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2.xml" ContentType="application/vnd.openxmlformats-officedocument.themeOverride+xml"/>
  <Override PartName="/ppt/notesSlides/notesSlide30.xml" ContentType="application/vnd.openxmlformats-officedocument.presentationml.notesSlide+xml"/>
  <Override PartName="/ppt/theme/themeOverride13.xml" ContentType="application/vnd.openxmlformats-officedocument.themeOverride+xml"/>
  <Override PartName="/ppt/notesSlides/notesSlide31.xml" ContentType="application/vnd.openxmlformats-officedocument.presentationml.notesSlide+xml"/>
  <Override PartName="/ppt/theme/themeOverride14.xml" ContentType="application/vnd.openxmlformats-officedocument.themeOverride+xml"/>
  <Override PartName="/ppt/notesSlides/notesSlide32.xml" ContentType="application/vnd.openxmlformats-officedocument.presentationml.notesSlide+xml"/>
  <Override PartName="/ppt/theme/themeOverride15.xml" ContentType="application/vnd.openxmlformats-officedocument.themeOverride+xml"/>
  <Override PartName="/ppt/notesSlides/notesSlide33.xml" ContentType="application/vnd.openxmlformats-officedocument.presentationml.notesSlide+xml"/>
  <Override PartName="/ppt/theme/themeOverride16.xml" ContentType="application/vnd.openxmlformats-officedocument.themeOverride+xml"/>
  <Override PartName="/ppt/notesSlides/notesSlide34.xml" ContentType="application/vnd.openxmlformats-officedocument.presentationml.notesSlide+xml"/>
  <Override PartName="/ppt/theme/themeOverride17.xml" ContentType="application/vnd.openxmlformats-officedocument.themeOverride+xml"/>
  <Override PartName="/ppt/notesSlides/notesSlide35.xml" ContentType="application/vnd.openxmlformats-officedocument.presentationml.notesSlide+xml"/>
  <Override PartName="/ppt/theme/themeOverride18.xml" ContentType="application/vnd.openxmlformats-officedocument.themeOverride+xml"/>
  <Override PartName="/ppt/notesSlides/notesSlide36.xml" ContentType="application/vnd.openxmlformats-officedocument.presentationml.notesSlide+xml"/>
  <Override PartName="/ppt/theme/themeOverride19.xml" ContentType="application/vnd.openxmlformats-officedocument.themeOverride+xml"/>
  <Override PartName="/ppt/notesSlides/notesSlide37.xml" ContentType="application/vnd.openxmlformats-officedocument.presentationml.notesSlide+xml"/>
  <Override PartName="/ppt/theme/themeOverride20.xml" ContentType="application/vnd.openxmlformats-officedocument.themeOverride+xml"/>
  <Override PartName="/ppt/notesSlides/notesSlide38.xml" ContentType="application/vnd.openxmlformats-officedocument.presentationml.notesSlide+xml"/>
  <Override PartName="/ppt/theme/themeOverride21.xml" ContentType="application/vnd.openxmlformats-officedocument.themeOverr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2.xml" ContentType="application/vnd.openxmlformats-officedocument.themeOverride+xml"/>
  <Override PartName="/ppt/notesSlides/notesSlide40.xml" ContentType="application/vnd.openxmlformats-officedocument.presentationml.notesSlide+xml"/>
  <Override PartName="/ppt/theme/themeOverride23.xml" ContentType="application/vnd.openxmlformats-officedocument.themeOverride+xml"/>
  <Override PartName="/ppt/notesSlides/notesSlide41.xml" ContentType="application/vnd.openxmlformats-officedocument.presentationml.notesSlide+xml"/>
  <Override PartName="/ppt/theme/themeOverride24.xml" ContentType="application/vnd.openxmlformats-officedocument.themeOverr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theme/themeOverride25.xml" ContentType="application/vnd.openxmlformats-officedocument.themeOverr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6.xml" ContentType="application/vnd.openxmlformats-officedocument.themeOverride+xml"/>
  <Override PartName="/ppt/notesSlides/notesSlide45.xml" ContentType="application/vnd.openxmlformats-officedocument.presentationml.notesSlide+xml"/>
  <Override PartName="/ppt/theme/themeOverride27.xml" ContentType="application/vnd.openxmlformats-officedocument.themeOverride+xml"/>
  <Override PartName="/ppt/notesSlides/notesSlide46.xml" ContentType="application/vnd.openxmlformats-officedocument.presentationml.notesSlide+xml"/>
  <Override PartName="/ppt/theme/themeOverride28.xml" ContentType="application/vnd.openxmlformats-officedocument.themeOverride+xml"/>
  <Override PartName="/ppt/notesSlides/notesSlide47.xml" ContentType="application/vnd.openxmlformats-officedocument.presentationml.notesSlide+xml"/>
  <Override PartName="/ppt/theme/themeOverride29.xml" ContentType="application/vnd.openxmlformats-officedocument.themeOverride+xml"/>
  <Override PartName="/ppt/notesSlides/notesSlide48.xml" ContentType="application/vnd.openxmlformats-officedocument.presentationml.notesSlide+xml"/>
  <Override PartName="/ppt/theme/themeOverride30.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32.xml" ContentType="application/vnd.openxmlformats-officedocument.themeOverr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 id="2147483917" r:id="rId2"/>
    <p:sldMasterId id="2147483944" r:id="rId3"/>
    <p:sldMasterId id="2147483958" r:id="rId4"/>
    <p:sldMasterId id="2147483970" r:id="rId5"/>
    <p:sldMasterId id="2147483982" r:id="rId6"/>
    <p:sldMasterId id="2147483994" r:id="rId7"/>
    <p:sldMasterId id="2147484006" r:id="rId8"/>
  </p:sldMasterIdLst>
  <p:notesMasterIdLst>
    <p:notesMasterId r:id="rId81"/>
  </p:notesMasterIdLst>
  <p:sldIdLst>
    <p:sldId id="2777" r:id="rId9"/>
    <p:sldId id="2778" r:id="rId10"/>
    <p:sldId id="2779" r:id="rId11"/>
    <p:sldId id="2806" r:id="rId12"/>
    <p:sldId id="2808" r:id="rId13"/>
    <p:sldId id="2780" r:id="rId14"/>
    <p:sldId id="2781" r:id="rId15"/>
    <p:sldId id="2782" r:id="rId16"/>
    <p:sldId id="2783" r:id="rId17"/>
    <p:sldId id="2784" r:id="rId18"/>
    <p:sldId id="2785" r:id="rId19"/>
    <p:sldId id="2786" r:id="rId20"/>
    <p:sldId id="2787" r:id="rId21"/>
    <p:sldId id="2788" r:id="rId22"/>
    <p:sldId id="2789" r:id="rId23"/>
    <p:sldId id="2800" r:id="rId24"/>
    <p:sldId id="2790" r:id="rId25"/>
    <p:sldId id="2791" r:id="rId26"/>
    <p:sldId id="2812" r:id="rId27"/>
    <p:sldId id="2813" r:id="rId28"/>
    <p:sldId id="2792" r:id="rId29"/>
    <p:sldId id="2748" r:id="rId30"/>
    <p:sldId id="2809" r:id="rId31"/>
    <p:sldId id="340" r:id="rId32"/>
    <p:sldId id="2803" r:id="rId33"/>
    <p:sldId id="2804" r:id="rId34"/>
    <p:sldId id="317" r:id="rId35"/>
    <p:sldId id="2802" r:id="rId36"/>
    <p:sldId id="2749" r:id="rId37"/>
    <p:sldId id="325" r:id="rId38"/>
    <p:sldId id="319" r:id="rId39"/>
    <p:sldId id="2737" r:id="rId40"/>
    <p:sldId id="318" r:id="rId41"/>
    <p:sldId id="2810" r:id="rId42"/>
    <p:sldId id="326" r:id="rId43"/>
    <p:sldId id="2793" r:id="rId44"/>
    <p:sldId id="289" r:id="rId45"/>
    <p:sldId id="2707" r:id="rId46"/>
    <p:sldId id="327" r:id="rId47"/>
    <p:sldId id="2814" r:id="rId48"/>
    <p:sldId id="2815" r:id="rId49"/>
    <p:sldId id="2816" r:id="rId50"/>
    <p:sldId id="2817" r:id="rId51"/>
    <p:sldId id="2818" r:id="rId52"/>
    <p:sldId id="2738" r:id="rId53"/>
    <p:sldId id="2740" r:id="rId54"/>
    <p:sldId id="385" r:id="rId55"/>
    <p:sldId id="352" r:id="rId56"/>
    <p:sldId id="2708" r:id="rId57"/>
    <p:sldId id="2750" r:id="rId58"/>
    <p:sldId id="2752" r:id="rId59"/>
    <p:sldId id="2796" r:id="rId60"/>
    <p:sldId id="2797" r:id="rId61"/>
    <p:sldId id="2798" r:id="rId62"/>
    <p:sldId id="2799" r:id="rId63"/>
    <p:sldId id="2753" r:id="rId64"/>
    <p:sldId id="337" r:id="rId65"/>
    <p:sldId id="2729" r:id="rId66"/>
    <p:sldId id="356" r:id="rId67"/>
    <p:sldId id="359" r:id="rId68"/>
    <p:sldId id="360" r:id="rId69"/>
    <p:sldId id="363" r:id="rId70"/>
    <p:sldId id="2754" r:id="rId71"/>
    <p:sldId id="368" r:id="rId72"/>
    <p:sldId id="2730" r:id="rId73"/>
    <p:sldId id="376" r:id="rId74"/>
    <p:sldId id="364" r:id="rId75"/>
    <p:sldId id="2720" r:id="rId76"/>
    <p:sldId id="2722" r:id="rId77"/>
    <p:sldId id="2724" r:id="rId78"/>
    <p:sldId id="374" r:id="rId79"/>
    <p:sldId id="279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25F33BB-1D43-4F1B-939F-8ABC0A85A570}">
          <p14:sldIdLst>
            <p14:sldId id="2777"/>
            <p14:sldId id="2778"/>
            <p14:sldId id="2779"/>
            <p14:sldId id="2806"/>
            <p14:sldId id="2808"/>
            <p14:sldId id="2780"/>
          </p14:sldIdLst>
        </p14:section>
        <p14:section name="Common Language" id="{B0359CF5-3954-4842-952D-9501598B5263}">
          <p14:sldIdLst>
            <p14:sldId id="2781"/>
            <p14:sldId id="2782"/>
            <p14:sldId id="2783"/>
            <p14:sldId id="2784"/>
            <p14:sldId id="2785"/>
            <p14:sldId id="2786"/>
            <p14:sldId id="2787"/>
            <p14:sldId id="2788"/>
            <p14:sldId id="2789"/>
            <p14:sldId id="2800"/>
            <p14:sldId id="2790"/>
            <p14:sldId id="2791"/>
            <p14:sldId id="2812"/>
            <p14:sldId id="2813"/>
          </p14:sldIdLst>
        </p14:section>
        <p14:section name="Student Outcomes, CLOs and PIs" id="{734961D2-0E7C-4560-B178-4E597F2F75A8}">
          <p14:sldIdLst>
            <p14:sldId id="2792"/>
            <p14:sldId id="2748"/>
            <p14:sldId id="2809"/>
            <p14:sldId id="340"/>
            <p14:sldId id="2803"/>
            <p14:sldId id="2804"/>
            <p14:sldId id="317"/>
            <p14:sldId id="2802"/>
            <p14:sldId id="2749"/>
            <p14:sldId id="325"/>
            <p14:sldId id="319"/>
            <p14:sldId id="2737"/>
            <p14:sldId id="318"/>
            <p14:sldId id="2810"/>
            <p14:sldId id="326"/>
            <p14:sldId id="2793"/>
            <p14:sldId id="289"/>
            <p14:sldId id="2707"/>
            <p14:sldId id="327"/>
          </p14:sldIdLst>
        </p14:section>
        <p14:section name="Simple &amp; Effective SO Attainment Model" id="{CDE8A61A-F14E-4AAC-ABC1-182A961E886D}">
          <p14:sldIdLst>
            <p14:sldId id="2814"/>
            <p14:sldId id="2815"/>
            <p14:sldId id="2816"/>
            <p14:sldId id="2817"/>
            <p14:sldId id="2818"/>
            <p14:sldId id="2738"/>
            <p14:sldId id="2740"/>
            <p14:sldId id="385"/>
            <p14:sldId id="352"/>
            <p14:sldId id="2708"/>
            <p14:sldId id="2750"/>
            <p14:sldId id="2752"/>
            <p14:sldId id="2796"/>
            <p14:sldId id="2797"/>
            <p14:sldId id="2798"/>
            <p14:sldId id="2799"/>
          </p14:sldIdLst>
        </p14:section>
        <p14:section name="Evaluation of Data" id="{42061A9A-1200-43DA-BA11-399477454171}">
          <p14:sldIdLst>
            <p14:sldId id="2753"/>
            <p14:sldId id="337"/>
            <p14:sldId id="2729"/>
            <p14:sldId id="356"/>
            <p14:sldId id="359"/>
            <p14:sldId id="360"/>
            <p14:sldId id="363"/>
            <p14:sldId id="2754"/>
            <p14:sldId id="368"/>
            <p14:sldId id="2730"/>
            <p14:sldId id="376"/>
            <p14:sldId id="364"/>
          </p14:sldIdLst>
        </p14:section>
        <p14:section name="Documentation" id="{46BF3758-38E7-469E-90F4-1047A6142887}">
          <p14:sldIdLst>
            <p14:sldId id="2720"/>
            <p14:sldId id="2722"/>
            <p14:sldId id="2724"/>
          </p14:sldIdLst>
        </p14:section>
        <p14:section name="Wrap-up and Ending" id="{114DA802-5E98-49CC-9BD0-F18080E4D7E0}">
          <p14:sldIdLst>
            <p14:sldId id="374"/>
            <p14:sldId id="27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9C0"/>
    <a:srgbClr val="055580"/>
    <a:srgbClr val="CDD52A"/>
    <a:srgbClr val="1B75B2"/>
    <a:srgbClr val="414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892" autoAdjust="0"/>
  </p:normalViewPr>
  <p:slideViewPr>
    <p:cSldViewPr snapToObjects="1">
      <p:cViewPr>
        <p:scale>
          <a:sx n="90" d="100"/>
          <a:sy n="90" d="100"/>
        </p:scale>
        <p:origin x="678"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Arial Nova Cond" panose="020B0506020202020204" pitchFamily="34" charset="0"/>
                <a:ea typeface="+mj-ea"/>
                <a:cs typeface="+mj-cs"/>
              </a:defRPr>
            </a:pPr>
            <a:r>
              <a:rPr lang="en-US" b="1" dirty="0">
                <a:latin typeface="Arial Nova Cond" panose="020B0506020202020204" pitchFamily="34" charset="0"/>
              </a:rPr>
              <a:t>All Student Outcomes Attainment</a:t>
            </a:r>
            <a:r>
              <a:rPr lang="en-US" b="1" baseline="0" dirty="0">
                <a:latin typeface="Arial Nova Cond" panose="020B0506020202020204" pitchFamily="34" charset="0"/>
              </a:rPr>
              <a:t> Level</a:t>
            </a:r>
            <a:endParaRPr lang="en-US" b="1" dirty="0">
              <a:latin typeface="Arial Nova Cond" panose="020B050602020202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Arial Nova Cond" panose="020B0506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Attainment Level</c:v>
                </c:pt>
              </c:strCache>
            </c:strRef>
          </c:tx>
          <c:spPr>
            <a:solidFill>
              <a:srgbClr val="F26D1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SO1 - Technical Problem-solving</c:v>
                </c:pt>
                <c:pt idx="1">
                  <c:v>SO2 - Design</c:v>
                </c:pt>
                <c:pt idx="2">
                  <c:v>SO3 - Communication</c:v>
                </c:pt>
                <c:pt idx="3">
                  <c:v>SO4 - Analysis &amp; Judgment</c:v>
                </c:pt>
                <c:pt idx="4">
                  <c:v>SO5 - Teamwork</c:v>
                </c:pt>
              </c:strCache>
            </c:strRef>
          </c:cat>
          <c:val>
            <c:numRef>
              <c:f>Sheet1!$B$2:$B$6</c:f>
              <c:numCache>
                <c:formatCode>0%</c:formatCode>
                <c:ptCount val="5"/>
                <c:pt idx="0">
                  <c:v>0.67</c:v>
                </c:pt>
                <c:pt idx="1">
                  <c:v>0.75</c:v>
                </c:pt>
                <c:pt idx="2">
                  <c:v>0.64</c:v>
                </c:pt>
                <c:pt idx="3">
                  <c:v>0.84</c:v>
                </c:pt>
                <c:pt idx="4">
                  <c:v>0.79</c:v>
                </c:pt>
              </c:numCache>
            </c:numRef>
          </c:val>
          <c:extLst>
            <c:ext xmlns:c16="http://schemas.microsoft.com/office/drawing/2014/chart" uri="{C3380CC4-5D6E-409C-BE32-E72D297353CC}">
              <c16:uniqueId val="{00000000-ABC2-4268-962A-51AEC78AA78A}"/>
            </c:ext>
          </c:extLst>
        </c:ser>
        <c:dLbls>
          <c:dLblPos val="outEnd"/>
          <c:showLegendKey val="0"/>
          <c:showVal val="1"/>
          <c:showCatName val="0"/>
          <c:showSerName val="0"/>
          <c:showPercent val="0"/>
          <c:showBubbleSize val="0"/>
        </c:dLbls>
        <c:gapWidth val="80"/>
        <c:overlap val="25"/>
        <c:axId val="1720649760"/>
        <c:axId val="1720646432"/>
      </c:barChart>
      <c:catAx>
        <c:axId val="17206497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cap="none" spc="20" normalizeH="0" baseline="0">
                <a:solidFill>
                  <a:srgbClr val="055580"/>
                </a:solidFill>
                <a:latin typeface="Arial Nova Cond" panose="020B0506020202020204" pitchFamily="34" charset="0"/>
                <a:ea typeface="+mn-ea"/>
                <a:cs typeface="+mn-cs"/>
              </a:defRPr>
            </a:pPr>
            <a:endParaRPr lang="en-US"/>
          </a:p>
        </c:txPr>
        <c:crossAx val="1720646432"/>
        <c:crossesAt val="0"/>
        <c:auto val="1"/>
        <c:lblAlgn val="ctr"/>
        <c:lblOffset val="100"/>
        <c:noMultiLvlLbl val="0"/>
      </c:catAx>
      <c:valAx>
        <c:axId val="1720646432"/>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Arial Nova Cond" panose="020B0506020202020204" pitchFamily="34" charset="0"/>
                <a:ea typeface="+mn-ea"/>
                <a:cs typeface="+mn-cs"/>
              </a:defRPr>
            </a:pPr>
            <a:endParaRPr lang="en-US"/>
          </a:p>
        </c:txPr>
        <c:crossAx val="1720649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234FA-2304-41AB-BDBD-1C11185659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BDBA3A-0D7E-4BB8-936D-3A8409DA843F}">
      <dgm:prSet/>
      <dgm:spPr/>
      <dgm:t>
        <a:bodyPr/>
        <a:lstStyle/>
        <a:p>
          <a:r>
            <a:rPr lang="en-US" b="1" i="0" baseline="0" dirty="0"/>
            <a:t>(1) an ability to apply knowledge, techniques, skills and modern tools of mathematics, science, engineering, and technology to solve broadly-defined engineering problems appropriate to the discipline;</a:t>
          </a:r>
          <a:endParaRPr lang="en-US" b="1" dirty="0"/>
        </a:p>
      </dgm:t>
    </dgm:pt>
    <dgm:pt modelId="{38F90248-1DBA-4BD8-A796-8AAF3F70C749}" type="parTrans" cxnId="{04A9320F-C257-4D4E-B468-F78C6EE07C77}">
      <dgm:prSet/>
      <dgm:spPr/>
      <dgm:t>
        <a:bodyPr/>
        <a:lstStyle/>
        <a:p>
          <a:endParaRPr lang="en-US" b="1"/>
        </a:p>
      </dgm:t>
    </dgm:pt>
    <dgm:pt modelId="{7D0E5E93-F96C-45B2-8779-0457464B45FC}" type="sibTrans" cxnId="{04A9320F-C257-4D4E-B468-F78C6EE07C77}">
      <dgm:prSet/>
      <dgm:spPr/>
      <dgm:t>
        <a:bodyPr/>
        <a:lstStyle/>
        <a:p>
          <a:endParaRPr lang="en-US" b="1"/>
        </a:p>
      </dgm:t>
    </dgm:pt>
    <dgm:pt modelId="{19B08E96-8C3D-4F85-9A59-2E0284B38385}">
      <dgm:prSet/>
      <dgm:spPr/>
      <dgm:t>
        <a:bodyPr/>
        <a:lstStyle/>
        <a:p>
          <a:r>
            <a:rPr lang="en-US" b="1" i="0" baseline="0" dirty="0"/>
            <a:t>(2) an ability to design systems, components, or processes meeting specified needs for broadly-defined engineering problems appropriate to the discipline;</a:t>
          </a:r>
          <a:endParaRPr lang="en-US" b="1" dirty="0"/>
        </a:p>
      </dgm:t>
    </dgm:pt>
    <dgm:pt modelId="{E4642C81-B606-4156-B6F9-F4B9B7512CF0}" type="parTrans" cxnId="{B007B7C9-52DB-4085-80DD-0E45F5FDB6D5}">
      <dgm:prSet/>
      <dgm:spPr/>
      <dgm:t>
        <a:bodyPr/>
        <a:lstStyle/>
        <a:p>
          <a:endParaRPr lang="en-US" b="1"/>
        </a:p>
      </dgm:t>
    </dgm:pt>
    <dgm:pt modelId="{517C633C-F736-4BE4-9E7E-8EC257D8767C}" type="sibTrans" cxnId="{B007B7C9-52DB-4085-80DD-0E45F5FDB6D5}">
      <dgm:prSet/>
      <dgm:spPr/>
      <dgm:t>
        <a:bodyPr/>
        <a:lstStyle/>
        <a:p>
          <a:endParaRPr lang="en-US" b="1"/>
        </a:p>
      </dgm:t>
    </dgm:pt>
    <dgm:pt modelId="{928FC760-DB42-4D4C-B2D6-0C34D4E7971D}">
      <dgm:prSet/>
      <dgm:spPr/>
      <dgm:t>
        <a:bodyPr/>
        <a:lstStyle/>
        <a:p>
          <a:r>
            <a:rPr lang="en-US" b="1" i="0" baseline="0" dirty="0"/>
            <a:t>(3) an ability to apply written, oral, and graphical communication in broadly-defined technical and non-technical environments; and an ability to identify and use appropriate technical literature;</a:t>
          </a:r>
        </a:p>
      </dgm:t>
    </dgm:pt>
    <dgm:pt modelId="{FD5745EB-3149-4A14-A11A-C41C26B580F8}" type="parTrans" cxnId="{154AA492-5877-4A78-9F86-E095E37981AC}">
      <dgm:prSet/>
      <dgm:spPr/>
      <dgm:t>
        <a:bodyPr/>
        <a:lstStyle/>
        <a:p>
          <a:endParaRPr lang="en-US" b="1"/>
        </a:p>
      </dgm:t>
    </dgm:pt>
    <dgm:pt modelId="{2D3849E7-E8AC-4A87-A490-8AC2E9F73FCA}" type="sibTrans" cxnId="{154AA492-5877-4A78-9F86-E095E37981AC}">
      <dgm:prSet/>
      <dgm:spPr/>
      <dgm:t>
        <a:bodyPr/>
        <a:lstStyle/>
        <a:p>
          <a:endParaRPr lang="en-US" b="1"/>
        </a:p>
      </dgm:t>
    </dgm:pt>
    <dgm:pt modelId="{7D3DCE7E-59EF-411E-9254-8FE63A8D7138}">
      <dgm:prSet/>
      <dgm:spPr/>
      <dgm:t>
        <a:bodyPr/>
        <a:lstStyle/>
        <a:p>
          <a:r>
            <a:rPr lang="en-US" b="1" i="0" baseline="0" dirty="0"/>
            <a:t>(4) an ability to conduct standard tests, measurements, and experiments and to analyze and interpret the results to improve processes; and</a:t>
          </a:r>
          <a:endParaRPr lang="en-US" b="1" dirty="0"/>
        </a:p>
      </dgm:t>
    </dgm:pt>
    <dgm:pt modelId="{BE669B5C-7AAD-4603-8074-5598766255F1}" type="parTrans" cxnId="{94C40D4E-EE43-4E53-9181-E674A3272AE5}">
      <dgm:prSet/>
      <dgm:spPr/>
      <dgm:t>
        <a:bodyPr/>
        <a:lstStyle/>
        <a:p>
          <a:endParaRPr lang="en-US" b="1"/>
        </a:p>
      </dgm:t>
    </dgm:pt>
    <dgm:pt modelId="{DC89B77C-9FCD-4BB3-BAE9-5DEF8C650CC5}" type="sibTrans" cxnId="{94C40D4E-EE43-4E53-9181-E674A3272AE5}">
      <dgm:prSet/>
      <dgm:spPr/>
      <dgm:t>
        <a:bodyPr/>
        <a:lstStyle/>
        <a:p>
          <a:endParaRPr lang="en-US" b="1"/>
        </a:p>
      </dgm:t>
    </dgm:pt>
    <dgm:pt modelId="{DF5B30A6-6EE6-4ADA-9442-DFFE8A4296CF}">
      <dgm:prSet/>
      <dgm:spPr/>
      <dgm:t>
        <a:bodyPr/>
        <a:lstStyle/>
        <a:p>
          <a:r>
            <a:rPr lang="en-US" b="1" i="0" baseline="0" dirty="0"/>
            <a:t>(5) an ability to function effectively as a member as well as a leader on technical teams.</a:t>
          </a:r>
          <a:endParaRPr lang="en-US" b="1" dirty="0"/>
        </a:p>
      </dgm:t>
    </dgm:pt>
    <dgm:pt modelId="{E19F1DD7-DC8D-4B33-BDF2-0798E4E04D68}" type="parTrans" cxnId="{2A20DCD7-C77E-47A5-A2BD-8A83C30098A6}">
      <dgm:prSet/>
      <dgm:spPr/>
      <dgm:t>
        <a:bodyPr/>
        <a:lstStyle/>
        <a:p>
          <a:endParaRPr lang="en-US" b="1"/>
        </a:p>
      </dgm:t>
    </dgm:pt>
    <dgm:pt modelId="{94E09D95-8BB4-47E8-8E44-216D25BD4FB7}" type="sibTrans" cxnId="{2A20DCD7-C77E-47A5-A2BD-8A83C30098A6}">
      <dgm:prSet/>
      <dgm:spPr/>
      <dgm:t>
        <a:bodyPr/>
        <a:lstStyle/>
        <a:p>
          <a:endParaRPr lang="en-US" b="1"/>
        </a:p>
      </dgm:t>
    </dgm:pt>
    <dgm:pt modelId="{3E2F5ABB-060F-4B60-B185-AFDA14ED6E6C}" type="pres">
      <dgm:prSet presAssocID="{295234FA-2304-41AB-BDBD-1C1118565916}" presName="linear" presStyleCnt="0">
        <dgm:presLayoutVars>
          <dgm:animLvl val="lvl"/>
          <dgm:resizeHandles val="exact"/>
        </dgm:presLayoutVars>
      </dgm:prSet>
      <dgm:spPr/>
      <dgm:t>
        <a:bodyPr/>
        <a:lstStyle/>
        <a:p>
          <a:endParaRPr lang="en-US"/>
        </a:p>
      </dgm:t>
    </dgm:pt>
    <dgm:pt modelId="{CA0B1471-CB31-48A4-8CF9-6709AF5B03AD}" type="pres">
      <dgm:prSet presAssocID="{62BDBA3A-0D7E-4BB8-936D-3A8409DA843F}" presName="parentText" presStyleLbl="node1" presStyleIdx="0" presStyleCnt="5">
        <dgm:presLayoutVars>
          <dgm:chMax val="0"/>
          <dgm:bulletEnabled val="1"/>
        </dgm:presLayoutVars>
      </dgm:prSet>
      <dgm:spPr/>
      <dgm:t>
        <a:bodyPr/>
        <a:lstStyle/>
        <a:p>
          <a:endParaRPr lang="en-US"/>
        </a:p>
      </dgm:t>
    </dgm:pt>
    <dgm:pt modelId="{FC15214D-65AE-4C4F-9C63-C7F1EFB39E4F}" type="pres">
      <dgm:prSet presAssocID="{7D0E5E93-F96C-45B2-8779-0457464B45FC}" presName="spacer" presStyleCnt="0"/>
      <dgm:spPr/>
    </dgm:pt>
    <dgm:pt modelId="{8AAEC0C4-1B50-4EDB-B6AE-3C2DE7909471}" type="pres">
      <dgm:prSet presAssocID="{19B08E96-8C3D-4F85-9A59-2E0284B38385}" presName="parentText" presStyleLbl="node1" presStyleIdx="1" presStyleCnt="5">
        <dgm:presLayoutVars>
          <dgm:chMax val="0"/>
          <dgm:bulletEnabled val="1"/>
        </dgm:presLayoutVars>
      </dgm:prSet>
      <dgm:spPr/>
      <dgm:t>
        <a:bodyPr/>
        <a:lstStyle/>
        <a:p>
          <a:endParaRPr lang="en-US"/>
        </a:p>
      </dgm:t>
    </dgm:pt>
    <dgm:pt modelId="{9D04E4C8-65DB-498F-ADE7-11C2DA0A26DF}" type="pres">
      <dgm:prSet presAssocID="{517C633C-F736-4BE4-9E7E-8EC257D8767C}" presName="spacer" presStyleCnt="0"/>
      <dgm:spPr/>
    </dgm:pt>
    <dgm:pt modelId="{27991DFB-8FBC-4EC8-BB5C-5E705B31DEA1}" type="pres">
      <dgm:prSet presAssocID="{928FC760-DB42-4D4C-B2D6-0C34D4E7971D}" presName="parentText" presStyleLbl="node1" presStyleIdx="2" presStyleCnt="5">
        <dgm:presLayoutVars>
          <dgm:chMax val="0"/>
          <dgm:bulletEnabled val="1"/>
        </dgm:presLayoutVars>
      </dgm:prSet>
      <dgm:spPr/>
      <dgm:t>
        <a:bodyPr/>
        <a:lstStyle/>
        <a:p>
          <a:endParaRPr lang="en-US"/>
        </a:p>
      </dgm:t>
    </dgm:pt>
    <dgm:pt modelId="{553C3021-F8DB-490F-9339-90545EAD8CC5}" type="pres">
      <dgm:prSet presAssocID="{2D3849E7-E8AC-4A87-A490-8AC2E9F73FCA}" presName="spacer" presStyleCnt="0"/>
      <dgm:spPr/>
    </dgm:pt>
    <dgm:pt modelId="{419D8A4C-01AA-478D-9C7A-E84B5E624FA7}" type="pres">
      <dgm:prSet presAssocID="{7D3DCE7E-59EF-411E-9254-8FE63A8D7138}" presName="parentText" presStyleLbl="node1" presStyleIdx="3" presStyleCnt="5">
        <dgm:presLayoutVars>
          <dgm:chMax val="0"/>
          <dgm:bulletEnabled val="1"/>
        </dgm:presLayoutVars>
      </dgm:prSet>
      <dgm:spPr/>
      <dgm:t>
        <a:bodyPr/>
        <a:lstStyle/>
        <a:p>
          <a:endParaRPr lang="en-US"/>
        </a:p>
      </dgm:t>
    </dgm:pt>
    <dgm:pt modelId="{030FE87C-3E3C-4BCE-9E89-C34246C557A7}" type="pres">
      <dgm:prSet presAssocID="{DC89B77C-9FCD-4BB3-BAE9-5DEF8C650CC5}" presName="spacer" presStyleCnt="0"/>
      <dgm:spPr/>
    </dgm:pt>
    <dgm:pt modelId="{F1269EB4-7717-4183-84B7-ED5E44EC17D8}" type="pres">
      <dgm:prSet presAssocID="{DF5B30A6-6EE6-4ADA-9442-DFFE8A4296CF}" presName="parentText" presStyleLbl="node1" presStyleIdx="4" presStyleCnt="5">
        <dgm:presLayoutVars>
          <dgm:chMax val="0"/>
          <dgm:bulletEnabled val="1"/>
        </dgm:presLayoutVars>
      </dgm:prSet>
      <dgm:spPr/>
      <dgm:t>
        <a:bodyPr/>
        <a:lstStyle/>
        <a:p>
          <a:endParaRPr lang="en-US"/>
        </a:p>
      </dgm:t>
    </dgm:pt>
  </dgm:ptLst>
  <dgm:cxnLst>
    <dgm:cxn modelId="{04A9320F-C257-4D4E-B468-F78C6EE07C77}" srcId="{295234FA-2304-41AB-BDBD-1C1118565916}" destId="{62BDBA3A-0D7E-4BB8-936D-3A8409DA843F}" srcOrd="0" destOrd="0" parTransId="{38F90248-1DBA-4BD8-A796-8AAF3F70C749}" sibTransId="{7D0E5E93-F96C-45B2-8779-0457464B45FC}"/>
    <dgm:cxn modelId="{56B3DE49-5703-4FB5-9454-8506EBA7E039}" type="presOf" srcId="{928FC760-DB42-4D4C-B2D6-0C34D4E7971D}" destId="{27991DFB-8FBC-4EC8-BB5C-5E705B31DEA1}" srcOrd="0" destOrd="0" presId="urn:microsoft.com/office/officeart/2005/8/layout/vList2"/>
    <dgm:cxn modelId="{B007B7C9-52DB-4085-80DD-0E45F5FDB6D5}" srcId="{295234FA-2304-41AB-BDBD-1C1118565916}" destId="{19B08E96-8C3D-4F85-9A59-2E0284B38385}" srcOrd="1" destOrd="0" parTransId="{E4642C81-B606-4156-B6F9-F4B9B7512CF0}" sibTransId="{517C633C-F736-4BE4-9E7E-8EC257D8767C}"/>
    <dgm:cxn modelId="{890D701B-C132-476A-9E62-7E8FC6AF976E}" type="presOf" srcId="{7D3DCE7E-59EF-411E-9254-8FE63A8D7138}" destId="{419D8A4C-01AA-478D-9C7A-E84B5E624FA7}" srcOrd="0" destOrd="0" presId="urn:microsoft.com/office/officeart/2005/8/layout/vList2"/>
    <dgm:cxn modelId="{BC01B06F-1E25-4C4F-9DFB-550E0AEFADCA}" type="presOf" srcId="{19B08E96-8C3D-4F85-9A59-2E0284B38385}" destId="{8AAEC0C4-1B50-4EDB-B6AE-3C2DE7909471}" srcOrd="0" destOrd="0" presId="urn:microsoft.com/office/officeart/2005/8/layout/vList2"/>
    <dgm:cxn modelId="{BC30EF08-9DE9-479A-8018-8C25CCCD338C}" type="presOf" srcId="{295234FA-2304-41AB-BDBD-1C1118565916}" destId="{3E2F5ABB-060F-4B60-B185-AFDA14ED6E6C}" srcOrd="0" destOrd="0" presId="urn:microsoft.com/office/officeart/2005/8/layout/vList2"/>
    <dgm:cxn modelId="{A84114F6-FDBB-4701-BBB4-021F96A40B89}" type="presOf" srcId="{DF5B30A6-6EE6-4ADA-9442-DFFE8A4296CF}" destId="{F1269EB4-7717-4183-84B7-ED5E44EC17D8}" srcOrd="0" destOrd="0" presId="urn:microsoft.com/office/officeart/2005/8/layout/vList2"/>
    <dgm:cxn modelId="{154AA492-5877-4A78-9F86-E095E37981AC}" srcId="{295234FA-2304-41AB-BDBD-1C1118565916}" destId="{928FC760-DB42-4D4C-B2D6-0C34D4E7971D}" srcOrd="2" destOrd="0" parTransId="{FD5745EB-3149-4A14-A11A-C41C26B580F8}" sibTransId="{2D3849E7-E8AC-4A87-A490-8AC2E9F73FCA}"/>
    <dgm:cxn modelId="{94C40D4E-EE43-4E53-9181-E674A3272AE5}" srcId="{295234FA-2304-41AB-BDBD-1C1118565916}" destId="{7D3DCE7E-59EF-411E-9254-8FE63A8D7138}" srcOrd="3" destOrd="0" parTransId="{BE669B5C-7AAD-4603-8074-5598766255F1}" sibTransId="{DC89B77C-9FCD-4BB3-BAE9-5DEF8C650CC5}"/>
    <dgm:cxn modelId="{2A20DCD7-C77E-47A5-A2BD-8A83C30098A6}" srcId="{295234FA-2304-41AB-BDBD-1C1118565916}" destId="{DF5B30A6-6EE6-4ADA-9442-DFFE8A4296CF}" srcOrd="4" destOrd="0" parTransId="{E19F1DD7-DC8D-4B33-BDF2-0798E4E04D68}" sibTransId="{94E09D95-8BB4-47E8-8E44-216D25BD4FB7}"/>
    <dgm:cxn modelId="{A52F2FEB-5AEC-4438-B3E6-3A1B8E1A34B8}" type="presOf" srcId="{62BDBA3A-0D7E-4BB8-936D-3A8409DA843F}" destId="{CA0B1471-CB31-48A4-8CF9-6709AF5B03AD}" srcOrd="0" destOrd="0" presId="urn:microsoft.com/office/officeart/2005/8/layout/vList2"/>
    <dgm:cxn modelId="{E2E74339-6331-4CD3-B302-FBAD74FFB04B}" type="presParOf" srcId="{3E2F5ABB-060F-4B60-B185-AFDA14ED6E6C}" destId="{CA0B1471-CB31-48A4-8CF9-6709AF5B03AD}" srcOrd="0" destOrd="0" presId="urn:microsoft.com/office/officeart/2005/8/layout/vList2"/>
    <dgm:cxn modelId="{4F6DDC05-1493-4E45-8DE1-BC262684BF37}" type="presParOf" srcId="{3E2F5ABB-060F-4B60-B185-AFDA14ED6E6C}" destId="{FC15214D-65AE-4C4F-9C63-C7F1EFB39E4F}" srcOrd="1" destOrd="0" presId="urn:microsoft.com/office/officeart/2005/8/layout/vList2"/>
    <dgm:cxn modelId="{66B03036-7A64-4B43-9E5C-1E87526C0192}" type="presParOf" srcId="{3E2F5ABB-060F-4B60-B185-AFDA14ED6E6C}" destId="{8AAEC0C4-1B50-4EDB-B6AE-3C2DE7909471}" srcOrd="2" destOrd="0" presId="urn:microsoft.com/office/officeart/2005/8/layout/vList2"/>
    <dgm:cxn modelId="{35DB214E-B13E-4369-A5C2-00D297B8C1D7}" type="presParOf" srcId="{3E2F5ABB-060F-4B60-B185-AFDA14ED6E6C}" destId="{9D04E4C8-65DB-498F-ADE7-11C2DA0A26DF}" srcOrd="3" destOrd="0" presId="urn:microsoft.com/office/officeart/2005/8/layout/vList2"/>
    <dgm:cxn modelId="{2ECD2398-47DB-4221-A3C3-DEA53B67B6BA}" type="presParOf" srcId="{3E2F5ABB-060F-4B60-B185-AFDA14ED6E6C}" destId="{27991DFB-8FBC-4EC8-BB5C-5E705B31DEA1}" srcOrd="4" destOrd="0" presId="urn:microsoft.com/office/officeart/2005/8/layout/vList2"/>
    <dgm:cxn modelId="{CFC263D0-8EBD-49B3-8F2B-2C1422B1F2CE}" type="presParOf" srcId="{3E2F5ABB-060F-4B60-B185-AFDA14ED6E6C}" destId="{553C3021-F8DB-490F-9339-90545EAD8CC5}" srcOrd="5" destOrd="0" presId="urn:microsoft.com/office/officeart/2005/8/layout/vList2"/>
    <dgm:cxn modelId="{BB69A3EE-0EB3-45C2-8261-7E3CE4AEA2E6}" type="presParOf" srcId="{3E2F5ABB-060F-4B60-B185-AFDA14ED6E6C}" destId="{419D8A4C-01AA-478D-9C7A-E84B5E624FA7}" srcOrd="6" destOrd="0" presId="urn:microsoft.com/office/officeart/2005/8/layout/vList2"/>
    <dgm:cxn modelId="{0BB501B3-856C-4EB7-8DF5-ADF74FE48F12}" type="presParOf" srcId="{3E2F5ABB-060F-4B60-B185-AFDA14ED6E6C}" destId="{030FE87C-3E3C-4BCE-9E89-C34246C557A7}" srcOrd="7" destOrd="0" presId="urn:microsoft.com/office/officeart/2005/8/layout/vList2"/>
    <dgm:cxn modelId="{3D12C82E-1B5E-403D-B142-9C5022565F94}" type="presParOf" srcId="{3E2F5ABB-060F-4B60-B185-AFDA14ED6E6C}" destId="{F1269EB4-7717-4183-84B7-ED5E44EC17D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234FA-2304-41AB-BDBD-1C11185659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BDBA3A-0D7E-4BB8-936D-3A8409DA843F}">
      <dgm:prSet/>
      <dgm:spPr/>
      <dgm:t>
        <a:bodyPr/>
        <a:lstStyle/>
        <a:p>
          <a:r>
            <a:rPr lang="en-US" b="1" i="0" baseline="0" dirty="0"/>
            <a:t>(1) </a:t>
          </a:r>
          <a:r>
            <a:rPr lang="en-US" b="0" i="0" dirty="0" smtClean="0"/>
            <a:t>Analyze a complex computing problem and apply principles of computing and other relevant disciplines to identify solutions</a:t>
          </a:r>
          <a:r>
            <a:rPr lang="en-US" b="1" i="0" baseline="0" dirty="0" smtClean="0"/>
            <a:t>;</a:t>
          </a:r>
          <a:endParaRPr lang="en-US" b="1" dirty="0"/>
        </a:p>
      </dgm:t>
    </dgm:pt>
    <dgm:pt modelId="{38F90248-1DBA-4BD8-A796-8AAF3F70C749}" type="parTrans" cxnId="{04A9320F-C257-4D4E-B468-F78C6EE07C77}">
      <dgm:prSet/>
      <dgm:spPr/>
      <dgm:t>
        <a:bodyPr/>
        <a:lstStyle/>
        <a:p>
          <a:endParaRPr lang="en-US" b="1"/>
        </a:p>
      </dgm:t>
    </dgm:pt>
    <dgm:pt modelId="{7D0E5E93-F96C-45B2-8779-0457464B45FC}" type="sibTrans" cxnId="{04A9320F-C257-4D4E-B468-F78C6EE07C77}">
      <dgm:prSet/>
      <dgm:spPr/>
      <dgm:t>
        <a:bodyPr/>
        <a:lstStyle/>
        <a:p>
          <a:endParaRPr lang="en-US" b="1"/>
        </a:p>
      </dgm:t>
    </dgm:pt>
    <dgm:pt modelId="{19B08E96-8C3D-4F85-9A59-2E0284B38385}">
      <dgm:prSet/>
      <dgm:spPr/>
      <dgm:t>
        <a:bodyPr/>
        <a:lstStyle/>
        <a:p>
          <a:r>
            <a:rPr lang="en-US" b="1" i="0" baseline="0" dirty="0"/>
            <a:t>(2) </a:t>
          </a:r>
          <a:r>
            <a:rPr lang="en-US" b="0" i="0" dirty="0" smtClean="0"/>
            <a:t>Design, implement, and evaluate a computing-based solution to meet a given set of computing requirements in the context of the program’s discipline</a:t>
          </a:r>
          <a:r>
            <a:rPr lang="en-US" b="1" i="0" baseline="0" dirty="0" smtClean="0"/>
            <a:t>;</a:t>
          </a:r>
          <a:endParaRPr lang="en-US" b="1" dirty="0"/>
        </a:p>
      </dgm:t>
    </dgm:pt>
    <dgm:pt modelId="{E4642C81-B606-4156-B6F9-F4B9B7512CF0}" type="parTrans" cxnId="{B007B7C9-52DB-4085-80DD-0E45F5FDB6D5}">
      <dgm:prSet/>
      <dgm:spPr/>
      <dgm:t>
        <a:bodyPr/>
        <a:lstStyle/>
        <a:p>
          <a:endParaRPr lang="en-US" b="1"/>
        </a:p>
      </dgm:t>
    </dgm:pt>
    <dgm:pt modelId="{517C633C-F736-4BE4-9E7E-8EC257D8767C}" type="sibTrans" cxnId="{B007B7C9-52DB-4085-80DD-0E45F5FDB6D5}">
      <dgm:prSet/>
      <dgm:spPr/>
      <dgm:t>
        <a:bodyPr/>
        <a:lstStyle/>
        <a:p>
          <a:endParaRPr lang="en-US" b="1"/>
        </a:p>
      </dgm:t>
    </dgm:pt>
    <dgm:pt modelId="{928FC760-DB42-4D4C-B2D6-0C34D4E7971D}">
      <dgm:prSet/>
      <dgm:spPr/>
      <dgm:t>
        <a:bodyPr/>
        <a:lstStyle/>
        <a:p>
          <a:r>
            <a:rPr lang="en-US" b="1" i="0" baseline="0" dirty="0"/>
            <a:t>(3) </a:t>
          </a:r>
          <a:r>
            <a:rPr lang="en-US" b="0" i="0" dirty="0" smtClean="0"/>
            <a:t>Communicate effectively in a variety of professional contexts</a:t>
          </a:r>
          <a:endParaRPr lang="en-US" b="1" i="0" baseline="0" dirty="0"/>
        </a:p>
      </dgm:t>
    </dgm:pt>
    <dgm:pt modelId="{FD5745EB-3149-4A14-A11A-C41C26B580F8}" type="parTrans" cxnId="{154AA492-5877-4A78-9F86-E095E37981AC}">
      <dgm:prSet/>
      <dgm:spPr/>
      <dgm:t>
        <a:bodyPr/>
        <a:lstStyle/>
        <a:p>
          <a:endParaRPr lang="en-US" b="1"/>
        </a:p>
      </dgm:t>
    </dgm:pt>
    <dgm:pt modelId="{2D3849E7-E8AC-4A87-A490-8AC2E9F73FCA}" type="sibTrans" cxnId="{154AA492-5877-4A78-9F86-E095E37981AC}">
      <dgm:prSet/>
      <dgm:spPr/>
      <dgm:t>
        <a:bodyPr/>
        <a:lstStyle/>
        <a:p>
          <a:endParaRPr lang="en-US" b="1"/>
        </a:p>
      </dgm:t>
    </dgm:pt>
    <dgm:pt modelId="{7D3DCE7E-59EF-411E-9254-8FE63A8D7138}">
      <dgm:prSet/>
      <dgm:spPr/>
      <dgm:t>
        <a:bodyPr/>
        <a:lstStyle/>
        <a:p>
          <a:r>
            <a:rPr lang="en-US" b="1" i="0" baseline="0" dirty="0"/>
            <a:t>(4) </a:t>
          </a:r>
          <a:r>
            <a:rPr lang="en-US" b="0" i="0" dirty="0" smtClean="0"/>
            <a:t>Recognize professional responsibilities and make informed judgments in computing practice based on legal and ethical principles</a:t>
          </a:r>
          <a:r>
            <a:rPr lang="en-US" b="1" i="0" baseline="0" dirty="0" smtClean="0"/>
            <a:t>; </a:t>
          </a:r>
          <a:r>
            <a:rPr lang="en-US" b="1" i="0" baseline="0" dirty="0"/>
            <a:t>and</a:t>
          </a:r>
          <a:endParaRPr lang="en-US" b="1" dirty="0"/>
        </a:p>
      </dgm:t>
    </dgm:pt>
    <dgm:pt modelId="{BE669B5C-7AAD-4603-8074-5598766255F1}" type="parTrans" cxnId="{94C40D4E-EE43-4E53-9181-E674A3272AE5}">
      <dgm:prSet/>
      <dgm:spPr/>
      <dgm:t>
        <a:bodyPr/>
        <a:lstStyle/>
        <a:p>
          <a:endParaRPr lang="en-US" b="1"/>
        </a:p>
      </dgm:t>
    </dgm:pt>
    <dgm:pt modelId="{DC89B77C-9FCD-4BB3-BAE9-5DEF8C650CC5}" type="sibTrans" cxnId="{94C40D4E-EE43-4E53-9181-E674A3272AE5}">
      <dgm:prSet/>
      <dgm:spPr/>
      <dgm:t>
        <a:bodyPr/>
        <a:lstStyle/>
        <a:p>
          <a:endParaRPr lang="en-US" b="1"/>
        </a:p>
      </dgm:t>
    </dgm:pt>
    <dgm:pt modelId="{DF5B30A6-6EE6-4ADA-9442-DFFE8A4296CF}">
      <dgm:prSet/>
      <dgm:spPr/>
      <dgm:t>
        <a:bodyPr/>
        <a:lstStyle/>
        <a:p>
          <a:r>
            <a:rPr lang="en-US" b="1" i="0" baseline="0" dirty="0"/>
            <a:t>(5) </a:t>
          </a:r>
          <a:r>
            <a:rPr lang="en-US" b="0" i="0" dirty="0" smtClean="0"/>
            <a:t>Function effectively as a member or leader of a team engaged in activities appropriate to the program’s discipline</a:t>
          </a:r>
          <a:r>
            <a:rPr lang="en-US" b="1" i="0" baseline="0" dirty="0" smtClean="0"/>
            <a:t>.</a:t>
          </a:r>
          <a:endParaRPr lang="en-US" b="1" dirty="0"/>
        </a:p>
      </dgm:t>
    </dgm:pt>
    <dgm:pt modelId="{E19F1DD7-DC8D-4B33-BDF2-0798E4E04D68}" type="parTrans" cxnId="{2A20DCD7-C77E-47A5-A2BD-8A83C30098A6}">
      <dgm:prSet/>
      <dgm:spPr/>
      <dgm:t>
        <a:bodyPr/>
        <a:lstStyle/>
        <a:p>
          <a:endParaRPr lang="en-US" b="1"/>
        </a:p>
      </dgm:t>
    </dgm:pt>
    <dgm:pt modelId="{94E09D95-8BB4-47E8-8E44-216D25BD4FB7}" type="sibTrans" cxnId="{2A20DCD7-C77E-47A5-A2BD-8A83C30098A6}">
      <dgm:prSet/>
      <dgm:spPr/>
      <dgm:t>
        <a:bodyPr/>
        <a:lstStyle/>
        <a:p>
          <a:endParaRPr lang="en-US" b="1"/>
        </a:p>
      </dgm:t>
    </dgm:pt>
    <dgm:pt modelId="{3E2F5ABB-060F-4B60-B185-AFDA14ED6E6C}" type="pres">
      <dgm:prSet presAssocID="{295234FA-2304-41AB-BDBD-1C1118565916}" presName="linear" presStyleCnt="0">
        <dgm:presLayoutVars>
          <dgm:animLvl val="lvl"/>
          <dgm:resizeHandles val="exact"/>
        </dgm:presLayoutVars>
      </dgm:prSet>
      <dgm:spPr/>
      <dgm:t>
        <a:bodyPr/>
        <a:lstStyle/>
        <a:p>
          <a:endParaRPr lang="en-US"/>
        </a:p>
      </dgm:t>
    </dgm:pt>
    <dgm:pt modelId="{CA0B1471-CB31-48A4-8CF9-6709AF5B03AD}" type="pres">
      <dgm:prSet presAssocID="{62BDBA3A-0D7E-4BB8-936D-3A8409DA843F}" presName="parentText" presStyleLbl="node1" presStyleIdx="0" presStyleCnt="5">
        <dgm:presLayoutVars>
          <dgm:chMax val="0"/>
          <dgm:bulletEnabled val="1"/>
        </dgm:presLayoutVars>
      </dgm:prSet>
      <dgm:spPr/>
      <dgm:t>
        <a:bodyPr/>
        <a:lstStyle/>
        <a:p>
          <a:endParaRPr lang="en-US"/>
        </a:p>
      </dgm:t>
    </dgm:pt>
    <dgm:pt modelId="{FC15214D-65AE-4C4F-9C63-C7F1EFB39E4F}" type="pres">
      <dgm:prSet presAssocID="{7D0E5E93-F96C-45B2-8779-0457464B45FC}" presName="spacer" presStyleCnt="0"/>
      <dgm:spPr/>
    </dgm:pt>
    <dgm:pt modelId="{8AAEC0C4-1B50-4EDB-B6AE-3C2DE7909471}" type="pres">
      <dgm:prSet presAssocID="{19B08E96-8C3D-4F85-9A59-2E0284B38385}" presName="parentText" presStyleLbl="node1" presStyleIdx="1" presStyleCnt="5">
        <dgm:presLayoutVars>
          <dgm:chMax val="0"/>
          <dgm:bulletEnabled val="1"/>
        </dgm:presLayoutVars>
      </dgm:prSet>
      <dgm:spPr/>
      <dgm:t>
        <a:bodyPr/>
        <a:lstStyle/>
        <a:p>
          <a:endParaRPr lang="en-US"/>
        </a:p>
      </dgm:t>
    </dgm:pt>
    <dgm:pt modelId="{9D04E4C8-65DB-498F-ADE7-11C2DA0A26DF}" type="pres">
      <dgm:prSet presAssocID="{517C633C-F736-4BE4-9E7E-8EC257D8767C}" presName="spacer" presStyleCnt="0"/>
      <dgm:spPr/>
    </dgm:pt>
    <dgm:pt modelId="{27991DFB-8FBC-4EC8-BB5C-5E705B31DEA1}" type="pres">
      <dgm:prSet presAssocID="{928FC760-DB42-4D4C-B2D6-0C34D4E7971D}" presName="parentText" presStyleLbl="node1" presStyleIdx="2" presStyleCnt="5">
        <dgm:presLayoutVars>
          <dgm:chMax val="0"/>
          <dgm:bulletEnabled val="1"/>
        </dgm:presLayoutVars>
      </dgm:prSet>
      <dgm:spPr/>
      <dgm:t>
        <a:bodyPr/>
        <a:lstStyle/>
        <a:p>
          <a:endParaRPr lang="en-US"/>
        </a:p>
      </dgm:t>
    </dgm:pt>
    <dgm:pt modelId="{553C3021-F8DB-490F-9339-90545EAD8CC5}" type="pres">
      <dgm:prSet presAssocID="{2D3849E7-E8AC-4A87-A490-8AC2E9F73FCA}" presName="spacer" presStyleCnt="0"/>
      <dgm:spPr/>
    </dgm:pt>
    <dgm:pt modelId="{419D8A4C-01AA-478D-9C7A-E84B5E624FA7}" type="pres">
      <dgm:prSet presAssocID="{7D3DCE7E-59EF-411E-9254-8FE63A8D7138}" presName="parentText" presStyleLbl="node1" presStyleIdx="3" presStyleCnt="5">
        <dgm:presLayoutVars>
          <dgm:chMax val="0"/>
          <dgm:bulletEnabled val="1"/>
        </dgm:presLayoutVars>
      </dgm:prSet>
      <dgm:spPr/>
      <dgm:t>
        <a:bodyPr/>
        <a:lstStyle/>
        <a:p>
          <a:endParaRPr lang="en-US"/>
        </a:p>
      </dgm:t>
    </dgm:pt>
    <dgm:pt modelId="{030FE87C-3E3C-4BCE-9E89-C34246C557A7}" type="pres">
      <dgm:prSet presAssocID="{DC89B77C-9FCD-4BB3-BAE9-5DEF8C650CC5}" presName="spacer" presStyleCnt="0"/>
      <dgm:spPr/>
    </dgm:pt>
    <dgm:pt modelId="{F1269EB4-7717-4183-84B7-ED5E44EC17D8}" type="pres">
      <dgm:prSet presAssocID="{DF5B30A6-6EE6-4ADA-9442-DFFE8A4296CF}" presName="parentText" presStyleLbl="node1" presStyleIdx="4" presStyleCnt="5">
        <dgm:presLayoutVars>
          <dgm:chMax val="0"/>
          <dgm:bulletEnabled val="1"/>
        </dgm:presLayoutVars>
      </dgm:prSet>
      <dgm:spPr/>
      <dgm:t>
        <a:bodyPr/>
        <a:lstStyle/>
        <a:p>
          <a:endParaRPr lang="en-US"/>
        </a:p>
      </dgm:t>
    </dgm:pt>
  </dgm:ptLst>
  <dgm:cxnLst>
    <dgm:cxn modelId="{04A9320F-C257-4D4E-B468-F78C6EE07C77}" srcId="{295234FA-2304-41AB-BDBD-1C1118565916}" destId="{62BDBA3A-0D7E-4BB8-936D-3A8409DA843F}" srcOrd="0" destOrd="0" parTransId="{38F90248-1DBA-4BD8-A796-8AAF3F70C749}" sibTransId="{7D0E5E93-F96C-45B2-8779-0457464B45FC}"/>
    <dgm:cxn modelId="{56B3DE49-5703-4FB5-9454-8506EBA7E039}" type="presOf" srcId="{928FC760-DB42-4D4C-B2D6-0C34D4E7971D}" destId="{27991DFB-8FBC-4EC8-BB5C-5E705B31DEA1}" srcOrd="0" destOrd="0" presId="urn:microsoft.com/office/officeart/2005/8/layout/vList2"/>
    <dgm:cxn modelId="{B007B7C9-52DB-4085-80DD-0E45F5FDB6D5}" srcId="{295234FA-2304-41AB-BDBD-1C1118565916}" destId="{19B08E96-8C3D-4F85-9A59-2E0284B38385}" srcOrd="1" destOrd="0" parTransId="{E4642C81-B606-4156-B6F9-F4B9B7512CF0}" sibTransId="{517C633C-F736-4BE4-9E7E-8EC257D8767C}"/>
    <dgm:cxn modelId="{890D701B-C132-476A-9E62-7E8FC6AF976E}" type="presOf" srcId="{7D3DCE7E-59EF-411E-9254-8FE63A8D7138}" destId="{419D8A4C-01AA-478D-9C7A-E84B5E624FA7}" srcOrd="0" destOrd="0" presId="urn:microsoft.com/office/officeart/2005/8/layout/vList2"/>
    <dgm:cxn modelId="{BC01B06F-1E25-4C4F-9DFB-550E0AEFADCA}" type="presOf" srcId="{19B08E96-8C3D-4F85-9A59-2E0284B38385}" destId="{8AAEC0C4-1B50-4EDB-B6AE-3C2DE7909471}" srcOrd="0" destOrd="0" presId="urn:microsoft.com/office/officeart/2005/8/layout/vList2"/>
    <dgm:cxn modelId="{BC30EF08-9DE9-479A-8018-8C25CCCD338C}" type="presOf" srcId="{295234FA-2304-41AB-BDBD-1C1118565916}" destId="{3E2F5ABB-060F-4B60-B185-AFDA14ED6E6C}" srcOrd="0" destOrd="0" presId="urn:microsoft.com/office/officeart/2005/8/layout/vList2"/>
    <dgm:cxn modelId="{A84114F6-FDBB-4701-BBB4-021F96A40B89}" type="presOf" srcId="{DF5B30A6-6EE6-4ADA-9442-DFFE8A4296CF}" destId="{F1269EB4-7717-4183-84B7-ED5E44EC17D8}" srcOrd="0" destOrd="0" presId="urn:microsoft.com/office/officeart/2005/8/layout/vList2"/>
    <dgm:cxn modelId="{154AA492-5877-4A78-9F86-E095E37981AC}" srcId="{295234FA-2304-41AB-BDBD-1C1118565916}" destId="{928FC760-DB42-4D4C-B2D6-0C34D4E7971D}" srcOrd="2" destOrd="0" parTransId="{FD5745EB-3149-4A14-A11A-C41C26B580F8}" sibTransId="{2D3849E7-E8AC-4A87-A490-8AC2E9F73FCA}"/>
    <dgm:cxn modelId="{94C40D4E-EE43-4E53-9181-E674A3272AE5}" srcId="{295234FA-2304-41AB-BDBD-1C1118565916}" destId="{7D3DCE7E-59EF-411E-9254-8FE63A8D7138}" srcOrd="3" destOrd="0" parTransId="{BE669B5C-7AAD-4603-8074-5598766255F1}" sibTransId="{DC89B77C-9FCD-4BB3-BAE9-5DEF8C650CC5}"/>
    <dgm:cxn modelId="{2A20DCD7-C77E-47A5-A2BD-8A83C30098A6}" srcId="{295234FA-2304-41AB-BDBD-1C1118565916}" destId="{DF5B30A6-6EE6-4ADA-9442-DFFE8A4296CF}" srcOrd="4" destOrd="0" parTransId="{E19F1DD7-DC8D-4B33-BDF2-0798E4E04D68}" sibTransId="{94E09D95-8BB4-47E8-8E44-216D25BD4FB7}"/>
    <dgm:cxn modelId="{A52F2FEB-5AEC-4438-B3E6-3A1B8E1A34B8}" type="presOf" srcId="{62BDBA3A-0D7E-4BB8-936D-3A8409DA843F}" destId="{CA0B1471-CB31-48A4-8CF9-6709AF5B03AD}" srcOrd="0" destOrd="0" presId="urn:microsoft.com/office/officeart/2005/8/layout/vList2"/>
    <dgm:cxn modelId="{E2E74339-6331-4CD3-B302-FBAD74FFB04B}" type="presParOf" srcId="{3E2F5ABB-060F-4B60-B185-AFDA14ED6E6C}" destId="{CA0B1471-CB31-48A4-8CF9-6709AF5B03AD}" srcOrd="0" destOrd="0" presId="urn:microsoft.com/office/officeart/2005/8/layout/vList2"/>
    <dgm:cxn modelId="{4F6DDC05-1493-4E45-8DE1-BC262684BF37}" type="presParOf" srcId="{3E2F5ABB-060F-4B60-B185-AFDA14ED6E6C}" destId="{FC15214D-65AE-4C4F-9C63-C7F1EFB39E4F}" srcOrd="1" destOrd="0" presId="urn:microsoft.com/office/officeart/2005/8/layout/vList2"/>
    <dgm:cxn modelId="{66B03036-7A64-4B43-9E5C-1E87526C0192}" type="presParOf" srcId="{3E2F5ABB-060F-4B60-B185-AFDA14ED6E6C}" destId="{8AAEC0C4-1B50-4EDB-B6AE-3C2DE7909471}" srcOrd="2" destOrd="0" presId="urn:microsoft.com/office/officeart/2005/8/layout/vList2"/>
    <dgm:cxn modelId="{35DB214E-B13E-4369-A5C2-00D297B8C1D7}" type="presParOf" srcId="{3E2F5ABB-060F-4B60-B185-AFDA14ED6E6C}" destId="{9D04E4C8-65DB-498F-ADE7-11C2DA0A26DF}" srcOrd="3" destOrd="0" presId="urn:microsoft.com/office/officeart/2005/8/layout/vList2"/>
    <dgm:cxn modelId="{2ECD2398-47DB-4221-A3C3-DEA53B67B6BA}" type="presParOf" srcId="{3E2F5ABB-060F-4B60-B185-AFDA14ED6E6C}" destId="{27991DFB-8FBC-4EC8-BB5C-5E705B31DEA1}" srcOrd="4" destOrd="0" presId="urn:microsoft.com/office/officeart/2005/8/layout/vList2"/>
    <dgm:cxn modelId="{CFC263D0-8EBD-49B3-8F2B-2C1422B1F2CE}" type="presParOf" srcId="{3E2F5ABB-060F-4B60-B185-AFDA14ED6E6C}" destId="{553C3021-F8DB-490F-9339-90545EAD8CC5}" srcOrd="5" destOrd="0" presId="urn:microsoft.com/office/officeart/2005/8/layout/vList2"/>
    <dgm:cxn modelId="{BB69A3EE-0EB3-45C2-8261-7E3CE4AEA2E6}" type="presParOf" srcId="{3E2F5ABB-060F-4B60-B185-AFDA14ED6E6C}" destId="{419D8A4C-01AA-478D-9C7A-E84B5E624FA7}" srcOrd="6" destOrd="0" presId="urn:microsoft.com/office/officeart/2005/8/layout/vList2"/>
    <dgm:cxn modelId="{0BB501B3-856C-4EB7-8DF5-ADF74FE48F12}" type="presParOf" srcId="{3E2F5ABB-060F-4B60-B185-AFDA14ED6E6C}" destId="{030FE87C-3E3C-4BCE-9E89-C34246C557A7}" srcOrd="7" destOrd="0" presId="urn:microsoft.com/office/officeart/2005/8/layout/vList2"/>
    <dgm:cxn modelId="{3D12C82E-1B5E-403D-B142-9C5022565F94}" type="presParOf" srcId="{3E2F5ABB-060F-4B60-B185-AFDA14ED6E6C}" destId="{F1269EB4-7717-4183-84B7-ED5E44EC17D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234FA-2304-41AB-BDBD-1C11185659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BDBA3A-0D7E-4BB8-936D-3A8409DA843F}">
      <dgm:prSet/>
      <dgm:spPr/>
      <dgm:t>
        <a:bodyPr/>
        <a:lstStyle/>
        <a:p>
          <a:r>
            <a:rPr lang="en-US" b="1" i="0" baseline="0" dirty="0"/>
            <a:t>(1) </a:t>
          </a:r>
          <a:r>
            <a:rPr lang="en-US" b="1" i="0" baseline="0" dirty="0" smtClean="0"/>
            <a:t>I</a:t>
          </a:r>
          <a:r>
            <a:rPr lang="en-US" b="0" i="0" dirty="0" smtClean="0"/>
            <a:t>dentify, formulate, and solve broadly defined technical or scientific problems by applying knowledge of mathematics and science and/or technical topics to areas relevant to the discipline</a:t>
          </a:r>
          <a:r>
            <a:rPr lang="en-US" b="1" i="0" baseline="0" dirty="0" smtClean="0"/>
            <a:t>;</a:t>
          </a:r>
          <a:endParaRPr lang="en-US" b="1" dirty="0"/>
        </a:p>
      </dgm:t>
    </dgm:pt>
    <dgm:pt modelId="{38F90248-1DBA-4BD8-A796-8AAF3F70C749}" type="parTrans" cxnId="{04A9320F-C257-4D4E-B468-F78C6EE07C77}">
      <dgm:prSet/>
      <dgm:spPr/>
      <dgm:t>
        <a:bodyPr/>
        <a:lstStyle/>
        <a:p>
          <a:endParaRPr lang="en-US" b="1"/>
        </a:p>
      </dgm:t>
    </dgm:pt>
    <dgm:pt modelId="{7D0E5E93-F96C-45B2-8779-0457464B45FC}" type="sibTrans" cxnId="{04A9320F-C257-4D4E-B468-F78C6EE07C77}">
      <dgm:prSet/>
      <dgm:spPr/>
      <dgm:t>
        <a:bodyPr/>
        <a:lstStyle/>
        <a:p>
          <a:endParaRPr lang="en-US" b="1"/>
        </a:p>
      </dgm:t>
    </dgm:pt>
    <dgm:pt modelId="{19B08E96-8C3D-4F85-9A59-2E0284B38385}">
      <dgm:prSet/>
      <dgm:spPr/>
      <dgm:t>
        <a:bodyPr/>
        <a:lstStyle/>
        <a:p>
          <a:r>
            <a:rPr lang="en-US" b="1" i="0" baseline="0" dirty="0"/>
            <a:t>(2) </a:t>
          </a:r>
          <a:r>
            <a:rPr lang="en-US" b="1" i="0" baseline="0" dirty="0" smtClean="0"/>
            <a:t>F</a:t>
          </a:r>
          <a:r>
            <a:rPr lang="en-US" b="0" i="0" dirty="0" smtClean="0"/>
            <a:t>ormulate or design a system, process, procedure or program for the intended purpose</a:t>
          </a:r>
          <a:r>
            <a:rPr lang="en-US" b="1" i="0" baseline="0" dirty="0" smtClean="0"/>
            <a:t>;</a:t>
          </a:r>
          <a:endParaRPr lang="en-US" b="1" dirty="0"/>
        </a:p>
      </dgm:t>
    </dgm:pt>
    <dgm:pt modelId="{E4642C81-B606-4156-B6F9-F4B9B7512CF0}" type="parTrans" cxnId="{B007B7C9-52DB-4085-80DD-0E45F5FDB6D5}">
      <dgm:prSet/>
      <dgm:spPr/>
      <dgm:t>
        <a:bodyPr/>
        <a:lstStyle/>
        <a:p>
          <a:endParaRPr lang="en-US" b="1"/>
        </a:p>
      </dgm:t>
    </dgm:pt>
    <dgm:pt modelId="{517C633C-F736-4BE4-9E7E-8EC257D8767C}" type="sibTrans" cxnId="{B007B7C9-52DB-4085-80DD-0E45F5FDB6D5}">
      <dgm:prSet/>
      <dgm:spPr/>
      <dgm:t>
        <a:bodyPr/>
        <a:lstStyle/>
        <a:p>
          <a:endParaRPr lang="en-US" b="1"/>
        </a:p>
      </dgm:t>
    </dgm:pt>
    <dgm:pt modelId="{928FC760-DB42-4D4C-B2D6-0C34D4E7971D}">
      <dgm:prSet/>
      <dgm:spPr/>
      <dgm:t>
        <a:bodyPr/>
        <a:lstStyle/>
        <a:p>
          <a:r>
            <a:rPr lang="en-US" b="1" i="0" baseline="0" dirty="0"/>
            <a:t>(3) </a:t>
          </a:r>
          <a:r>
            <a:rPr lang="en-US" b="1" i="0" baseline="0" dirty="0" smtClean="0"/>
            <a:t>D</a:t>
          </a:r>
          <a:r>
            <a:rPr lang="en-US" b="0" i="0" dirty="0" smtClean="0"/>
            <a:t>evelop and conduct experiments or test hypotheses, analyze and interpret data and use scientific judgment to draw conclusions</a:t>
          </a:r>
          <a:endParaRPr lang="en-US" b="1" i="0" baseline="0" dirty="0"/>
        </a:p>
      </dgm:t>
    </dgm:pt>
    <dgm:pt modelId="{FD5745EB-3149-4A14-A11A-C41C26B580F8}" type="parTrans" cxnId="{154AA492-5877-4A78-9F86-E095E37981AC}">
      <dgm:prSet/>
      <dgm:spPr/>
      <dgm:t>
        <a:bodyPr/>
        <a:lstStyle/>
        <a:p>
          <a:endParaRPr lang="en-US" b="1"/>
        </a:p>
      </dgm:t>
    </dgm:pt>
    <dgm:pt modelId="{2D3849E7-E8AC-4A87-A490-8AC2E9F73FCA}" type="sibTrans" cxnId="{154AA492-5877-4A78-9F86-E095E37981AC}">
      <dgm:prSet/>
      <dgm:spPr/>
      <dgm:t>
        <a:bodyPr/>
        <a:lstStyle/>
        <a:p>
          <a:endParaRPr lang="en-US" b="1"/>
        </a:p>
      </dgm:t>
    </dgm:pt>
    <dgm:pt modelId="{7D3DCE7E-59EF-411E-9254-8FE63A8D7138}">
      <dgm:prSet/>
      <dgm:spPr/>
      <dgm:t>
        <a:bodyPr/>
        <a:lstStyle/>
        <a:p>
          <a:r>
            <a:rPr lang="en-US" b="1" i="0" baseline="0" dirty="0"/>
            <a:t>(4) </a:t>
          </a:r>
          <a:r>
            <a:rPr lang="en-US" b="1" i="0" baseline="0" dirty="0" smtClean="0"/>
            <a:t>C</a:t>
          </a:r>
          <a:r>
            <a:rPr lang="en-US" b="0" i="0" dirty="0" smtClean="0"/>
            <a:t>ommunicate effectively with a range of audiences</a:t>
          </a:r>
          <a:endParaRPr lang="en-US" b="1" dirty="0"/>
        </a:p>
      </dgm:t>
    </dgm:pt>
    <dgm:pt modelId="{BE669B5C-7AAD-4603-8074-5598766255F1}" type="parTrans" cxnId="{94C40D4E-EE43-4E53-9181-E674A3272AE5}">
      <dgm:prSet/>
      <dgm:spPr/>
      <dgm:t>
        <a:bodyPr/>
        <a:lstStyle/>
        <a:p>
          <a:endParaRPr lang="en-US" b="1"/>
        </a:p>
      </dgm:t>
    </dgm:pt>
    <dgm:pt modelId="{DC89B77C-9FCD-4BB3-BAE9-5DEF8C650CC5}" type="sibTrans" cxnId="{94C40D4E-EE43-4E53-9181-E674A3272AE5}">
      <dgm:prSet/>
      <dgm:spPr/>
      <dgm:t>
        <a:bodyPr/>
        <a:lstStyle/>
        <a:p>
          <a:endParaRPr lang="en-US" b="1"/>
        </a:p>
      </dgm:t>
    </dgm:pt>
    <dgm:pt modelId="{DF5B30A6-6EE6-4ADA-9442-DFFE8A4296CF}">
      <dgm:prSet/>
      <dgm:spPr/>
      <dgm:t>
        <a:bodyPr/>
        <a:lstStyle/>
        <a:p>
          <a:r>
            <a:rPr lang="en-US" b="1" i="0" baseline="0" dirty="0"/>
            <a:t>(5) </a:t>
          </a:r>
          <a:r>
            <a:rPr lang="en-US" b="0" i="0" dirty="0" smtClean="0"/>
            <a:t>Function effectively on teams that establish goals, plan tasks, meet deadlines, and analyze risk and uncertainty</a:t>
          </a:r>
          <a:r>
            <a:rPr lang="en-US" b="1" i="0" baseline="0" dirty="0" smtClean="0"/>
            <a:t>.</a:t>
          </a:r>
          <a:endParaRPr lang="en-US" b="1" dirty="0"/>
        </a:p>
      </dgm:t>
    </dgm:pt>
    <dgm:pt modelId="{E19F1DD7-DC8D-4B33-BDF2-0798E4E04D68}" type="parTrans" cxnId="{2A20DCD7-C77E-47A5-A2BD-8A83C30098A6}">
      <dgm:prSet/>
      <dgm:spPr/>
      <dgm:t>
        <a:bodyPr/>
        <a:lstStyle/>
        <a:p>
          <a:endParaRPr lang="en-US" b="1"/>
        </a:p>
      </dgm:t>
    </dgm:pt>
    <dgm:pt modelId="{94E09D95-8BB4-47E8-8E44-216D25BD4FB7}" type="sibTrans" cxnId="{2A20DCD7-C77E-47A5-A2BD-8A83C30098A6}">
      <dgm:prSet/>
      <dgm:spPr/>
      <dgm:t>
        <a:bodyPr/>
        <a:lstStyle/>
        <a:p>
          <a:endParaRPr lang="en-US" b="1"/>
        </a:p>
      </dgm:t>
    </dgm:pt>
    <dgm:pt modelId="{356CC3FB-7D6F-4EB7-A613-1FCF6FE1DFE7}">
      <dgm:prSet/>
      <dgm:spPr/>
      <dgm:t>
        <a:bodyPr/>
        <a:lstStyle/>
        <a:p>
          <a:r>
            <a:rPr lang="en-US" b="0" i="0" dirty="0" smtClean="0"/>
            <a:t>(6) Demonstrate ability to identify ethical and professional responsibilities and the impact of technical and/or scientific solutions in global, economic, environmental, and societal contexts</a:t>
          </a:r>
          <a:endParaRPr lang="en-US" b="1" dirty="0"/>
        </a:p>
      </dgm:t>
    </dgm:pt>
    <dgm:pt modelId="{80F86C80-3786-4E46-83C7-0922C6B7B4C2}" type="parTrans" cxnId="{B1B755F3-E059-44DD-896A-5FF946EF4290}">
      <dgm:prSet/>
      <dgm:spPr/>
      <dgm:t>
        <a:bodyPr/>
        <a:lstStyle/>
        <a:p>
          <a:endParaRPr lang="en-US"/>
        </a:p>
      </dgm:t>
    </dgm:pt>
    <dgm:pt modelId="{4ACC3F58-4FE8-4C26-AE39-81C225C0803E}" type="sibTrans" cxnId="{B1B755F3-E059-44DD-896A-5FF946EF4290}">
      <dgm:prSet/>
      <dgm:spPr/>
      <dgm:t>
        <a:bodyPr/>
        <a:lstStyle/>
        <a:p>
          <a:endParaRPr lang="en-US"/>
        </a:p>
      </dgm:t>
    </dgm:pt>
    <dgm:pt modelId="{3E2F5ABB-060F-4B60-B185-AFDA14ED6E6C}" type="pres">
      <dgm:prSet presAssocID="{295234FA-2304-41AB-BDBD-1C1118565916}" presName="linear" presStyleCnt="0">
        <dgm:presLayoutVars>
          <dgm:animLvl val="lvl"/>
          <dgm:resizeHandles val="exact"/>
        </dgm:presLayoutVars>
      </dgm:prSet>
      <dgm:spPr/>
      <dgm:t>
        <a:bodyPr/>
        <a:lstStyle/>
        <a:p>
          <a:endParaRPr lang="en-US"/>
        </a:p>
      </dgm:t>
    </dgm:pt>
    <dgm:pt modelId="{CA0B1471-CB31-48A4-8CF9-6709AF5B03AD}" type="pres">
      <dgm:prSet presAssocID="{62BDBA3A-0D7E-4BB8-936D-3A8409DA843F}" presName="parentText" presStyleLbl="node1" presStyleIdx="0" presStyleCnt="6">
        <dgm:presLayoutVars>
          <dgm:chMax val="0"/>
          <dgm:bulletEnabled val="1"/>
        </dgm:presLayoutVars>
      </dgm:prSet>
      <dgm:spPr/>
      <dgm:t>
        <a:bodyPr/>
        <a:lstStyle/>
        <a:p>
          <a:endParaRPr lang="en-US"/>
        </a:p>
      </dgm:t>
    </dgm:pt>
    <dgm:pt modelId="{FC15214D-65AE-4C4F-9C63-C7F1EFB39E4F}" type="pres">
      <dgm:prSet presAssocID="{7D0E5E93-F96C-45B2-8779-0457464B45FC}" presName="spacer" presStyleCnt="0"/>
      <dgm:spPr/>
    </dgm:pt>
    <dgm:pt modelId="{8AAEC0C4-1B50-4EDB-B6AE-3C2DE7909471}" type="pres">
      <dgm:prSet presAssocID="{19B08E96-8C3D-4F85-9A59-2E0284B38385}" presName="parentText" presStyleLbl="node1" presStyleIdx="1" presStyleCnt="6">
        <dgm:presLayoutVars>
          <dgm:chMax val="0"/>
          <dgm:bulletEnabled val="1"/>
        </dgm:presLayoutVars>
      </dgm:prSet>
      <dgm:spPr/>
      <dgm:t>
        <a:bodyPr/>
        <a:lstStyle/>
        <a:p>
          <a:endParaRPr lang="en-US"/>
        </a:p>
      </dgm:t>
    </dgm:pt>
    <dgm:pt modelId="{9D04E4C8-65DB-498F-ADE7-11C2DA0A26DF}" type="pres">
      <dgm:prSet presAssocID="{517C633C-F736-4BE4-9E7E-8EC257D8767C}" presName="spacer" presStyleCnt="0"/>
      <dgm:spPr/>
    </dgm:pt>
    <dgm:pt modelId="{27991DFB-8FBC-4EC8-BB5C-5E705B31DEA1}" type="pres">
      <dgm:prSet presAssocID="{928FC760-DB42-4D4C-B2D6-0C34D4E7971D}" presName="parentText" presStyleLbl="node1" presStyleIdx="2" presStyleCnt="6">
        <dgm:presLayoutVars>
          <dgm:chMax val="0"/>
          <dgm:bulletEnabled val="1"/>
        </dgm:presLayoutVars>
      </dgm:prSet>
      <dgm:spPr/>
      <dgm:t>
        <a:bodyPr/>
        <a:lstStyle/>
        <a:p>
          <a:endParaRPr lang="en-US"/>
        </a:p>
      </dgm:t>
    </dgm:pt>
    <dgm:pt modelId="{553C3021-F8DB-490F-9339-90545EAD8CC5}" type="pres">
      <dgm:prSet presAssocID="{2D3849E7-E8AC-4A87-A490-8AC2E9F73FCA}" presName="spacer" presStyleCnt="0"/>
      <dgm:spPr/>
    </dgm:pt>
    <dgm:pt modelId="{419D8A4C-01AA-478D-9C7A-E84B5E624FA7}" type="pres">
      <dgm:prSet presAssocID="{7D3DCE7E-59EF-411E-9254-8FE63A8D7138}" presName="parentText" presStyleLbl="node1" presStyleIdx="3" presStyleCnt="6">
        <dgm:presLayoutVars>
          <dgm:chMax val="0"/>
          <dgm:bulletEnabled val="1"/>
        </dgm:presLayoutVars>
      </dgm:prSet>
      <dgm:spPr/>
      <dgm:t>
        <a:bodyPr/>
        <a:lstStyle/>
        <a:p>
          <a:endParaRPr lang="en-US"/>
        </a:p>
      </dgm:t>
    </dgm:pt>
    <dgm:pt modelId="{030FE87C-3E3C-4BCE-9E89-C34246C557A7}" type="pres">
      <dgm:prSet presAssocID="{DC89B77C-9FCD-4BB3-BAE9-5DEF8C650CC5}" presName="spacer" presStyleCnt="0"/>
      <dgm:spPr/>
    </dgm:pt>
    <dgm:pt modelId="{F1269EB4-7717-4183-84B7-ED5E44EC17D8}" type="pres">
      <dgm:prSet presAssocID="{DF5B30A6-6EE6-4ADA-9442-DFFE8A4296CF}" presName="parentText" presStyleLbl="node1" presStyleIdx="4" presStyleCnt="6">
        <dgm:presLayoutVars>
          <dgm:chMax val="0"/>
          <dgm:bulletEnabled val="1"/>
        </dgm:presLayoutVars>
      </dgm:prSet>
      <dgm:spPr/>
      <dgm:t>
        <a:bodyPr/>
        <a:lstStyle/>
        <a:p>
          <a:endParaRPr lang="en-US"/>
        </a:p>
      </dgm:t>
    </dgm:pt>
    <dgm:pt modelId="{09260DD8-55A5-4FC7-B2B9-EB34D6E5C0E3}" type="pres">
      <dgm:prSet presAssocID="{94E09D95-8BB4-47E8-8E44-216D25BD4FB7}" presName="spacer" presStyleCnt="0"/>
      <dgm:spPr/>
    </dgm:pt>
    <dgm:pt modelId="{7344304C-784B-40F2-8F9F-249E1D3B6CD0}" type="pres">
      <dgm:prSet presAssocID="{356CC3FB-7D6F-4EB7-A613-1FCF6FE1DFE7}" presName="parentText" presStyleLbl="node1" presStyleIdx="5" presStyleCnt="6">
        <dgm:presLayoutVars>
          <dgm:chMax val="0"/>
          <dgm:bulletEnabled val="1"/>
        </dgm:presLayoutVars>
      </dgm:prSet>
      <dgm:spPr/>
      <dgm:t>
        <a:bodyPr/>
        <a:lstStyle/>
        <a:p>
          <a:endParaRPr lang="en-US"/>
        </a:p>
      </dgm:t>
    </dgm:pt>
  </dgm:ptLst>
  <dgm:cxnLst>
    <dgm:cxn modelId="{04A9320F-C257-4D4E-B468-F78C6EE07C77}" srcId="{295234FA-2304-41AB-BDBD-1C1118565916}" destId="{62BDBA3A-0D7E-4BB8-936D-3A8409DA843F}" srcOrd="0" destOrd="0" parTransId="{38F90248-1DBA-4BD8-A796-8AAF3F70C749}" sibTransId="{7D0E5E93-F96C-45B2-8779-0457464B45FC}"/>
    <dgm:cxn modelId="{56B3DE49-5703-4FB5-9454-8506EBA7E039}" type="presOf" srcId="{928FC760-DB42-4D4C-B2D6-0C34D4E7971D}" destId="{27991DFB-8FBC-4EC8-BB5C-5E705B31DEA1}" srcOrd="0" destOrd="0" presId="urn:microsoft.com/office/officeart/2005/8/layout/vList2"/>
    <dgm:cxn modelId="{B007B7C9-52DB-4085-80DD-0E45F5FDB6D5}" srcId="{295234FA-2304-41AB-BDBD-1C1118565916}" destId="{19B08E96-8C3D-4F85-9A59-2E0284B38385}" srcOrd="1" destOrd="0" parTransId="{E4642C81-B606-4156-B6F9-F4B9B7512CF0}" sibTransId="{517C633C-F736-4BE4-9E7E-8EC257D8767C}"/>
    <dgm:cxn modelId="{890D701B-C132-476A-9E62-7E8FC6AF976E}" type="presOf" srcId="{7D3DCE7E-59EF-411E-9254-8FE63A8D7138}" destId="{419D8A4C-01AA-478D-9C7A-E84B5E624FA7}" srcOrd="0" destOrd="0" presId="urn:microsoft.com/office/officeart/2005/8/layout/vList2"/>
    <dgm:cxn modelId="{C622050D-E4CD-49A4-8455-5FAFE4D06A85}" type="presOf" srcId="{356CC3FB-7D6F-4EB7-A613-1FCF6FE1DFE7}" destId="{7344304C-784B-40F2-8F9F-249E1D3B6CD0}" srcOrd="0" destOrd="0" presId="urn:microsoft.com/office/officeart/2005/8/layout/vList2"/>
    <dgm:cxn modelId="{BC01B06F-1E25-4C4F-9DFB-550E0AEFADCA}" type="presOf" srcId="{19B08E96-8C3D-4F85-9A59-2E0284B38385}" destId="{8AAEC0C4-1B50-4EDB-B6AE-3C2DE7909471}" srcOrd="0" destOrd="0" presId="urn:microsoft.com/office/officeart/2005/8/layout/vList2"/>
    <dgm:cxn modelId="{BC30EF08-9DE9-479A-8018-8C25CCCD338C}" type="presOf" srcId="{295234FA-2304-41AB-BDBD-1C1118565916}" destId="{3E2F5ABB-060F-4B60-B185-AFDA14ED6E6C}" srcOrd="0" destOrd="0" presId="urn:microsoft.com/office/officeart/2005/8/layout/vList2"/>
    <dgm:cxn modelId="{A84114F6-FDBB-4701-BBB4-021F96A40B89}" type="presOf" srcId="{DF5B30A6-6EE6-4ADA-9442-DFFE8A4296CF}" destId="{F1269EB4-7717-4183-84B7-ED5E44EC17D8}" srcOrd="0" destOrd="0" presId="urn:microsoft.com/office/officeart/2005/8/layout/vList2"/>
    <dgm:cxn modelId="{154AA492-5877-4A78-9F86-E095E37981AC}" srcId="{295234FA-2304-41AB-BDBD-1C1118565916}" destId="{928FC760-DB42-4D4C-B2D6-0C34D4E7971D}" srcOrd="2" destOrd="0" parTransId="{FD5745EB-3149-4A14-A11A-C41C26B580F8}" sibTransId="{2D3849E7-E8AC-4A87-A490-8AC2E9F73FCA}"/>
    <dgm:cxn modelId="{B1B755F3-E059-44DD-896A-5FF946EF4290}" srcId="{295234FA-2304-41AB-BDBD-1C1118565916}" destId="{356CC3FB-7D6F-4EB7-A613-1FCF6FE1DFE7}" srcOrd="5" destOrd="0" parTransId="{80F86C80-3786-4E46-83C7-0922C6B7B4C2}" sibTransId="{4ACC3F58-4FE8-4C26-AE39-81C225C0803E}"/>
    <dgm:cxn modelId="{94C40D4E-EE43-4E53-9181-E674A3272AE5}" srcId="{295234FA-2304-41AB-BDBD-1C1118565916}" destId="{7D3DCE7E-59EF-411E-9254-8FE63A8D7138}" srcOrd="3" destOrd="0" parTransId="{BE669B5C-7AAD-4603-8074-5598766255F1}" sibTransId="{DC89B77C-9FCD-4BB3-BAE9-5DEF8C650CC5}"/>
    <dgm:cxn modelId="{2A20DCD7-C77E-47A5-A2BD-8A83C30098A6}" srcId="{295234FA-2304-41AB-BDBD-1C1118565916}" destId="{DF5B30A6-6EE6-4ADA-9442-DFFE8A4296CF}" srcOrd="4" destOrd="0" parTransId="{E19F1DD7-DC8D-4B33-BDF2-0798E4E04D68}" sibTransId="{94E09D95-8BB4-47E8-8E44-216D25BD4FB7}"/>
    <dgm:cxn modelId="{A52F2FEB-5AEC-4438-B3E6-3A1B8E1A34B8}" type="presOf" srcId="{62BDBA3A-0D7E-4BB8-936D-3A8409DA843F}" destId="{CA0B1471-CB31-48A4-8CF9-6709AF5B03AD}" srcOrd="0" destOrd="0" presId="urn:microsoft.com/office/officeart/2005/8/layout/vList2"/>
    <dgm:cxn modelId="{E2E74339-6331-4CD3-B302-FBAD74FFB04B}" type="presParOf" srcId="{3E2F5ABB-060F-4B60-B185-AFDA14ED6E6C}" destId="{CA0B1471-CB31-48A4-8CF9-6709AF5B03AD}" srcOrd="0" destOrd="0" presId="urn:microsoft.com/office/officeart/2005/8/layout/vList2"/>
    <dgm:cxn modelId="{4F6DDC05-1493-4E45-8DE1-BC262684BF37}" type="presParOf" srcId="{3E2F5ABB-060F-4B60-B185-AFDA14ED6E6C}" destId="{FC15214D-65AE-4C4F-9C63-C7F1EFB39E4F}" srcOrd="1" destOrd="0" presId="urn:microsoft.com/office/officeart/2005/8/layout/vList2"/>
    <dgm:cxn modelId="{66B03036-7A64-4B43-9E5C-1E87526C0192}" type="presParOf" srcId="{3E2F5ABB-060F-4B60-B185-AFDA14ED6E6C}" destId="{8AAEC0C4-1B50-4EDB-B6AE-3C2DE7909471}" srcOrd="2" destOrd="0" presId="urn:microsoft.com/office/officeart/2005/8/layout/vList2"/>
    <dgm:cxn modelId="{35DB214E-B13E-4369-A5C2-00D297B8C1D7}" type="presParOf" srcId="{3E2F5ABB-060F-4B60-B185-AFDA14ED6E6C}" destId="{9D04E4C8-65DB-498F-ADE7-11C2DA0A26DF}" srcOrd="3" destOrd="0" presId="urn:microsoft.com/office/officeart/2005/8/layout/vList2"/>
    <dgm:cxn modelId="{2ECD2398-47DB-4221-A3C3-DEA53B67B6BA}" type="presParOf" srcId="{3E2F5ABB-060F-4B60-B185-AFDA14ED6E6C}" destId="{27991DFB-8FBC-4EC8-BB5C-5E705B31DEA1}" srcOrd="4" destOrd="0" presId="urn:microsoft.com/office/officeart/2005/8/layout/vList2"/>
    <dgm:cxn modelId="{CFC263D0-8EBD-49B3-8F2B-2C1422B1F2CE}" type="presParOf" srcId="{3E2F5ABB-060F-4B60-B185-AFDA14ED6E6C}" destId="{553C3021-F8DB-490F-9339-90545EAD8CC5}" srcOrd="5" destOrd="0" presId="urn:microsoft.com/office/officeart/2005/8/layout/vList2"/>
    <dgm:cxn modelId="{BB69A3EE-0EB3-45C2-8261-7E3CE4AEA2E6}" type="presParOf" srcId="{3E2F5ABB-060F-4B60-B185-AFDA14ED6E6C}" destId="{419D8A4C-01AA-478D-9C7A-E84B5E624FA7}" srcOrd="6" destOrd="0" presId="urn:microsoft.com/office/officeart/2005/8/layout/vList2"/>
    <dgm:cxn modelId="{0BB501B3-856C-4EB7-8DF5-ADF74FE48F12}" type="presParOf" srcId="{3E2F5ABB-060F-4B60-B185-AFDA14ED6E6C}" destId="{030FE87C-3E3C-4BCE-9E89-C34246C557A7}" srcOrd="7" destOrd="0" presId="urn:microsoft.com/office/officeart/2005/8/layout/vList2"/>
    <dgm:cxn modelId="{3D12C82E-1B5E-403D-B142-9C5022565F94}" type="presParOf" srcId="{3E2F5ABB-060F-4B60-B185-AFDA14ED6E6C}" destId="{F1269EB4-7717-4183-84B7-ED5E44EC17D8}" srcOrd="8" destOrd="0" presId="urn:microsoft.com/office/officeart/2005/8/layout/vList2"/>
    <dgm:cxn modelId="{6250D68A-13A3-49E1-A181-42C5A06D001C}" type="presParOf" srcId="{3E2F5ABB-060F-4B60-B185-AFDA14ED6E6C}" destId="{09260DD8-55A5-4FC7-B2B9-EB34D6E5C0E3}" srcOrd="9" destOrd="0" presId="urn:microsoft.com/office/officeart/2005/8/layout/vList2"/>
    <dgm:cxn modelId="{C79C17FF-0BC7-450D-B5CC-8630422CB0E8}" type="presParOf" srcId="{3E2F5ABB-060F-4B60-B185-AFDA14ED6E6C}" destId="{7344304C-784B-40F2-8F9F-249E1D3B6CD0}"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CA368-0911-4A9F-B378-5DE5FBF656A6}" type="doc">
      <dgm:prSet loTypeId="urn:microsoft.com/office/officeart/2008/layout/AlternatingHexagons" loCatId="list" qsTypeId="urn:microsoft.com/office/officeart/2005/8/quickstyle/3d4" qsCatId="3D" csTypeId="urn:microsoft.com/office/officeart/2005/8/colors/accent3_4" csCatId="accent3" phldr="1"/>
      <dgm:spPr/>
      <dgm:t>
        <a:bodyPr/>
        <a:lstStyle/>
        <a:p>
          <a:endParaRPr lang="en-US"/>
        </a:p>
      </dgm:t>
    </dgm:pt>
    <dgm:pt modelId="{56B3EFBA-294A-4EC9-B9A1-4BACC355B95D}">
      <dgm:prSet phldrT="[Text]" custT="1"/>
      <dgm:spPr/>
      <dgm:t>
        <a:bodyPr/>
        <a:lstStyle/>
        <a:p>
          <a:pPr>
            <a:buNone/>
          </a:pPr>
          <a:r>
            <a:rPr lang="en-US" sz="800" b="1" cap="none" spc="0" dirty="0">
              <a:ln w="0"/>
              <a:effectLst>
                <a:outerShdw blurRad="38100" dist="19050" dir="2700000" algn="tl" rotWithShape="0">
                  <a:schemeClr val="dk1">
                    <a:alpha val="40000"/>
                  </a:schemeClr>
                </a:outerShdw>
              </a:effectLst>
            </a:rPr>
            <a:t>HS202</a:t>
          </a:r>
        </a:p>
      </dgm:t>
    </dgm:pt>
    <dgm:pt modelId="{2B76D8BE-0012-437F-9220-DE205052A03B}" type="parTrans" cxnId="{82C8FC47-0652-4BA9-A873-FF93C4E8AC69}">
      <dgm:prSet/>
      <dgm:spPr/>
      <dgm:t>
        <a:bodyPr/>
        <a:lstStyle/>
        <a:p>
          <a:endParaRPr lang="en-US" sz="800" b="1" cap="none" spc="0">
            <a:ln w="0"/>
            <a:solidFill>
              <a:srgbClr val="EC9004"/>
            </a:solidFill>
            <a:effectLst>
              <a:outerShdw blurRad="38100" dist="19050" dir="2700000" algn="tl" rotWithShape="0">
                <a:schemeClr val="dk1">
                  <a:alpha val="40000"/>
                </a:schemeClr>
              </a:outerShdw>
            </a:effectLst>
          </a:endParaRPr>
        </a:p>
      </dgm:t>
    </dgm:pt>
    <dgm:pt modelId="{32B8A875-2464-429E-B373-B928F38408F4}" type="sibTrans" cxnId="{82C8FC47-0652-4BA9-A873-FF93C4E8AC69}">
      <dgm:prSet custT="1"/>
      <dgm:spPr/>
      <dgm:t>
        <a:bodyPr/>
        <a:lstStyle/>
        <a:p>
          <a:pPr>
            <a:buNone/>
          </a:pPr>
          <a:r>
            <a:rPr lang="en-US" sz="800" b="1" cap="none" spc="0" dirty="0">
              <a:ln w="0"/>
              <a:effectLst>
                <a:outerShdw blurRad="38100" dist="19050" dir="2700000" algn="tl" rotWithShape="0">
                  <a:schemeClr val="dk1">
                    <a:alpha val="40000"/>
                  </a:schemeClr>
                </a:outerShdw>
              </a:effectLst>
            </a:rPr>
            <a:t>ME245</a:t>
          </a:r>
        </a:p>
      </dgm:t>
    </dgm:pt>
    <dgm:pt modelId="{44DA499B-1024-42B1-9FFB-20AA7030BCEF}">
      <dgm:prSet phldrT="[Text]" custT="1"/>
      <dgm:spPr/>
      <dgm:t>
        <a:bodyPr/>
        <a:lstStyle/>
        <a:p>
          <a:pPr>
            <a:buNone/>
          </a:pPr>
          <a:r>
            <a:rPr lang="en-US" sz="800" b="1" cap="none" spc="0" dirty="0">
              <a:ln w="0"/>
              <a:effectLst>
                <a:outerShdw blurRad="38100" dist="19050" dir="2700000" algn="tl" rotWithShape="0">
                  <a:schemeClr val="dk1">
                    <a:alpha val="40000"/>
                  </a:schemeClr>
                </a:outerShdw>
              </a:effectLst>
            </a:rPr>
            <a:t>ME460</a:t>
          </a:r>
        </a:p>
      </dgm:t>
    </dgm:pt>
    <dgm:pt modelId="{B21F5D67-8F9A-4A00-9A48-49FCA164B1C0}" type="parTrans" cxnId="{A94F7ACD-0E97-4BE8-ACAB-895191747B4B}">
      <dgm:prSet/>
      <dgm:spPr/>
      <dgm:t>
        <a:bodyPr/>
        <a:lstStyle/>
        <a:p>
          <a:endParaRPr lang="en-US" sz="800" b="1" cap="none" spc="0">
            <a:ln w="0"/>
            <a:solidFill>
              <a:srgbClr val="EC9004"/>
            </a:solidFill>
            <a:effectLst>
              <a:outerShdw blurRad="38100" dist="19050" dir="2700000" algn="tl" rotWithShape="0">
                <a:schemeClr val="dk1">
                  <a:alpha val="40000"/>
                </a:schemeClr>
              </a:outerShdw>
            </a:effectLst>
          </a:endParaRPr>
        </a:p>
      </dgm:t>
    </dgm:pt>
    <dgm:pt modelId="{79ABF787-57C0-4A23-97D0-42BDDE435A9A}" type="sibTrans" cxnId="{A94F7ACD-0E97-4BE8-ACAB-895191747B4B}">
      <dgm:prSet custT="1"/>
      <dgm:spPr/>
      <dgm:t>
        <a:bodyPr/>
        <a:lstStyle/>
        <a:p>
          <a:pPr>
            <a:buNone/>
          </a:pPr>
          <a:r>
            <a:rPr lang="en-US" sz="800" b="1" cap="none" spc="0" dirty="0">
              <a:ln w="0"/>
              <a:effectLst>
                <a:outerShdw blurRad="38100" dist="19050" dir="2700000" algn="tl" rotWithShape="0">
                  <a:schemeClr val="dk1">
                    <a:alpha val="40000"/>
                  </a:schemeClr>
                </a:outerShdw>
              </a:effectLst>
            </a:rPr>
            <a:t>HS308</a:t>
          </a:r>
        </a:p>
      </dgm:t>
    </dgm:pt>
    <dgm:pt modelId="{E41C7C50-D5E4-434F-AF85-612EFEE15E4F}">
      <dgm:prSet phldrT="[Text]" custT="1"/>
      <dgm:spPr/>
      <dgm:t>
        <a:bodyPr/>
        <a:lstStyle/>
        <a:p>
          <a:pPr>
            <a:buNone/>
          </a:pPr>
          <a:r>
            <a:rPr lang="en-US" sz="800" b="1" cap="none" spc="0" dirty="0">
              <a:ln w="0"/>
              <a:effectLst>
                <a:outerShdw blurRad="38100" dist="19050" dir="2700000" algn="tl" rotWithShape="0">
                  <a:schemeClr val="dk1">
                    <a:alpha val="40000"/>
                  </a:schemeClr>
                </a:outerShdw>
              </a:effectLst>
            </a:rPr>
            <a:t>HS767</a:t>
          </a:r>
        </a:p>
      </dgm:t>
    </dgm:pt>
    <dgm:pt modelId="{820DE147-9EFC-4091-994A-880FD72F4C6A}" type="parTrans" cxnId="{54973003-385C-4997-BB19-E2C7E11DB3F5}">
      <dgm:prSet/>
      <dgm:spPr/>
      <dgm:t>
        <a:bodyPr/>
        <a:lstStyle/>
        <a:p>
          <a:endParaRPr lang="en-US" sz="800" b="1" cap="none" spc="0">
            <a:ln w="0"/>
            <a:solidFill>
              <a:srgbClr val="EC9004"/>
            </a:solidFill>
            <a:effectLst>
              <a:outerShdw blurRad="38100" dist="19050" dir="2700000" algn="tl" rotWithShape="0">
                <a:schemeClr val="dk1">
                  <a:alpha val="40000"/>
                </a:schemeClr>
              </a:outerShdw>
            </a:effectLst>
          </a:endParaRPr>
        </a:p>
      </dgm:t>
    </dgm:pt>
    <dgm:pt modelId="{8F7F506B-4E7D-4FDE-97BE-595B46334470}" type="sibTrans" cxnId="{54973003-385C-4997-BB19-E2C7E11DB3F5}">
      <dgm:prSet custT="1"/>
      <dgm:spPr/>
      <dgm:t>
        <a:bodyPr/>
        <a:lstStyle/>
        <a:p>
          <a:pPr>
            <a:buNone/>
          </a:pPr>
          <a:r>
            <a:rPr lang="en-US" sz="800" b="1" cap="none" spc="0" dirty="0">
              <a:ln w="0"/>
              <a:effectLst>
                <a:outerShdw blurRad="38100" dist="19050" dir="2700000" algn="tl" rotWithShape="0">
                  <a:schemeClr val="dk1">
                    <a:alpha val="40000"/>
                  </a:schemeClr>
                </a:outerShdw>
              </a:effectLst>
            </a:rPr>
            <a:t>ME545</a:t>
          </a:r>
        </a:p>
      </dgm:t>
    </dgm:pt>
    <dgm:pt modelId="{89026FC7-0663-4505-9F98-0776C80CE72F}">
      <dgm:prSet phldrT="[Text]" custT="1"/>
      <dgm:spPr/>
      <dgm:t>
        <a:bodyPr/>
        <a:lstStyle/>
        <a:p>
          <a:pPr>
            <a:buNone/>
          </a:pPr>
          <a:r>
            <a:rPr lang="en-US" sz="800" b="1" cap="none" spc="0" dirty="0">
              <a:ln w="0"/>
              <a:effectLst>
                <a:outerShdw blurRad="38100" dist="19050" dir="2700000" algn="tl" rotWithShape="0">
                  <a:schemeClr val="dk1">
                    <a:alpha val="40000"/>
                  </a:schemeClr>
                </a:outerShdw>
              </a:effectLst>
            </a:rPr>
            <a:t>GP606</a:t>
          </a:r>
        </a:p>
      </dgm:t>
    </dgm:pt>
    <dgm:pt modelId="{88296839-099C-4DC0-9A6F-3B64BE5D5694}" type="parTrans" cxnId="{72AB1BEA-A798-462D-99BD-E93C9F5D5F17}">
      <dgm:prSet/>
      <dgm:spPr/>
      <dgm:t>
        <a:bodyPr/>
        <a:lstStyle/>
        <a:p>
          <a:endParaRPr lang="en-US" sz="800" b="1" cap="none" spc="0">
            <a:ln w="0"/>
            <a:solidFill>
              <a:srgbClr val="EC9004"/>
            </a:solidFill>
            <a:effectLst>
              <a:outerShdw blurRad="38100" dist="19050" dir="2700000" algn="tl" rotWithShape="0">
                <a:schemeClr val="dk1">
                  <a:alpha val="40000"/>
                </a:schemeClr>
              </a:outerShdw>
            </a:effectLst>
          </a:endParaRPr>
        </a:p>
      </dgm:t>
    </dgm:pt>
    <dgm:pt modelId="{FCF6FD43-05CF-404C-9610-37F0CF567F4B}" type="sibTrans" cxnId="{72AB1BEA-A798-462D-99BD-E93C9F5D5F17}">
      <dgm:prSet custT="1"/>
      <dgm:spPr/>
      <dgm:t>
        <a:bodyPr/>
        <a:lstStyle/>
        <a:p>
          <a:pPr>
            <a:buNone/>
          </a:pPr>
          <a:r>
            <a:rPr lang="en-US" sz="800" b="1" cap="none" spc="0" dirty="0">
              <a:ln w="0"/>
              <a:effectLst>
                <a:outerShdw blurRad="38100" dist="19050" dir="2700000" algn="tl" rotWithShape="0">
                  <a:schemeClr val="dk1">
                    <a:alpha val="40000"/>
                  </a:schemeClr>
                </a:outerShdw>
              </a:effectLst>
            </a:rPr>
            <a:t>HS605</a:t>
          </a:r>
        </a:p>
      </dgm:t>
    </dgm:pt>
    <dgm:pt modelId="{22AEF919-2551-42B7-8A93-284874CC55EA}" type="pres">
      <dgm:prSet presAssocID="{C01CA368-0911-4A9F-B378-5DE5FBF656A6}" presName="Name0" presStyleCnt="0">
        <dgm:presLayoutVars>
          <dgm:chMax/>
          <dgm:chPref/>
          <dgm:dir/>
          <dgm:animLvl val="lvl"/>
        </dgm:presLayoutVars>
      </dgm:prSet>
      <dgm:spPr/>
      <dgm:t>
        <a:bodyPr/>
        <a:lstStyle/>
        <a:p>
          <a:endParaRPr lang="en-US"/>
        </a:p>
      </dgm:t>
    </dgm:pt>
    <dgm:pt modelId="{903A7D2D-EB1D-444B-9881-25A825FC3F75}" type="pres">
      <dgm:prSet presAssocID="{56B3EFBA-294A-4EC9-B9A1-4BACC355B95D}" presName="composite" presStyleCnt="0"/>
      <dgm:spPr/>
    </dgm:pt>
    <dgm:pt modelId="{0BD30B48-C36D-45B2-8220-28CC2867F2D6}" type="pres">
      <dgm:prSet presAssocID="{56B3EFBA-294A-4EC9-B9A1-4BACC355B95D}" presName="Parent1" presStyleLbl="node1" presStyleIdx="0" presStyleCnt="8">
        <dgm:presLayoutVars>
          <dgm:chMax val="1"/>
          <dgm:chPref val="1"/>
          <dgm:bulletEnabled val="1"/>
        </dgm:presLayoutVars>
      </dgm:prSet>
      <dgm:spPr/>
      <dgm:t>
        <a:bodyPr/>
        <a:lstStyle/>
        <a:p>
          <a:endParaRPr lang="en-US"/>
        </a:p>
      </dgm:t>
    </dgm:pt>
    <dgm:pt modelId="{972479D0-A29F-4CA8-9260-E38E0E95D1C8}" type="pres">
      <dgm:prSet presAssocID="{56B3EFBA-294A-4EC9-B9A1-4BACC355B95D}" presName="Childtext1" presStyleLbl="revTx" presStyleIdx="0" presStyleCnt="4">
        <dgm:presLayoutVars>
          <dgm:chMax val="0"/>
          <dgm:chPref val="0"/>
          <dgm:bulletEnabled val="1"/>
        </dgm:presLayoutVars>
      </dgm:prSet>
      <dgm:spPr/>
    </dgm:pt>
    <dgm:pt modelId="{D9DA1478-C510-48E6-9334-5839FD99892F}" type="pres">
      <dgm:prSet presAssocID="{56B3EFBA-294A-4EC9-B9A1-4BACC355B95D}" presName="BalanceSpacing" presStyleCnt="0"/>
      <dgm:spPr/>
    </dgm:pt>
    <dgm:pt modelId="{434D5473-AB53-4345-A4FE-F809B32475EC}" type="pres">
      <dgm:prSet presAssocID="{56B3EFBA-294A-4EC9-B9A1-4BACC355B95D}" presName="BalanceSpacing1" presStyleCnt="0"/>
      <dgm:spPr/>
    </dgm:pt>
    <dgm:pt modelId="{5A89D837-50B7-4240-887F-51C4443D15D6}" type="pres">
      <dgm:prSet presAssocID="{32B8A875-2464-429E-B373-B928F38408F4}" presName="Accent1Text" presStyleLbl="node1" presStyleIdx="1" presStyleCnt="8"/>
      <dgm:spPr/>
      <dgm:t>
        <a:bodyPr/>
        <a:lstStyle/>
        <a:p>
          <a:endParaRPr lang="en-US"/>
        </a:p>
      </dgm:t>
    </dgm:pt>
    <dgm:pt modelId="{413B615C-5954-4181-8BB2-FC550B937CCA}" type="pres">
      <dgm:prSet presAssocID="{32B8A875-2464-429E-B373-B928F38408F4}" presName="spaceBetweenRectangles" presStyleCnt="0"/>
      <dgm:spPr/>
    </dgm:pt>
    <dgm:pt modelId="{66227E5C-2FA2-4D5C-8D9D-D2FAB2B9D528}" type="pres">
      <dgm:prSet presAssocID="{44DA499B-1024-42B1-9FFB-20AA7030BCEF}" presName="composite" presStyleCnt="0"/>
      <dgm:spPr/>
    </dgm:pt>
    <dgm:pt modelId="{76CAD4EC-7ABB-40BA-A52B-9A36A39EE3E4}" type="pres">
      <dgm:prSet presAssocID="{44DA499B-1024-42B1-9FFB-20AA7030BCEF}" presName="Parent1" presStyleLbl="node1" presStyleIdx="2" presStyleCnt="8">
        <dgm:presLayoutVars>
          <dgm:chMax val="1"/>
          <dgm:chPref val="1"/>
          <dgm:bulletEnabled val="1"/>
        </dgm:presLayoutVars>
      </dgm:prSet>
      <dgm:spPr/>
      <dgm:t>
        <a:bodyPr/>
        <a:lstStyle/>
        <a:p>
          <a:endParaRPr lang="en-US"/>
        </a:p>
      </dgm:t>
    </dgm:pt>
    <dgm:pt modelId="{6CBECE03-B268-4AD6-AE82-620790D664DF}" type="pres">
      <dgm:prSet presAssocID="{44DA499B-1024-42B1-9FFB-20AA7030BCEF}" presName="Childtext1" presStyleLbl="revTx" presStyleIdx="1" presStyleCnt="4">
        <dgm:presLayoutVars>
          <dgm:chMax val="0"/>
          <dgm:chPref val="0"/>
          <dgm:bulletEnabled val="1"/>
        </dgm:presLayoutVars>
      </dgm:prSet>
      <dgm:spPr/>
    </dgm:pt>
    <dgm:pt modelId="{E8D812D5-93A2-4D93-8CE2-0C349C34FDD5}" type="pres">
      <dgm:prSet presAssocID="{44DA499B-1024-42B1-9FFB-20AA7030BCEF}" presName="BalanceSpacing" presStyleCnt="0"/>
      <dgm:spPr/>
    </dgm:pt>
    <dgm:pt modelId="{604764C2-C431-40B9-B98E-79B235466BE0}" type="pres">
      <dgm:prSet presAssocID="{44DA499B-1024-42B1-9FFB-20AA7030BCEF}" presName="BalanceSpacing1" presStyleCnt="0"/>
      <dgm:spPr/>
    </dgm:pt>
    <dgm:pt modelId="{B8A52000-855A-420D-94C4-86F827DAD055}" type="pres">
      <dgm:prSet presAssocID="{79ABF787-57C0-4A23-97D0-42BDDE435A9A}" presName="Accent1Text" presStyleLbl="node1" presStyleIdx="3" presStyleCnt="8"/>
      <dgm:spPr/>
      <dgm:t>
        <a:bodyPr/>
        <a:lstStyle/>
        <a:p>
          <a:endParaRPr lang="en-US"/>
        </a:p>
      </dgm:t>
    </dgm:pt>
    <dgm:pt modelId="{CFF1CF97-A256-4C35-BCD1-F7708B28DA79}" type="pres">
      <dgm:prSet presAssocID="{79ABF787-57C0-4A23-97D0-42BDDE435A9A}" presName="spaceBetweenRectangles" presStyleCnt="0"/>
      <dgm:spPr/>
    </dgm:pt>
    <dgm:pt modelId="{DF42FCB5-11EB-4FD1-8951-02ACAD87EDD0}" type="pres">
      <dgm:prSet presAssocID="{E41C7C50-D5E4-434F-AF85-612EFEE15E4F}" presName="composite" presStyleCnt="0"/>
      <dgm:spPr/>
    </dgm:pt>
    <dgm:pt modelId="{B6D2CC03-4362-4DDC-9680-28EC28AD4D46}" type="pres">
      <dgm:prSet presAssocID="{E41C7C50-D5E4-434F-AF85-612EFEE15E4F}" presName="Parent1" presStyleLbl="node1" presStyleIdx="4" presStyleCnt="8">
        <dgm:presLayoutVars>
          <dgm:chMax val="1"/>
          <dgm:chPref val="1"/>
          <dgm:bulletEnabled val="1"/>
        </dgm:presLayoutVars>
      </dgm:prSet>
      <dgm:spPr/>
      <dgm:t>
        <a:bodyPr/>
        <a:lstStyle/>
        <a:p>
          <a:endParaRPr lang="en-US"/>
        </a:p>
      </dgm:t>
    </dgm:pt>
    <dgm:pt modelId="{4D43DE25-E187-4D0C-883A-26806043DA1F}" type="pres">
      <dgm:prSet presAssocID="{E41C7C50-D5E4-434F-AF85-612EFEE15E4F}" presName="Childtext1" presStyleLbl="revTx" presStyleIdx="2" presStyleCnt="4">
        <dgm:presLayoutVars>
          <dgm:chMax val="0"/>
          <dgm:chPref val="0"/>
          <dgm:bulletEnabled val="1"/>
        </dgm:presLayoutVars>
      </dgm:prSet>
      <dgm:spPr/>
    </dgm:pt>
    <dgm:pt modelId="{1CCF96A4-B51A-47D5-BE3D-C28BC01DD25B}" type="pres">
      <dgm:prSet presAssocID="{E41C7C50-D5E4-434F-AF85-612EFEE15E4F}" presName="BalanceSpacing" presStyleCnt="0"/>
      <dgm:spPr/>
    </dgm:pt>
    <dgm:pt modelId="{5C38F4BB-0F8F-4248-85F2-5290528CCA00}" type="pres">
      <dgm:prSet presAssocID="{E41C7C50-D5E4-434F-AF85-612EFEE15E4F}" presName="BalanceSpacing1" presStyleCnt="0"/>
      <dgm:spPr/>
    </dgm:pt>
    <dgm:pt modelId="{2BF61FA2-932B-427A-8E4E-59635765F923}" type="pres">
      <dgm:prSet presAssocID="{8F7F506B-4E7D-4FDE-97BE-595B46334470}" presName="Accent1Text" presStyleLbl="node1" presStyleIdx="5" presStyleCnt="8"/>
      <dgm:spPr/>
      <dgm:t>
        <a:bodyPr/>
        <a:lstStyle/>
        <a:p>
          <a:endParaRPr lang="en-US"/>
        </a:p>
      </dgm:t>
    </dgm:pt>
    <dgm:pt modelId="{8943CE22-E339-41E8-8F14-C29F9E828822}" type="pres">
      <dgm:prSet presAssocID="{8F7F506B-4E7D-4FDE-97BE-595B46334470}" presName="spaceBetweenRectangles" presStyleCnt="0"/>
      <dgm:spPr/>
    </dgm:pt>
    <dgm:pt modelId="{C1B9003F-1F22-4D7F-8906-C8439B2FCD2A}" type="pres">
      <dgm:prSet presAssocID="{89026FC7-0663-4505-9F98-0776C80CE72F}" presName="composite" presStyleCnt="0"/>
      <dgm:spPr/>
    </dgm:pt>
    <dgm:pt modelId="{81BC90D8-000D-4870-BEAB-FC2B6A73B8C5}" type="pres">
      <dgm:prSet presAssocID="{89026FC7-0663-4505-9F98-0776C80CE72F}" presName="Parent1" presStyleLbl="node1" presStyleIdx="6" presStyleCnt="8">
        <dgm:presLayoutVars>
          <dgm:chMax val="1"/>
          <dgm:chPref val="1"/>
          <dgm:bulletEnabled val="1"/>
        </dgm:presLayoutVars>
      </dgm:prSet>
      <dgm:spPr/>
      <dgm:t>
        <a:bodyPr/>
        <a:lstStyle/>
        <a:p>
          <a:endParaRPr lang="en-US"/>
        </a:p>
      </dgm:t>
    </dgm:pt>
    <dgm:pt modelId="{A9B64CEA-94AC-4703-AAE3-E878FC03CA79}" type="pres">
      <dgm:prSet presAssocID="{89026FC7-0663-4505-9F98-0776C80CE72F}" presName="Childtext1" presStyleLbl="revTx" presStyleIdx="3" presStyleCnt="4">
        <dgm:presLayoutVars>
          <dgm:chMax val="0"/>
          <dgm:chPref val="0"/>
          <dgm:bulletEnabled val="1"/>
        </dgm:presLayoutVars>
      </dgm:prSet>
      <dgm:spPr/>
    </dgm:pt>
    <dgm:pt modelId="{D377E9FF-FEB2-45B0-AE2B-C66CC630D2D5}" type="pres">
      <dgm:prSet presAssocID="{89026FC7-0663-4505-9F98-0776C80CE72F}" presName="BalanceSpacing" presStyleCnt="0"/>
      <dgm:spPr/>
    </dgm:pt>
    <dgm:pt modelId="{8B445399-CF0A-46FB-A978-2F9E1EF1BEB3}" type="pres">
      <dgm:prSet presAssocID="{89026FC7-0663-4505-9F98-0776C80CE72F}" presName="BalanceSpacing1" presStyleCnt="0"/>
      <dgm:spPr/>
    </dgm:pt>
    <dgm:pt modelId="{2CD955DC-9EA0-4EA2-BCF7-C7017E5AF917}" type="pres">
      <dgm:prSet presAssocID="{FCF6FD43-05CF-404C-9610-37F0CF567F4B}" presName="Accent1Text" presStyleLbl="node1" presStyleIdx="7" presStyleCnt="8"/>
      <dgm:spPr/>
      <dgm:t>
        <a:bodyPr/>
        <a:lstStyle/>
        <a:p>
          <a:endParaRPr lang="en-US"/>
        </a:p>
      </dgm:t>
    </dgm:pt>
  </dgm:ptLst>
  <dgm:cxnLst>
    <dgm:cxn modelId="{72AB1BEA-A798-462D-99BD-E93C9F5D5F17}" srcId="{C01CA368-0911-4A9F-B378-5DE5FBF656A6}" destId="{89026FC7-0663-4505-9F98-0776C80CE72F}" srcOrd="3" destOrd="0" parTransId="{88296839-099C-4DC0-9A6F-3B64BE5D5694}" sibTransId="{FCF6FD43-05CF-404C-9610-37F0CF567F4B}"/>
    <dgm:cxn modelId="{720E6BB2-192D-4AFB-852F-C1BB507C620A}" type="presOf" srcId="{56B3EFBA-294A-4EC9-B9A1-4BACC355B95D}" destId="{0BD30B48-C36D-45B2-8220-28CC2867F2D6}" srcOrd="0" destOrd="0" presId="urn:microsoft.com/office/officeart/2008/layout/AlternatingHexagons"/>
    <dgm:cxn modelId="{6B8E2DAC-89DB-4E44-970F-6C217D76882C}" type="presOf" srcId="{79ABF787-57C0-4A23-97D0-42BDDE435A9A}" destId="{B8A52000-855A-420D-94C4-86F827DAD055}" srcOrd="0" destOrd="0" presId="urn:microsoft.com/office/officeart/2008/layout/AlternatingHexagons"/>
    <dgm:cxn modelId="{B5FFD7A0-AF8C-48A3-BEB0-38C4BD711A64}" type="presOf" srcId="{C01CA368-0911-4A9F-B378-5DE5FBF656A6}" destId="{22AEF919-2551-42B7-8A93-284874CC55EA}" srcOrd="0" destOrd="0" presId="urn:microsoft.com/office/officeart/2008/layout/AlternatingHexagons"/>
    <dgm:cxn modelId="{54973003-385C-4997-BB19-E2C7E11DB3F5}" srcId="{C01CA368-0911-4A9F-B378-5DE5FBF656A6}" destId="{E41C7C50-D5E4-434F-AF85-612EFEE15E4F}" srcOrd="2" destOrd="0" parTransId="{820DE147-9EFC-4091-994A-880FD72F4C6A}" sibTransId="{8F7F506B-4E7D-4FDE-97BE-595B46334470}"/>
    <dgm:cxn modelId="{BDA50A34-D733-4276-8074-AE3FC54B66C5}" type="presOf" srcId="{FCF6FD43-05CF-404C-9610-37F0CF567F4B}" destId="{2CD955DC-9EA0-4EA2-BCF7-C7017E5AF917}" srcOrd="0" destOrd="0" presId="urn:microsoft.com/office/officeart/2008/layout/AlternatingHexagons"/>
    <dgm:cxn modelId="{A94F7ACD-0E97-4BE8-ACAB-895191747B4B}" srcId="{C01CA368-0911-4A9F-B378-5DE5FBF656A6}" destId="{44DA499B-1024-42B1-9FFB-20AA7030BCEF}" srcOrd="1" destOrd="0" parTransId="{B21F5D67-8F9A-4A00-9A48-49FCA164B1C0}" sibTransId="{79ABF787-57C0-4A23-97D0-42BDDE435A9A}"/>
    <dgm:cxn modelId="{5539CBF5-8134-48C5-BBA2-C6E4E1794D85}" type="presOf" srcId="{8F7F506B-4E7D-4FDE-97BE-595B46334470}" destId="{2BF61FA2-932B-427A-8E4E-59635765F923}" srcOrd="0" destOrd="0" presId="urn:microsoft.com/office/officeart/2008/layout/AlternatingHexagons"/>
    <dgm:cxn modelId="{82C8FC47-0652-4BA9-A873-FF93C4E8AC69}" srcId="{C01CA368-0911-4A9F-B378-5DE5FBF656A6}" destId="{56B3EFBA-294A-4EC9-B9A1-4BACC355B95D}" srcOrd="0" destOrd="0" parTransId="{2B76D8BE-0012-437F-9220-DE205052A03B}" sibTransId="{32B8A875-2464-429E-B373-B928F38408F4}"/>
    <dgm:cxn modelId="{1A11A44C-15D7-45BA-A4A3-07CEE8BE4AA2}" type="presOf" srcId="{44DA499B-1024-42B1-9FFB-20AA7030BCEF}" destId="{76CAD4EC-7ABB-40BA-A52B-9A36A39EE3E4}" srcOrd="0" destOrd="0" presId="urn:microsoft.com/office/officeart/2008/layout/AlternatingHexagons"/>
    <dgm:cxn modelId="{EF487BB8-80DA-4E23-B01C-AF118B57DF0D}" type="presOf" srcId="{89026FC7-0663-4505-9F98-0776C80CE72F}" destId="{81BC90D8-000D-4870-BEAB-FC2B6A73B8C5}" srcOrd="0" destOrd="0" presId="urn:microsoft.com/office/officeart/2008/layout/AlternatingHexagons"/>
    <dgm:cxn modelId="{3A4E1493-47E5-48C1-8E42-7CB549AD3263}" type="presOf" srcId="{E41C7C50-D5E4-434F-AF85-612EFEE15E4F}" destId="{B6D2CC03-4362-4DDC-9680-28EC28AD4D46}" srcOrd="0" destOrd="0" presId="urn:microsoft.com/office/officeart/2008/layout/AlternatingHexagons"/>
    <dgm:cxn modelId="{C03254DE-CA57-40D6-938E-E67169EFCE43}" type="presOf" srcId="{32B8A875-2464-429E-B373-B928F38408F4}" destId="{5A89D837-50B7-4240-887F-51C4443D15D6}" srcOrd="0" destOrd="0" presId="urn:microsoft.com/office/officeart/2008/layout/AlternatingHexagons"/>
    <dgm:cxn modelId="{BF7D301A-6117-4B36-9C86-88EFBF758753}" type="presParOf" srcId="{22AEF919-2551-42B7-8A93-284874CC55EA}" destId="{903A7D2D-EB1D-444B-9881-25A825FC3F75}" srcOrd="0" destOrd="0" presId="urn:microsoft.com/office/officeart/2008/layout/AlternatingHexagons"/>
    <dgm:cxn modelId="{6BB7C544-4868-4841-8FA2-9AFBF67810D8}" type="presParOf" srcId="{903A7D2D-EB1D-444B-9881-25A825FC3F75}" destId="{0BD30B48-C36D-45B2-8220-28CC2867F2D6}" srcOrd="0" destOrd="0" presId="urn:microsoft.com/office/officeart/2008/layout/AlternatingHexagons"/>
    <dgm:cxn modelId="{B0774653-D682-484E-A5EB-F839977D8759}" type="presParOf" srcId="{903A7D2D-EB1D-444B-9881-25A825FC3F75}" destId="{972479D0-A29F-4CA8-9260-E38E0E95D1C8}" srcOrd="1" destOrd="0" presId="urn:microsoft.com/office/officeart/2008/layout/AlternatingHexagons"/>
    <dgm:cxn modelId="{161256E3-CD7E-4DD1-ACFC-8863927B4AF9}" type="presParOf" srcId="{903A7D2D-EB1D-444B-9881-25A825FC3F75}" destId="{D9DA1478-C510-48E6-9334-5839FD99892F}" srcOrd="2" destOrd="0" presId="urn:microsoft.com/office/officeart/2008/layout/AlternatingHexagons"/>
    <dgm:cxn modelId="{DEAB700C-508A-462C-86B2-9222A4D02E15}" type="presParOf" srcId="{903A7D2D-EB1D-444B-9881-25A825FC3F75}" destId="{434D5473-AB53-4345-A4FE-F809B32475EC}" srcOrd="3" destOrd="0" presId="urn:microsoft.com/office/officeart/2008/layout/AlternatingHexagons"/>
    <dgm:cxn modelId="{F5CA0675-2FA1-4337-8765-3D898A6841ED}" type="presParOf" srcId="{903A7D2D-EB1D-444B-9881-25A825FC3F75}" destId="{5A89D837-50B7-4240-887F-51C4443D15D6}" srcOrd="4" destOrd="0" presId="urn:microsoft.com/office/officeart/2008/layout/AlternatingHexagons"/>
    <dgm:cxn modelId="{A3C0C4A6-E0D6-4B8A-90EC-99BE3BEA5820}" type="presParOf" srcId="{22AEF919-2551-42B7-8A93-284874CC55EA}" destId="{413B615C-5954-4181-8BB2-FC550B937CCA}" srcOrd="1" destOrd="0" presId="urn:microsoft.com/office/officeart/2008/layout/AlternatingHexagons"/>
    <dgm:cxn modelId="{388E0909-EA69-42F2-BB1E-A1F707B95E83}" type="presParOf" srcId="{22AEF919-2551-42B7-8A93-284874CC55EA}" destId="{66227E5C-2FA2-4D5C-8D9D-D2FAB2B9D528}" srcOrd="2" destOrd="0" presId="urn:microsoft.com/office/officeart/2008/layout/AlternatingHexagons"/>
    <dgm:cxn modelId="{A83726C5-32AA-4BF9-86A7-48422CF7BBFA}" type="presParOf" srcId="{66227E5C-2FA2-4D5C-8D9D-D2FAB2B9D528}" destId="{76CAD4EC-7ABB-40BA-A52B-9A36A39EE3E4}" srcOrd="0" destOrd="0" presId="urn:microsoft.com/office/officeart/2008/layout/AlternatingHexagons"/>
    <dgm:cxn modelId="{CF748CD2-71AF-440C-B97A-CE51481C5259}" type="presParOf" srcId="{66227E5C-2FA2-4D5C-8D9D-D2FAB2B9D528}" destId="{6CBECE03-B268-4AD6-AE82-620790D664DF}" srcOrd="1" destOrd="0" presId="urn:microsoft.com/office/officeart/2008/layout/AlternatingHexagons"/>
    <dgm:cxn modelId="{96A8DD2C-1A6F-4BC0-A125-B9CC8FE7BB25}" type="presParOf" srcId="{66227E5C-2FA2-4D5C-8D9D-D2FAB2B9D528}" destId="{E8D812D5-93A2-4D93-8CE2-0C349C34FDD5}" srcOrd="2" destOrd="0" presId="urn:microsoft.com/office/officeart/2008/layout/AlternatingHexagons"/>
    <dgm:cxn modelId="{DF5403ED-155C-4EE2-96BA-C17F2892F52B}" type="presParOf" srcId="{66227E5C-2FA2-4D5C-8D9D-D2FAB2B9D528}" destId="{604764C2-C431-40B9-B98E-79B235466BE0}" srcOrd="3" destOrd="0" presId="urn:microsoft.com/office/officeart/2008/layout/AlternatingHexagons"/>
    <dgm:cxn modelId="{0B0B1471-BB0D-434D-830D-6756F1610769}" type="presParOf" srcId="{66227E5C-2FA2-4D5C-8D9D-D2FAB2B9D528}" destId="{B8A52000-855A-420D-94C4-86F827DAD055}" srcOrd="4" destOrd="0" presId="urn:microsoft.com/office/officeart/2008/layout/AlternatingHexagons"/>
    <dgm:cxn modelId="{A41F2A02-73B6-408A-8CA6-A143A96C3087}" type="presParOf" srcId="{22AEF919-2551-42B7-8A93-284874CC55EA}" destId="{CFF1CF97-A256-4C35-BCD1-F7708B28DA79}" srcOrd="3" destOrd="0" presId="urn:microsoft.com/office/officeart/2008/layout/AlternatingHexagons"/>
    <dgm:cxn modelId="{670E59CC-CF19-443A-89A1-9FD4F5859FF2}" type="presParOf" srcId="{22AEF919-2551-42B7-8A93-284874CC55EA}" destId="{DF42FCB5-11EB-4FD1-8951-02ACAD87EDD0}" srcOrd="4" destOrd="0" presId="urn:microsoft.com/office/officeart/2008/layout/AlternatingHexagons"/>
    <dgm:cxn modelId="{E8C2C641-3A3B-430E-A8DB-334C2A54F692}" type="presParOf" srcId="{DF42FCB5-11EB-4FD1-8951-02ACAD87EDD0}" destId="{B6D2CC03-4362-4DDC-9680-28EC28AD4D46}" srcOrd="0" destOrd="0" presId="urn:microsoft.com/office/officeart/2008/layout/AlternatingHexagons"/>
    <dgm:cxn modelId="{039E305C-1A13-4FEE-9D43-057F0125E06F}" type="presParOf" srcId="{DF42FCB5-11EB-4FD1-8951-02ACAD87EDD0}" destId="{4D43DE25-E187-4D0C-883A-26806043DA1F}" srcOrd="1" destOrd="0" presId="urn:microsoft.com/office/officeart/2008/layout/AlternatingHexagons"/>
    <dgm:cxn modelId="{FFD72C01-7288-4259-AE12-A098829E7C8F}" type="presParOf" srcId="{DF42FCB5-11EB-4FD1-8951-02ACAD87EDD0}" destId="{1CCF96A4-B51A-47D5-BE3D-C28BC01DD25B}" srcOrd="2" destOrd="0" presId="urn:microsoft.com/office/officeart/2008/layout/AlternatingHexagons"/>
    <dgm:cxn modelId="{97DB168E-3F96-4089-BBAC-8CD320F2656D}" type="presParOf" srcId="{DF42FCB5-11EB-4FD1-8951-02ACAD87EDD0}" destId="{5C38F4BB-0F8F-4248-85F2-5290528CCA00}" srcOrd="3" destOrd="0" presId="urn:microsoft.com/office/officeart/2008/layout/AlternatingHexagons"/>
    <dgm:cxn modelId="{C9F10E65-8D6B-4BE5-A3E3-B2AB10755442}" type="presParOf" srcId="{DF42FCB5-11EB-4FD1-8951-02ACAD87EDD0}" destId="{2BF61FA2-932B-427A-8E4E-59635765F923}" srcOrd="4" destOrd="0" presId="urn:microsoft.com/office/officeart/2008/layout/AlternatingHexagons"/>
    <dgm:cxn modelId="{4347FEEB-256E-42D6-8A91-B5671BA4937A}" type="presParOf" srcId="{22AEF919-2551-42B7-8A93-284874CC55EA}" destId="{8943CE22-E339-41E8-8F14-C29F9E828822}" srcOrd="5" destOrd="0" presId="urn:microsoft.com/office/officeart/2008/layout/AlternatingHexagons"/>
    <dgm:cxn modelId="{297EB0DA-BD89-424B-9B36-FF5043AB4DA8}" type="presParOf" srcId="{22AEF919-2551-42B7-8A93-284874CC55EA}" destId="{C1B9003F-1F22-4D7F-8906-C8439B2FCD2A}" srcOrd="6" destOrd="0" presId="urn:microsoft.com/office/officeart/2008/layout/AlternatingHexagons"/>
    <dgm:cxn modelId="{94A14692-622B-4BCE-B148-EE1CB4293422}" type="presParOf" srcId="{C1B9003F-1F22-4D7F-8906-C8439B2FCD2A}" destId="{81BC90D8-000D-4870-BEAB-FC2B6A73B8C5}" srcOrd="0" destOrd="0" presId="urn:microsoft.com/office/officeart/2008/layout/AlternatingHexagons"/>
    <dgm:cxn modelId="{227B9E5A-EC7D-4E07-93CF-312A87803063}" type="presParOf" srcId="{C1B9003F-1F22-4D7F-8906-C8439B2FCD2A}" destId="{A9B64CEA-94AC-4703-AAE3-E878FC03CA79}" srcOrd="1" destOrd="0" presId="urn:microsoft.com/office/officeart/2008/layout/AlternatingHexagons"/>
    <dgm:cxn modelId="{16974993-B3DE-488A-A064-BF83B82FE963}" type="presParOf" srcId="{C1B9003F-1F22-4D7F-8906-C8439B2FCD2A}" destId="{D377E9FF-FEB2-45B0-AE2B-C66CC630D2D5}" srcOrd="2" destOrd="0" presId="urn:microsoft.com/office/officeart/2008/layout/AlternatingHexagons"/>
    <dgm:cxn modelId="{4EB2E7A4-F806-45D5-A98D-8A767A008BFF}" type="presParOf" srcId="{C1B9003F-1F22-4D7F-8906-C8439B2FCD2A}" destId="{8B445399-CF0A-46FB-A978-2F9E1EF1BEB3}" srcOrd="3" destOrd="0" presId="urn:microsoft.com/office/officeart/2008/layout/AlternatingHexagons"/>
    <dgm:cxn modelId="{41CD447A-35B7-44E3-A4D1-CE9066DE3CB9}" type="presParOf" srcId="{C1B9003F-1F22-4D7F-8906-C8439B2FCD2A}" destId="{2CD955DC-9EA0-4EA2-BCF7-C7017E5AF917}"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123C9-A200-4F80-84F3-AB5A6484F275}" type="doc">
      <dgm:prSet loTypeId="urn:microsoft.com/office/officeart/2005/8/layout/pyramid4" loCatId="relationship" qsTypeId="urn:microsoft.com/office/officeart/2005/8/quickstyle/3d1" qsCatId="3D" csTypeId="urn:microsoft.com/office/officeart/2005/8/colors/accent2_5" csCatId="accent2" phldr="1"/>
      <dgm:spPr/>
      <dgm:t>
        <a:bodyPr/>
        <a:lstStyle/>
        <a:p>
          <a:endParaRPr lang="en-US"/>
        </a:p>
      </dgm:t>
    </dgm:pt>
    <dgm:pt modelId="{9C1B1F3E-8FEB-4BF4-B4B4-1FA0DF67FCF1}">
      <dgm:prSet phldrT="[Text]" custT="1"/>
      <dgm:spPr/>
      <dgm:t>
        <a:bodyPr/>
        <a:lstStyle/>
        <a:p>
          <a:r>
            <a:rPr lang="en-US" sz="1500" b="0" cap="none" spc="0" dirty="0">
              <a:ln w="0"/>
              <a:solidFill>
                <a:schemeClr val="tx1"/>
              </a:solidFill>
              <a:effectLst>
                <a:outerShdw blurRad="38100" dist="19050" dir="2700000" algn="tl" rotWithShape="0">
                  <a:schemeClr val="dk1">
                    <a:alpha val="40000"/>
                  </a:schemeClr>
                </a:outerShdw>
              </a:effectLst>
            </a:rPr>
            <a:t>Lab Assignment</a:t>
          </a:r>
        </a:p>
        <a:p>
          <a:endParaRPr lang="en-US" sz="1500" b="0" cap="none" spc="0" dirty="0">
            <a:ln w="0"/>
            <a:solidFill>
              <a:schemeClr val="tx1"/>
            </a:solidFill>
            <a:effectLst>
              <a:outerShdw blurRad="38100" dist="19050" dir="2700000" algn="tl" rotWithShape="0">
                <a:schemeClr val="dk1">
                  <a:alpha val="40000"/>
                </a:schemeClr>
              </a:outerShdw>
            </a:effectLst>
          </a:endParaRPr>
        </a:p>
        <a:p>
          <a:endParaRPr lang="en-US" sz="1500" b="0" cap="none" spc="0" dirty="0">
            <a:ln w="0"/>
            <a:solidFill>
              <a:schemeClr val="tx1"/>
            </a:solidFill>
            <a:effectLst>
              <a:outerShdw blurRad="38100" dist="19050" dir="2700000" algn="tl" rotWithShape="0">
                <a:schemeClr val="dk1">
                  <a:alpha val="40000"/>
                </a:schemeClr>
              </a:outerShdw>
            </a:effectLst>
          </a:endParaRPr>
        </a:p>
        <a:p>
          <a:endParaRPr lang="en-US" sz="1500" b="0" cap="none" spc="0" dirty="0">
            <a:ln w="0"/>
            <a:solidFill>
              <a:schemeClr val="tx1"/>
            </a:solidFill>
            <a:effectLst>
              <a:outerShdw blurRad="38100" dist="19050" dir="2700000" algn="tl" rotWithShape="0">
                <a:schemeClr val="dk1">
                  <a:alpha val="40000"/>
                </a:schemeClr>
              </a:outerShdw>
            </a:effectLst>
          </a:endParaRPr>
        </a:p>
      </dgm:t>
    </dgm:pt>
    <dgm:pt modelId="{21FDD191-3380-41F4-B564-736EBCDD41BB}" type="parTrans" cxnId="{46C91596-67E5-4A1D-B116-DAC655060095}">
      <dgm:prSet/>
      <dgm:spPr/>
      <dgm:t>
        <a:bodyPr/>
        <a:lstStyle/>
        <a:p>
          <a:endParaRPr lang="en-US" sz="1800"/>
        </a:p>
      </dgm:t>
    </dgm:pt>
    <dgm:pt modelId="{697665E4-3958-487A-93D1-78843FE30735}" type="sibTrans" cxnId="{46C91596-67E5-4A1D-B116-DAC655060095}">
      <dgm:prSet/>
      <dgm:spPr/>
      <dgm:t>
        <a:bodyPr/>
        <a:lstStyle/>
        <a:p>
          <a:endParaRPr lang="en-US" sz="1800"/>
        </a:p>
      </dgm:t>
    </dgm:pt>
    <dgm:pt modelId="{8220CEAB-72C5-48F2-8BF5-399030F863CD}">
      <dgm:prSet phldrT="[Text]" custT="1"/>
      <dgm:spPr/>
      <dgm:t>
        <a:bodyPr/>
        <a:lstStyle/>
        <a:p>
          <a:endParaRPr lang="en-US" sz="1500" b="0" cap="none" spc="0" dirty="0">
            <a:ln w="0"/>
            <a:solidFill>
              <a:schemeClr val="tx1"/>
            </a:solidFill>
            <a:effectLst>
              <a:outerShdw blurRad="38100" dist="19050" dir="2700000" algn="tl" rotWithShape="0">
                <a:schemeClr val="dk1">
                  <a:alpha val="40000"/>
                </a:schemeClr>
              </a:outerShdw>
            </a:effectLst>
          </a:endParaRPr>
        </a:p>
        <a:p>
          <a:r>
            <a:rPr lang="en-US" sz="1500" b="0" cap="none" spc="0" dirty="0">
              <a:ln w="0"/>
              <a:solidFill>
                <a:schemeClr val="tx1"/>
              </a:solidFill>
              <a:effectLst>
                <a:outerShdw blurRad="38100" dist="19050" dir="2700000" algn="tl" rotWithShape="0">
                  <a:schemeClr val="dk1">
                    <a:alpha val="40000"/>
                  </a:schemeClr>
                </a:outerShdw>
              </a:effectLst>
            </a:rPr>
            <a:t>Exam Question</a:t>
          </a:r>
        </a:p>
      </dgm:t>
    </dgm:pt>
    <dgm:pt modelId="{04AE591C-0932-4BD7-87B9-783421F6EFE7}" type="parTrans" cxnId="{26D31FAD-BE67-44C5-8492-C8FDDF78562B}">
      <dgm:prSet/>
      <dgm:spPr/>
      <dgm:t>
        <a:bodyPr/>
        <a:lstStyle/>
        <a:p>
          <a:endParaRPr lang="en-US" sz="1800"/>
        </a:p>
      </dgm:t>
    </dgm:pt>
    <dgm:pt modelId="{F7B83ABB-BE14-4560-9011-0DC4E7C01DE5}" type="sibTrans" cxnId="{26D31FAD-BE67-44C5-8492-C8FDDF78562B}">
      <dgm:prSet/>
      <dgm:spPr/>
      <dgm:t>
        <a:bodyPr/>
        <a:lstStyle/>
        <a:p>
          <a:endParaRPr lang="en-US" sz="1800"/>
        </a:p>
      </dgm:t>
    </dgm:pt>
    <dgm:pt modelId="{6703E9BA-156A-4F39-8668-A1C6499A67A1}">
      <dgm:prSet phldrT="[Text]" custT="1"/>
      <dgm:spPr/>
      <dgm:t>
        <a:bodyPr/>
        <a:lstStyle/>
        <a:p>
          <a:r>
            <a:rPr lang="en-US" sz="1500" b="0" cap="none" spc="0" dirty="0">
              <a:ln w="0"/>
              <a:solidFill>
                <a:schemeClr val="tx1"/>
              </a:solidFill>
              <a:effectLst>
                <a:outerShdw blurRad="38100" dist="19050" dir="2700000" algn="tl" rotWithShape="0">
                  <a:schemeClr val="dk1">
                    <a:alpha val="40000"/>
                  </a:schemeClr>
                </a:outerShdw>
              </a:effectLst>
            </a:rPr>
            <a:t>Student Projects</a:t>
          </a:r>
        </a:p>
      </dgm:t>
    </dgm:pt>
    <dgm:pt modelId="{BA5BEB7C-E535-4804-AFA9-10B469EA8B12}" type="parTrans" cxnId="{9DF0125D-D7DD-4644-BB69-3087BFDA3BEE}">
      <dgm:prSet/>
      <dgm:spPr/>
      <dgm:t>
        <a:bodyPr/>
        <a:lstStyle/>
        <a:p>
          <a:endParaRPr lang="en-US" sz="1800"/>
        </a:p>
      </dgm:t>
    </dgm:pt>
    <dgm:pt modelId="{399E905C-621F-4505-AD48-EE05F4918CB4}" type="sibTrans" cxnId="{9DF0125D-D7DD-4644-BB69-3087BFDA3BEE}">
      <dgm:prSet/>
      <dgm:spPr/>
      <dgm:t>
        <a:bodyPr/>
        <a:lstStyle/>
        <a:p>
          <a:endParaRPr lang="en-US" sz="1800"/>
        </a:p>
      </dgm:t>
    </dgm:pt>
    <dgm:pt modelId="{91177F5F-5F51-4313-A715-8C832410956B}">
      <dgm:prSet phldrT="[Text]" custT="1"/>
      <dgm:spPr/>
      <dgm:t>
        <a:bodyPr/>
        <a:lstStyle/>
        <a:p>
          <a:r>
            <a:rPr lang="en-US" sz="2500" b="0" cap="none" spc="0" dirty="0" smtClean="0">
              <a:ln w="0"/>
              <a:solidFill>
                <a:schemeClr val="accent6">
                  <a:lumMod val="50000"/>
                </a:schemeClr>
              </a:solidFill>
              <a:effectLst>
                <a:outerShdw blurRad="38100" dist="19050" dir="2700000" algn="tl" rotWithShape="0">
                  <a:schemeClr val="dk1">
                    <a:alpha val="40000"/>
                  </a:schemeClr>
                </a:outerShdw>
              </a:effectLst>
            </a:rPr>
            <a:t>  Want to</a:t>
          </a:r>
          <a:endParaRPr lang="en-US" sz="2500" b="0" cap="none" spc="0" dirty="0">
            <a:ln w="0"/>
            <a:solidFill>
              <a:schemeClr val="accent6">
                <a:lumMod val="50000"/>
              </a:schemeClr>
            </a:solidFill>
            <a:effectLst>
              <a:outerShdw blurRad="38100" dist="19050" dir="2700000" algn="tl" rotWithShape="0">
                <a:schemeClr val="dk1">
                  <a:alpha val="40000"/>
                </a:schemeClr>
              </a:outerShdw>
            </a:effectLst>
          </a:endParaRPr>
        </a:p>
      </dgm:t>
    </dgm:pt>
    <dgm:pt modelId="{45AEE6EA-8B59-42B9-969D-B8A55F1B89E7}" type="sibTrans" cxnId="{B983337B-A9FA-40BF-8EF8-54CA420BF0A7}">
      <dgm:prSet/>
      <dgm:spPr/>
      <dgm:t>
        <a:bodyPr/>
        <a:lstStyle/>
        <a:p>
          <a:endParaRPr lang="en-US" sz="1800"/>
        </a:p>
      </dgm:t>
    </dgm:pt>
    <dgm:pt modelId="{0C7ED6F1-E2CA-4621-BC9A-6F96EAF27DF1}" type="parTrans" cxnId="{B983337B-A9FA-40BF-8EF8-54CA420BF0A7}">
      <dgm:prSet/>
      <dgm:spPr/>
      <dgm:t>
        <a:bodyPr/>
        <a:lstStyle/>
        <a:p>
          <a:endParaRPr lang="en-US" sz="1800"/>
        </a:p>
      </dgm:t>
    </dgm:pt>
    <dgm:pt modelId="{5CD96354-4401-43E9-B924-57DB9E4D1A7D}" type="pres">
      <dgm:prSet presAssocID="{BEF123C9-A200-4F80-84F3-AB5A6484F275}" presName="compositeShape" presStyleCnt="0">
        <dgm:presLayoutVars>
          <dgm:chMax val="9"/>
          <dgm:dir/>
          <dgm:resizeHandles val="exact"/>
        </dgm:presLayoutVars>
      </dgm:prSet>
      <dgm:spPr/>
      <dgm:t>
        <a:bodyPr/>
        <a:lstStyle/>
        <a:p>
          <a:endParaRPr lang="en-US"/>
        </a:p>
      </dgm:t>
    </dgm:pt>
    <dgm:pt modelId="{1A2214F2-0708-4C5E-986F-CF2A57F0DA7F}" type="pres">
      <dgm:prSet presAssocID="{BEF123C9-A200-4F80-84F3-AB5A6484F275}" presName="triangle1" presStyleLbl="node1" presStyleIdx="0" presStyleCnt="4">
        <dgm:presLayoutVars>
          <dgm:bulletEnabled val="1"/>
        </dgm:presLayoutVars>
      </dgm:prSet>
      <dgm:spPr/>
      <dgm:t>
        <a:bodyPr/>
        <a:lstStyle/>
        <a:p>
          <a:endParaRPr lang="en-US"/>
        </a:p>
      </dgm:t>
    </dgm:pt>
    <dgm:pt modelId="{2AA09A5F-46B2-4F71-8799-015F9BEA2C59}" type="pres">
      <dgm:prSet presAssocID="{BEF123C9-A200-4F80-84F3-AB5A6484F275}" presName="triangle2" presStyleLbl="node1" presStyleIdx="1" presStyleCnt="4">
        <dgm:presLayoutVars>
          <dgm:bulletEnabled val="1"/>
        </dgm:presLayoutVars>
      </dgm:prSet>
      <dgm:spPr/>
      <dgm:t>
        <a:bodyPr/>
        <a:lstStyle/>
        <a:p>
          <a:endParaRPr lang="en-US"/>
        </a:p>
      </dgm:t>
    </dgm:pt>
    <dgm:pt modelId="{20D2A228-BAF5-4BB6-BCD0-AD15F3CDDC49}" type="pres">
      <dgm:prSet presAssocID="{BEF123C9-A200-4F80-84F3-AB5A6484F275}" presName="triangle3" presStyleLbl="node1" presStyleIdx="2" presStyleCnt="4">
        <dgm:presLayoutVars>
          <dgm:bulletEnabled val="1"/>
        </dgm:presLayoutVars>
      </dgm:prSet>
      <dgm:spPr/>
      <dgm:t>
        <a:bodyPr/>
        <a:lstStyle/>
        <a:p>
          <a:endParaRPr lang="en-US"/>
        </a:p>
      </dgm:t>
    </dgm:pt>
    <dgm:pt modelId="{706B4234-36A6-41BE-ACEE-78B211BC3D7C}" type="pres">
      <dgm:prSet presAssocID="{BEF123C9-A200-4F80-84F3-AB5A6484F275}" presName="triangle4" presStyleLbl="node1" presStyleIdx="3" presStyleCnt="4">
        <dgm:presLayoutVars>
          <dgm:bulletEnabled val="1"/>
        </dgm:presLayoutVars>
      </dgm:prSet>
      <dgm:spPr/>
      <dgm:t>
        <a:bodyPr/>
        <a:lstStyle/>
        <a:p>
          <a:endParaRPr lang="en-US"/>
        </a:p>
      </dgm:t>
    </dgm:pt>
  </dgm:ptLst>
  <dgm:cxnLst>
    <dgm:cxn modelId="{46C91596-67E5-4A1D-B116-DAC655060095}" srcId="{BEF123C9-A200-4F80-84F3-AB5A6484F275}" destId="{9C1B1F3E-8FEB-4BF4-B4B4-1FA0DF67FCF1}" srcOrd="0" destOrd="0" parTransId="{21FDD191-3380-41F4-B564-736EBCDD41BB}" sibTransId="{697665E4-3958-487A-93D1-78843FE30735}"/>
    <dgm:cxn modelId="{626ECED3-2BCC-4C67-82FF-5A8C1387ED6D}" type="presOf" srcId="{8220CEAB-72C5-48F2-8BF5-399030F863CD}" destId="{2AA09A5F-46B2-4F71-8799-015F9BEA2C59}" srcOrd="0" destOrd="0" presId="urn:microsoft.com/office/officeart/2005/8/layout/pyramid4"/>
    <dgm:cxn modelId="{8C5F8F2A-14CF-482F-AB3A-B4A875B76CB2}" type="presOf" srcId="{BEF123C9-A200-4F80-84F3-AB5A6484F275}" destId="{5CD96354-4401-43E9-B924-57DB9E4D1A7D}" srcOrd="0" destOrd="0" presId="urn:microsoft.com/office/officeart/2005/8/layout/pyramid4"/>
    <dgm:cxn modelId="{9DF0125D-D7DD-4644-BB69-3087BFDA3BEE}" srcId="{BEF123C9-A200-4F80-84F3-AB5A6484F275}" destId="{6703E9BA-156A-4F39-8668-A1C6499A67A1}" srcOrd="3" destOrd="0" parTransId="{BA5BEB7C-E535-4804-AFA9-10B469EA8B12}" sibTransId="{399E905C-621F-4505-AD48-EE05F4918CB4}"/>
    <dgm:cxn modelId="{FAEECAA1-4598-4D63-B11A-A8FD92B42BD2}" type="presOf" srcId="{91177F5F-5F51-4313-A715-8C832410956B}" destId="{20D2A228-BAF5-4BB6-BCD0-AD15F3CDDC49}" srcOrd="0" destOrd="0" presId="urn:microsoft.com/office/officeart/2005/8/layout/pyramid4"/>
    <dgm:cxn modelId="{8714FEE4-D4D6-4CF3-ADA5-773237F693C6}" type="presOf" srcId="{9C1B1F3E-8FEB-4BF4-B4B4-1FA0DF67FCF1}" destId="{1A2214F2-0708-4C5E-986F-CF2A57F0DA7F}" srcOrd="0" destOrd="0" presId="urn:microsoft.com/office/officeart/2005/8/layout/pyramid4"/>
    <dgm:cxn modelId="{A88F2EF1-3D26-4D69-9AA4-D3B023CA4BB2}" type="presOf" srcId="{6703E9BA-156A-4F39-8668-A1C6499A67A1}" destId="{706B4234-36A6-41BE-ACEE-78B211BC3D7C}" srcOrd="0" destOrd="0" presId="urn:microsoft.com/office/officeart/2005/8/layout/pyramid4"/>
    <dgm:cxn modelId="{26D31FAD-BE67-44C5-8492-C8FDDF78562B}" srcId="{BEF123C9-A200-4F80-84F3-AB5A6484F275}" destId="{8220CEAB-72C5-48F2-8BF5-399030F863CD}" srcOrd="1" destOrd="0" parTransId="{04AE591C-0932-4BD7-87B9-783421F6EFE7}" sibTransId="{F7B83ABB-BE14-4560-9011-0DC4E7C01DE5}"/>
    <dgm:cxn modelId="{B983337B-A9FA-40BF-8EF8-54CA420BF0A7}" srcId="{BEF123C9-A200-4F80-84F3-AB5A6484F275}" destId="{91177F5F-5F51-4313-A715-8C832410956B}" srcOrd="2" destOrd="0" parTransId="{0C7ED6F1-E2CA-4621-BC9A-6F96EAF27DF1}" sibTransId="{45AEE6EA-8B59-42B9-969D-B8A55F1B89E7}"/>
    <dgm:cxn modelId="{4121A4B8-D748-49A7-B1EA-E4501EEC6136}" type="presParOf" srcId="{5CD96354-4401-43E9-B924-57DB9E4D1A7D}" destId="{1A2214F2-0708-4C5E-986F-CF2A57F0DA7F}" srcOrd="0" destOrd="0" presId="urn:microsoft.com/office/officeart/2005/8/layout/pyramid4"/>
    <dgm:cxn modelId="{E6F8E7C1-1630-45B5-9F6F-95D11E30D077}" type="presParOf" srcId="{5CD96354-4401-43E9-B924-57DB9E4D1A7D}" destId="{2AA09A5F-46B2-4F71-8799-015F9BEA2C59}" srcOrd="1" destOrd="0" presId="urn:microsoft.com/office/officeart/2005/8/layout/pyramid4"/>
    <dgm:cxn modelId="{BE20B4DC-1088-4B85-8A59-CEE6A2237523}" type="presParOf" srcId="{5CD96354-4401-43E9-B924-57DB9E4D1A7D}" destId="{20D2A228-BAF5-4BB6-BCD0-AD15F3CDDC49}" srcOrd="2" destOrd="0" presId="urn:microsoft.com/office/officeart/2005/8/layout/pyramid4"/>
    <dgm:cxn modelId="{B05EA82C-5556-4431-96A6-68DB4BD440BC}" type="presParOf" srcId="{5CD96354-4401-43E9-B924-57DB9E4D1A7D}" destId="{706B4234-36A6-41BE-ACEE-78B211BC3D7C}"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977D4C-53E1-4C82-B7FC-F222E315131E}" type="doc">
      <dgm:prSet loTypeId="urn:microsoft.com/office/officeart/2005/8/layout/cycle8" loCatId="cycle" qsTypeId="urn:microsoft.com/office/officeart/2005/8/quickstyle/simple1" qsCatId="simple" csTypeId="urn:microsoft.com/office/officeart/2005/8/colors/accent1_2" csCatId="accent1" phldr="1"/>
      <dgm:spPr/>
    </dgm:pt>
    <dgm:pt modelId="{C2541DB7-5D43-4F32-8BAE-54A5BA8612C7}">
      <dgm:prSet phldrT="[Text]" phldr="1"/>
      <dgm:spPr>
        <a:noFill/>
        <a:ln>
          <a:noFill/>
        </a:ln>
      </dgm:spPr>
      <dgm:t>
        <a:bodyPr/>
        <a:lstStyle/>
        <a:p>
          <a:endParaRPr lang="en-US" dirty="0">
            <a:noFill/>
          </a:endParaRPr>
        </a:p>
      </dgm:t>
    </dgm:pt>
    <dgm:pt modelId="{E859873B-2005-4C76-82BF-BB25DE752ABA}" type="parTrans" cxnId="{F8DE0812-F7FE-4CFE-9D1F-7D5772E775B3}">
      <dgm:prSet/>
      <dgm:spPr/>
      <dgm:t>
        <a:bodyPr/>
        <a:lstStyle/>
        <a:p>
          <a:endParaRPr lang="en-US"/>
        </a:p>
      </dgm:t>
    </dgm:pt>
    <dgm:pt modelId="{728B004F-A452-4AFF-9CA0-6A0C0A3D9AE6}" type="sibTrans" cxnId="{F8DE0812-F7FE-4CFE-9D1F-7D5772E775B3}">
      <dgm:prSet/>
      <dgm:spPr/>
      <dgm:t>
        <a:bodyPr/>
        <a:lstStyle/>
        <a:p>
          <a:endParaRPr lang="en-US"/>
        </a:p>
      </dgm:t>
    </dgm:pt>
    <dgm:pt modelId="{8BD2564F-7F42-4C09-90E2-F810C58F4ED3}">
      <dgm:prSet phldrT="[Text]" phldr="1"/>
      <dgm:spPr>
        <a:noFill/>
        <a:ln>
          <a:noFill/>
        </a:ln>
      </dgm:spPr>
      <dgm:t>
        <a:bodyPr/>
        <a:lstStyle/>
        <a:p>
          <a:endParaRPr lang="en-US" dirty="0">
            <a:noFill/>
          </a:endParaRPr>
        </a:p>
      </dgm:t>
    </dgm:pt>
    <dgm:pt modelId="{8A760EF5-E52C-4070-AA21-FA0B0B22B667}" type="parTrans" cxnId="{CF5D9C90-1DEC-40E9-9B20-211E714B41D9}">
      <dgm:prSet/>
      <dgm:spPr/>
      <dgm:t>
        <a:bodyPr/>
        <a:lstStyle/>
        <a:p>
          <a:endParaRPr lang="en-US"/>
        </a:p>
      </dgm:t>
    </dgm:pt>
    <dgm:pt modelId="{A49CFB23-8532-4FC9-A685-C933FCC53458}" type="sibTrans" cxnId="{CF5D9C90-1DEC-40E9-9B20-211E714B41D9}">
      <dgm:prSet/>
      <dgm:spPr/>
      <dgm:t>
        <a:bodyPr/>
        <a:lstStyle/>
        <a:p>
          <a:endParaRPr lang="en-US"/>
        </a:p>
      </dgm:t>
    </dgm:pt>
    <dgm:pt modelId="{AA4A674C-E268-4E47-AD8E-F89B5806CF3F}">
      <dgm:prSet phldrT="[Text]" phldr="1"/>
      <dgm:spPr>
        <a:noFill/>
        <a:ln>
          <a:noFill/>
        </a:ln>
      </dgm:spPr>
      <dgm:t>
        <a:bodyPr/>
        <a:lstStyle/>
        <a:p>
          <a:endParaRPr lang="en-US" dirty="0">
            <a:noFill/>
          </a:endParaRPr>
        </a:p>
      </dgm:t>
    </dgm:pt>
    <dgm:pt modelId="{CFA1EA3E-E1EF-4484-BD22-495375F62E9A}" type="parTrans" cxnId="{9ED3AC1D-CF5F-43DB-8C37-FD9850043E6D}">
      <dgm:prSet/>
      <dgm:spPr/>
      <dgm:t>
        <a:bodyPr/>
        <a:lstStyle/>
        <a:p>
          <a:endParaRPr lang="en-US"/>
        </a:p>
      </dgm:t>
    </dgm:pt>
    <dgm:pt modelId="{D52CAF5C-4E27-47CF-86B0-D426673714D5}" type="sibTrans" cxnId="{9ED3AC1D-CF5F-43DB-8C37-FD9850043E6D}">
      <dgm:prSet/>
      <dgm:spPr/>
      <dgm:t>
        <a:bodyPr/>
        <a:lstStyle/>
        <a:p>
          <a:endParaRPr lang="en-US"/>
        </a:p>
      </dgm:t>
    </dgm:pt>
    <dgm:pt modelId="{88348FA8-A377-4465-A778-472F5A4D5988}" type="pres">
      <dgm:prSet presAssocID="{BF977D4C-53E1-4C82-B7FC-F222E315131E}" presName="compositeShape" presStyleCnt="0">
        <dgm:presLayoutVars>
          <dgm:chMax val="7"/>
          <dgm:dir/>
          <dgm:resizeHandles val="exact"/>
        </dgm:presLayoutVars>
      </dgm:prSet>
      <dgm:spPr/>
    </dgm:pt>
    <dgm:pt modelId="{F067BC0F-3235-4D34-A9CF-354671C4701D}" type="pres">
      <dgm:prSet presAssocID="{BF977D4C-53E1-4C82-B7FC-F222E315131E}" presName="wedge1" presStyleLbl="node1" presStyleIdx="0" presStyleCnt="3"/>
      <dgm:spPr/>
      <dgm:t>
        <a:bodyPr/>
        <a:lstStyle/>
        <a:p>
          <a:endParaRPr lang="en-US"/>
        </a:p>
      </dgm:t>
    </dgm:pt>
    <dgm:pt modelId="{063E033E-DD77-460F-BC56-2DA19FD31790}" type="pres">
      <dgm:prSet presAssocID="{BF977D4C-53E1-4C82-B7FC-F222E315131E}" presName="dummy1a" presStyleCnt="0"/>
      <dgm:spPr/>
    </dgm:pt>
    <dgm:pt modelId="{B2F3B516-A4A7-418F-A6E0-61D6AB15EF0D}" type="pres">
      <dgm:prSet presAssocID="{BF977D4C-53E1-4C82-B7FC-F222E315131E}" presName="dummy1b" presStyleCnt="0"/>
      <dgm:spPr/>
    </dgm:pt>
    <dgm:pt modelId="{3575A778-B6D7-400F-B367-EF904BAC5B6E}" type="pres">
      <dgm:prSet presAssocID="{BF977D4C-53E1-4C82-B7FC-F222E315131E}" presName="wedge1Tx" presStyleLbl="node1" presStyleIdx="0" presStyleCnt="3">
        <dgm:presLayoutVars>
          <dgm:chMax val="0"/>
          <dgm:chPref val="0"/>
          <dgm:bulletEnabled val="1"/>
        </dgm:presLayoutVars>
      </dgm:prSet>
      <dgm:spPr/>
      <dgm:t>
        <a:bodyPr/>
        <a:lstStyle/>
        <a:p>
          <a:endParaRPr lang="en-US"/>
        </a:p>
      </dgm:t>
    </dgm:pt>
    <dgm:pt modelId="{6FF1195F-F855-4450-A063-A2DBCAB3B1D3}" type="pres">
      <dgm:prSet presAssocID="{BF977D4C-53E1-4C82-B7FC-F222E315131E}" presName="wedge2" presStyleLbl="node1" presStyleIdx="1" presStyleCnt="3"/>
      <dgm:spPr/>
      <dgm:t>
        <a:bodyPr/>
        <a:lstStyle/>
        <a:p>
          <a:endParaRPr lang="en-US"/>
        </a:p>
      </dgm:t>
    </dgm:pt>
    <dgm:pt modelId="{0E2A5506-30AC-44B1-8DAB-EBE3F9525FC8}" type="pres">
      <dgm:prSet presAssocID="{BF977D4C-53E1-4C82-B7FC-F222E315131E}" presName="dummy2a" presStyleCnt="0"/>
      <dgm:spPr/>
    </dgm:pt>
    <dgm:pt modelId="{16E782C0-D6E0-46B8-BF54-F253DD5F84B6}" type="pres">
      <dgm:prSet presAssocID="{BF977D4C-53E1-4C82-B7FC-F222E315131E}" presName="dummy2b" presStyleCnt="0"/>
      <dgm:spPr/>
    </dgm:pt>
    <dgm:pt modelId="{BD9E18C7-F541-4BA7-9727-518797423C61}" type="pres">
      <dgm:prSet presAssocID="{BF977D4C-53E1-4C82-B7FC-F222E315131E}" presName="wedge2Tx" presStyleLbl="node1" presStyleIdx="1" presStyleCnt="3">
        <dgm:presLayoutVars>
          <dgm:chMax val="0"/>
          <dgm:chPref val="0"/>
          <dgm:bulletEnabled val="1"/>
        </dgm:presLayoutVars>
      </dgm:prSet>
      <dgm:spPr/>
      <dgm:t>
        <a:bodyPr/>
        <a:lstStyle/>
        <a:p>
          <a:endParaRPr lang="en-US"/>
        </a:p>
      </dgm:t>
    </dgm:pt>
    <dgm:pt modelId="{423CF4EB-98AA-48C7-B668-FE7763DA4A51}" type="pres">
      <dgm:prSet presAssocID="{BF977D4C-53E1-4C82-B7FC-F222E315131E}" presName="wedge3" presStyleLbl="node1" presStyleIdx="2" presStyleCnt="3"/>
      <dgm:spPr/>
      <dgm:t>
        <a:bodyPr/>
        <a:lstStyle/>
        <a:p>
          <a:endParaRPr lang="en-US"/>
        </a:p>
      </dgm:t>
    </dgm:pt>
    <dgm:pt modelId="{F7E3AF33-DCB3-4C2B-BB60-242FB62C5926}" type="pres">
      <dgm:prSet presAssocID="{BF977D4C-53E1-4C82-B7FC-F222E315131E}" presName="dummy3a" presStyleCnt="0"/>
      <dgm:spPr/>
    </dgm:pt>
    <dgm:pt modelId="{9FDB72B3-1B87-4247-A4AB-C7795DEA16FF}" type="pres">
      <dgm:prSet presAssocID="{BF977D4C-53E1-4C82-B7FC-F222E315131E}" presName="dummy3b" presStyleCnt="0"/>
      <dgm:spPr/>
    </dgm:pt>
    <dgm:pt modelId="{0ECE978F-140B-45DE-A794-FC7820C11622}" type="pres">
      <dgm:prSet presAssocID="{BF977D4C-53E1-4C82-B7FC-F222E315131E}" presName="wedge3Tx" presStyleLbl="node1" presStyleIdx="2" presStyleCnt="3">
        <dgm:presLayoutVars>
          <dgm:chMax val="0"/>
          <dgm:chPref val="0"/>
          <dgm:bulletEnabled val="1"/>
        </dgm:presLayoutVars>
      </dgm:prSet>
      <dgm:spPr/>
      <dgm:t>
        <a:bodyPr/>
        <a:lstStyle/>
        <a:p>
          <a:endParaRPr lang="en-US"/>
        </a:p>
      </dgm:t>
    </dgm:pt>
    <dgm:pt modelId="{4EBFAFDF-83E0-4280-B9F4-96F5DD69ECA7}" type="pres">
      <dgm:prSet presAssocID="{728B004F-A452-4AFF-9CA0-6A0C0A3D9AE6}" presName="arrowWedge1" presStyleLbl="fgSibTrans2D1" presStyleIdx="0" presStyleCnt="3"/>
      <dgm:spPr>
        <a:solidFill>
          <a:srgbClr val="EC9004">
            <a:alpha val="60000"/>
          </a:srgbClr>
        </a:solidFill>
        <a:scene3d>
          <a:camera prst="orthographicFront"/>
          <a:lightRig rig="threePt" dir="t"/>
        </a:scene3d>
        <a:sp3d>
          <a:bevelT prst="angle"/>
        </a:sp3d>
      </dgm:spPr>
    </dgm:pt>
    <dgm:pt modelId="{FE4AC47B-A564-4881-BD52-F4CD1BB70521}" type="pres">
      <dgm:prSet presAssocID="{A49CFB23-8532-4FC9-A685-C933FCC53458}" presName="arrowWedge2" presStyleLbl="fgSibTrans2D1" presStyleIdx="1" presStyleCnt="3"/>
      <dgm:spPr>
        <a:solidFill>
          <a:srgbClr val="EC9004">
            <a:alpha val="60000"/>
          </a:srgbClr>
        </a:solidFill>
        <a:scene3d>
          <a:camera prst="orthographicFront"/>
          <a:lightRig rig="threePt" dir="t"/>
        </a:scene3d>
        <a:sp3d>
          <a:bevelT prst="angle"/>
        </a:sp3d>
      </dgm:spPr>
    </dgm:pt>
    <dgm:pt modelId="{130B7545-2B4B-4137-A073-3D5D1153A375}" type="pres">
      <dgm:prSet presAssocID="{D52CAF5C-4E27-47CF-86B0-D426673714D5}" presName="arrowWedge3" presStyleLbl="fgSibTrans2D1" presStyleIdx="2" presStyleCnt="3"/>
      <dgm:spPr>
        <a:solidFill>
          <a:srgbClr val="EC9004">
            <a:alpha val="60000"/>
          </a:srgbClr>
        </a:solidFill>
        <a:ln>
          <a:noFill/>
        </a:ln>
        <a:scene3d>
          <a:camera prst="orthographicFront"/>
          <a:lightRig rig="threePt" dir="t"/>
        </a:scene3d>
        <a:sp3d>
          <a:bevelT prst="angle"/>
        </a:sp3d>
      </dgm:spPr>
    </dgm:pt>
  </dgm:ptLst>
  <dgm:cxnLst>
    <dgm:cxn modelId="{78BE44FD-ED92-4DDC-A1A6-4835297AB221}" type="presOf" srcId="{C2541DB7-5D43-4F32-8BAE-54A5BA8612C7}" destId="{F067BC0F-3235-4D34-A9CF-354671C4701D}" srcOrd="0" destOrd="0" presId="urn:microsoft.com/office/officeart/2005/8/layout/cycle8"/>
    <dgm:cxn modelId="{4637B3E4-6891-43E7-85A7-30D23A7A9422}" type="presOf" srcId="{BF977D4C-53E1-4C82-B7FC-F222E315131E}" destId="{88348FA8-A377-4465-A778-472F5A4D5988}" srcOrd="0" destOrd="0" presId="urn:microsoft.com/office/officeart/2005/8/layout/cycle8"/>
    <dgm:cxn modelId="{CF5D9C90-1DEC-40E9-9B20-211E714B41D9}" srcId="{BF977D4C-53E1-4C82-B7FC-F222E315131E}" destId="{8BD2564F-7F42-4C09-90E2-F810C58F4ED3}" srcOrd="1" destOrd="0" parTransId="{8A760EF5-E52C-4070-AA21-FA0B0B22B667}" sibTransId="{A49CFB23-8532-4FC9-A685-C933FCC53458}"/>
    <dgm:cxn modelId="{CF9F85E7-7760-415D-852C-C1991891AC33}" type="presOf" srcId="{8BD2564F-7F42-4C09-90E2-F810C58F4ED3}" destId="{6FF1195F-F855-4450-A063-A2DBCAB3B1D3}" srcOrd="0" destOrd="0" presId="urn:microsoft.com/office/officeart/2005/8/layout/cycle8"/>
    <dgm:cxn modelId="{F8DE0812-F7FE-4CFE-9D1F-7D5772E775B3}" srcId="{BF977D4C-53E1-4C82-B7FC-F222E315131E}" destId="{C2541DB7-5D43-4F32-8BAE-54A5BA8612C7}" srcOrd="0" destOrd="0" parTransId="{E859873B-2005-4C76-82BF-BB25DE752ABA}" sibTransId="{728B004F-A452-4AFF-9CA0-6A0C0A3D9AE6}"/>
    <dgm:cxn modelId="{579316E3-CC17-4A5C-A050-891BE772E63E}" type="presOf" srcId="{AA4A674C-E268-4E47-AD8E-F89B5806CF3F}" destId="{423CF4EB-98AA-48C7-B668-FE7763DA4A51}" srcOrd="0" destOrd="0" presId="urn:microsoft.com/office/officeart/2005/8/layout/cycle8"/>
    <dgm:cxn modelId="{C6B3A87A-866C-4A39-A260-52771E1CA038}" type="presOf" srcId="{AA4A674C-E268-4E47-AD8E-F89B5806CF3F}" destId="{0ECE978F-140B-45DE-A794-FC7820C11622}" srcOrd="1" destOrd="0" presId="urn:microsoft.com/office/officeart/2005/8/layout/cycle8"/>
    <dgm:cxn modelId="{3F464664-8A81-44AC-9ECE-65EAFA7C8475}" type="presOf" srcId="{C2541DB7-5D43-4F32-8BAE-54A5BA8612C7}" destId="{3575A778-B6D7-400F-B367-EF904BAC5B6E}" srcOrd="1" destOrd="0" presId="urn:microsoft.com/office/officeart/2005/8/layout/cycle8"/>
    <dgm:cxn modelId="{9ED3AC1D-CF5F-43DB-8C37-FD9850043E6D}" srcId="{BF977D4C-53E1-4C82-B7FC-F222E315131E}" destId="{AA4A674C-E268-4E47-AD8E-F89B5806CF3F}" srcOrd="2" destOrd="0" parTransId="{CFA1EA3E-E1EF-4484-BD22-495375F62E9A}" sibTransId="{D52CAF5C-4E27-47CF-86B0-D426673714D5}"/>
    <dgm:cxn modelId="{EB7C6EB7-86C6-478E-AB24-536041AEF6E4}" type="presOf" srcId="{8BD2564F-7F42-4C09-90E2-F810C58F4ED3}" destId="{BD9E18C7-F541-4BA7-9727-518797423C61}" srcOrd="1" destOrd="0" presId="urn:microsoft.com/office/officeart/2005/8/layout/cycle8"/>
    <dgm:cxn modelId="{A07039A0-8968-4F52-971C-E50654EA73C1}" type="presParOf" srcId="{88348FA8-A377-4465-A778-472F5A4D5988}" destId="{F067BC0F-3235-4D34-A9CF-354671C4701D}" srcOrd="0" destOrd="0" presId="urn:microsoft.com/office/officeart/2005/8/layout/cycle8"/>
    <dgm:cxn modelId="{DB92ACD1-DE5E-4094-A8F5-81DE525FE425}" type="presParOf" srcId="{88348FA8-A377-4465-A778-472F5A4D5988}" destId="{063E033E-DD77-460F-BC56-2DA19FD31790}" srcOrd="1" destOrd="0" presId="urn:microsoft.com/office/officeart/2005/8/layout/cycle8"/>
    <dgm:cxn modelId="{2B65B473-962E-46EC-9DF2-62248963CF1F}" type="presParOf" srcId="{88348FA8-A377-4465-A778-472F5A4D5988}" destId="{B2F3B516-A4A7-418F-A6E0-61D6AB15EF0D}" srcOrd="2" destOrd="0" presId="urn:microsoft.com/office/officeart/2005/8/layout/cycle8"/>
    <dgm:cxn modelId="{6FF5BC07-FDE4-4045-9095-067545E77A0C}" type="presParOf" srcId="{88348FA8-A377-4465-A778-472F5A4D5988}" destId="{3575A778-B6D7-400F-B367-EF904BAC5B6E}" srcOrd="3" destOrd="0" presId="urn:microsoft.com/office/officeart/2005/8/layout/cycle8"/>
    <dgm:cxn modelId="{96CB32AB-7B9F-4E15-A239-2ECF8068BADF}" type="presParOf" srcId="{88348FA8-A377-4465-A778-472F5A4D5988}" destId="{6FF1195F-F855-4450-A063-A2DBCAB3B1D3}" srcOrd="4" destOrd="0" presId="urn:microsoft.com/office/officeart/2005/8/layout/cycle8"/>
    <dgm:cxn modelId="{CF43759F-D136-4D8D-82E1-3AA63B3FD4D7}" type="presParOf" srcId="{88348FA8-A377-4465-A778-472F5A4D5988}" destId="{0E2A5506-30AC-44B1-8DAB-EBE3F9525FC8}" srcOrd="5" destOrd="0" presId="urn:microsoft.com/office/officeart/2005/8/layout/cycle8"/>
    <dgm:cxn modelId="{87368282-AF88-43FB-97A4-698F5B35CEF0}" type="presParOf" srcId="{88348FA8-A377-4465-A778-472F5A4D5988}" destId="{16E782C0-D6E0-46B8-BF54-F253DD5F84B6}" srcOrd="6" destOrd="0" presId="urn:microsoft.com/office/officeart/2005/8/layout/cycle8"/>
    <dgm:cxn modelId="{7215649A-52DC-4542-BFA8-22B79DF72925}" type="presParOf" srcId="{88348FA8-A377-4465-A778-472F5A4D5988}" destId="{BD9E18C7-F541-4BA7-9727-518797423C61}" srcOrd="7" destOrd="0" presId="urn:microsoft.com/office/officeart/2005/8/layout/cycle8"/>
    <dgm:cxn modelId="{17712F18-CA73-4563-87DA-2A524FE8B4C7}" type="presParOf" srcId="{88348FA8-A377-4465-A778-472F5A4D5988}" destId="{423CF4EB-98AA-48C7-B668-FE7763DA4A51}" srcOrd="8" destOrd="0" presId="urn:microsoft.com/office/officeart/2005/8/layout/cycle8"/>
    <dgm:cxn modelId="{8BC57B30-A3D9-4533-A8E3-72285085EF27}" type="presParOf" srcId="{88348FA8-A377-4465-A778-472F5A4D5988}" destId="{F7E3AF33-DCB3-4C2B-BB60-242FB62C5926}" srcOrd="9" destOrd="0" presId="urn:microsoft.com/office/officeart/2005/8/layout/cycle8"/>
    <dgm:cxn modelId="{DE17372D-9027-49DF-98A8-65270B9B83B7}" type="presParOf" srcId="{88348FA8-A377-4465-A778-472F5A4D5988}" destId="{9FDB72B3-1B87-4247-A4AB-C7795DEA16FF}" srcOrd="10" destOrd="0" presId="urn:microsoft.com/office/officeart/2005/8/layout/cycle8"/>
    <dgm:cxn modelId="{2D50C515-B95E-47C3-90BE-7CC662CD4BB7}" type="presParOf" srcId="{88348FA8-A377-4465-A778-472F5A4D5988}" destId="{0ECE978F-140B-45DE-A794-FC7820C11622}" srcOrd="11" destOrd="0" presId="urn:microsoft.com/office/officeart/2005/8/layout/cycle8"/>
    <dgm:cxn modelId="{3811484B-3505-48F7-ABFA-A549D9B19EAA}" type="presParOf" srcId="{88348FA8-A377-4465-A778-472F5A4D5988}" destId="{4EBFAFDF-83E0-4280-B9F4-96F5DD69ECA7}" srcOrd="12" destOrd="0" presId="urn:microsoft.com/office/officeart/2005/8/layout/cycle8"/>
    <dgm:cxn modelId="{18FAE6EE-345C-4E48-9213-AB0FED5D5E60}" type="presParOf" srcId="{88348FA8-A377-4465-A778-472F5A4D5988}" destId="{FE4AC47B-A564-4881-BD52-F4CD1BB70521}" srcOrd="13" destOrd="0" presId="urn:microsoft.com/office/officeart/2005/8/layout/cycle8"/>
    <dgm:cxn modelId="{E0D7D287-AE21-44DC-8FAD-FBEDE3988CCF}" type="presParOf" srcId="{88348FA8-A377-4465-A778-472F5A4D5988}" destId="{130B7545-2B4B-4137-A073-3D5D1153A375}" srcOrd="1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32FC36-A0AC-47E1-A152-C40B9AB49D9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266F1A7-E1CF-4A6F-BD1F-85A81CCD073A}">
      <dgm:prSet custT="1">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sz="2000" b="0" dirty="0"/>
            <a:t>Evaluation means</a:t>
          </a:r>
          <a:r>
            <a:rPr lang="en-US" sz="2000" b="1" dirty="0"/>
            <a:t> </a:t>
          </a:r>
          <a:r>
            <a:rPr lang="en-US" sz="2000" b="1" cap="none" spc="0" dirty="0">
              <a:ln w="0"/>
              <a:solidFill>
                <a:schemeClr val="accent1"/>
              </a:solidFill>
              <a:effectLst>
                <a:outerShdw blurRad="38100" dist="25400" dir="5400000" algn="ctr" rotWithShape="0">
                  <a:srgbClr val="6E747A">
                    <a:alpha val="43000"/>
                  </a:srgbClr>
                </a:outerShdw>
              </a:effectLst>
            </a:rPr>
            <a:t>interpreting data and evidence</a:t>
          </a:r>
          <a:r>
            <a:rPr lang="en-US" sz="2000" b="0" cap="none" spc="0" dirty="0">
              <a:ln w="0"/>
              <a:solidFill>
                <a:schemeClr val="accent1"/>
              </a:solidFill>
              <a:effectLst>
                <a:outerShdw blurRad="38100" dist="25400" dir="5400000" algn="ctr" rotWithShape="0">
                  <a:srgbClr val="6E747A">
                    <a:alpha val="43000"/>
                  </a:srgbClr>
                </a:outerShdw>
              </a:effectLst>
            </a:rPr>
            <a:t> </a:t>
          </a:r>
          <a:r>
            <a:rPr lang="en-US" sz="2000" b="0" dirty="0"/>
            <a:t>accumulated through assessment process.</a:t>
          </a:r>
          <a:endParaRPr lang="en-US" sz="2000" dirty="0"/>
        </a:p>
      </dgm:t>
    </dgm:pt>
    <dgm:pt modelId="{8B9A4FEA-D4B1-410C-9EEF-0CEBDDA70A43}" type="parTrans" cxnId="{6D1A37F0-AAE8-4E68-A189-94D525C7402B}">
      <dgm:prSet/>
      <dgm:spPr/>
      <dgm:t>
        <a:bodyPr/>
        <a:lstStyle/>
        <a:p>
          <a:endParaRPr lang="en-US" sz="2000"/>
        </a:p>
      </dgm:t>
    </dgm:pt>
    <dgm:pt modelId="{E12D1D60-1B31-4639-BED2-FD637A38D3DC}" type="sibTrans" cxnId="{6D1A37F0-AAE8-4E68-A189-94D525C7402B}">
      <dgm:prSet/>
      <dgm:spPr/>
      <dgm:t>
        <a:bodyPr/>
        <a:lstStyle/>
        <a:p>
          <a:endParaRPr lang="en-US" sz="2000"/>
        </a:p>
      </dgm:t>
    </dgm:pt>
    <dgm:pt modelId="{9AC8C572-0870-4214-B57F-DAE5A2989293}">
      <dgm:prSet custT="1">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sz="2000" b="0" dirty="0"/>
            <a:t>Evaluation determines the extent to which the student outcome is being </a:t>
          </a:r>
          <a:r>
            <a:rPr lang="en-US" sz="2000" b="1" cap="none" spc="0" dirty="0">
              <a:ln w="0"/>
              <a:solidFill>
                <a:schemeClr val="accent1"/>
              </a:solidFill>
              <a:effectLst>
                <a:outerShdw blurRad="38100" dist="25400" dir="5400000" algn="ctr" rotWithShape="0">
                  <a:srgbClr val="6E747A">
                    <a:alpha val="43000"/>
                  </a:srgbClr>
                </a:outerShdw>
              </a:effectLst>
            </a:rPr>
            <a:t>attained</a:t>
          </a:r>
          <a:r>
            <a:rPr lang="en-US" sz="2000" b="0" dirty="0"/>
            <a:t>, e.g., is it meeting the program’s target or goal.</a:t>
          </a:r>
          <a:endParaRPr lang="en-US" sz="2000" dirty="0"/>
        </a:p>
      </dgm:t>
    </dgm:pt>
    <dgm:pt modelId="{5A74BBA3-FEBB-4B51-91CE-3E1B9B144654}" type="parTrans" cxnId="{96528E9B-11AA-4C86-9196-7EB5186756A1}">
      <dgm:prSet/>
      <dgm:spPr/>
      <dgm:t>
        <a:bodyPr/>
        <a:lstStyle/>
        <a:p>
          <a:endParaRPr lang="en-US" sz="2000"/>
        </a:p>
      </dgm:t>
    </dgm:pt>
    <dgm:pt modelId="{04BDAEED-17DA-46F0-8D39-803AA7828C42}" type="sibTrans" cxnId="{96528E9B-11AA-4C86-9196-7EB5186756A1}">
      <dgm:prSet/>
      <dgm:spPr/>
      <dgm:t>
        <a:bodyPr/>
        <a:lstStyle/>
        <a:p>
          <a:endParaRPr lang="en-US" sz="2000"/>
        </a:p>
      </dgm:t>
    </dgm:pt>
    <dgm:pt modelId="{5DEE08B7-27A6-437A-979D-848AA9655906}">
      <dgm:prSet custT="1">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sz="2000" b="0" dirty="0"/>
            <a:t>Evaluation provides information on which </a:t>
          </a:r>
          <a:r>
            <a:rPr lang="en-US" sz="2000" b="1" cap="none" spc="0" dirty="0">
              <a:ln w="0"/>
              <a:solidFill>
                <a:schemeClr val="accent1"/>
              </a:solidFill>
              <a:effectLst>
                <a:outerShdw blurRad="38100" dist="25400" dir="5400000" algn="ctr" rotWithShape="0">
                  <a:srgbClr val="6E747A">
                    <a:alpha val="43000"/>
                  </a:srgbClr>
                </a:outerShdw>
              </a:effectLst>
            </a:rPr>
            <a:t>decisions and actions </a:t>
          </a:r>
          <a:r>
            <a:rPr lang="en-US" sz="2000" b="0" dirty="0"/>
            <a:t>for program improvement should be based.</a:t>
          </a:r>
          <a:endParaRPr lang="en-US" sz="2000" dirty="0"/>
        </a:p>
      </dgm:t>
    </dgm:pt>
    <dgm:pt modelId="{EB917B33-C6E6-4D66-B7F7-A8350A7DDBB8}" type="parTrans" cxnId="{A90D8F8A-9264-406D-8A55-6B329588D555}">
      <dgm:prSet/>
      <dgm:spPr/>
      <dgm:t>
        <a:bodyPr/>
        <a:lstStyle/>
        <a:p>
          <a:endParaRPr lang="en-US" sz="2000"/>
        </a:p>
      </dgm:t>
    </dgm:pt>
    <dgm:pt modelId="{4F8B930B-6377-46C5-BCCB-C6917B478132}" type="sibTrans" cxnId="{A90D8F8A-9264-406D-8A55-6B329588D555}">
      <dgm:prSet/>
      <dgm:spPr/>
      <dgm:t>
        <a:bodyPr/>
        <a:lstStyle/>
        <a:p>
          <a:endParaRPr lang="en-US" sz="2000"/>
        </a:p>
      </dgm:t>
    </dgm:pt>
    <dgm:pt modelId="{FA9B8FC4-E79E-4CE8-B1F5-1F9C06395A47}" type="pres">
      <dgm:prSet presAssocID="{5A32FC36-A0AC-47E1-A152-C40B9AB49D99}" presName="linear" presStyleCnt="0">
        <dgm:presLayoutVars>
          <dgm:animLvl val="lvl"/>
          <dgm:resizeHandles val="exact"/>
        </dgm:presLayoutVars>
      </dgm:prSet>
      <dgm:spPr/>
      <dgm:t>
        <a:bodyPr/>
        <a:lstStyle/>
        <a:p>
          <a:endParaRPr lang="en-US"/>
        </a:p>
      </dgm:t>
    </dgm:pt>
    <dgm:pt modelId="{4A9C4AB2-B5D3-47B0-862F-59C52D987601}" type="pres">
      <dgm:prSet presAssocID="{A266F1A7-E1CF-4A6F-BD1F-85A81CCD073A}" presName="parentText" presStyleLbl="node1" presStyleIdx="0" presStyleCnt="3">
        <dgm:presLayoutVars>
          <dgm:chMax val="0"/>
          <dgm:bulletEnabled val="1"/>
        </dgm:presLayoutVars>
      </dgm:prSet>
      <dgm:spPr/>
      <dgm:t>
        <a:bodyPr/>
        <a:lstStyle/>
        <a:p>
          <a:endParaRPr lang="en-US"/>
        </a:p>
      </dgm:t>
    </dgm:pt>
    <dgm:pt modelId="{78D6820B-D80F-43E1-AB80-547757E63E0A}" type="pres">
      <dgm:prSet presAssocID="{E12D1D60-1B31-4639-BED2-FD637A38D3DC}" presName="spacer" presStyleCnt="0"/>
      <dgm:spPr/>
    </dgm:pt>
    <dgm:pt modelId="{E70D3893-F25F-47B6-93B4-5BDA2FE866D9}" type="pres">
      <dgm:prSet presAssocID="{9AC8C572-0870-4214-B57F-DAE5A2989293}" presName="parentText" presStyleLbl="node1" presStyleIdx="1" presStyleCnt="3">
        <dgm:presLayoutVars>
          <dgm:chMax val="0"/>
          <dgm:bulletEnabled val="1"/>
        </dgm:presLayoutVars>
      </dgm:prSet>
      <dgm:spPr/>
      <dgm:t>
        <a:bodyPr/>
        <a:lstStyle/>
        <a:p>
          <a:endParaRPr lang="en-US"/>
        </a:p>
      </dgm:t>
    </dgm:pt>
    <dgm:pt modelId="{9F968B3B-7D6C-491F-B130-96A18DCB7416}" type="pres">
      <dgm:prSet presAssocID="{04BDAEED-17DA-46F0-8D39-803AA7828C42}" presName="spacer" presStyleCnt="0"/>
      <dgm:spPr/>
    </dgm:pt>
    <dgm:pt modelId="{0965F3F1-86C0-4B00-8ABA-B16E6C0BD380}" type="pres">
      <dgm:prSet presAssocID="{5DEE08B7-27A6-437A-979D-848AA9655906}" presName="parentText" presStyleLbl="node1" presStyleIdx="2" presStyleCnt="3">
        <dgm:presLayoutVars>
          <dgm:chMax val="0"/>
          <dgm:bulletEnabled val="1"/>
        </dgm:presLayoutVars>
      </dgm:prSet>
      <dgm:spPr/>
      <dgm:t>
        <a:bodyPr/>
        <a:lstStyle/>
        <a:p>
          <a:endParaRPr lang="en-US"/>
        </a:p>
      </dgm:t>
    </dgm:pt>
  </dgm:ptLst>
  <dgm:cxnLst>
    <dgm:cxn modelId="{96528E9B-11AA-4C86-9196-7EB5186756A1}" srcId="{5A32FC36-A0AC-47E1-A152-C40B9AB49D99}" destId="{9AC8C572-0870-4214-B57F-DAE5A2989293}" srcOrd="1" destOrd="0" parTransId="{5A74BBA3-FEBB-4B51-91CE-3E1B9B144654}" sibTransId="{04BDAEED-17DA-46F0-8D39-803AA7828C42}"/>
    <dgm:cxn modelId="{6D1A37F0-AAE8-4E68-A189-94D525C7402B}" srcId="{5A32FC36-A0AC-47E1-A152-C40B9AB49D99}" destId="{A266F1A7-E1CF-4A6F-BD1F-85A81CCD073A}" srcOrd="0" destOrd="0" parTransId="{8B9A4FEA-D4B1-410C-9EEF-0CEBDDA70A43}" sibTransId="{E12D1D60-1B31-4639-BED2-FD637A38D3DC}"/>
    <dgm:cxn modelId="{B8349089-6A1D-4A0E-BD82-AB467C2CAEE1}" type="presOf" srcId="{5DEE08B7-27A6-437A-979D-848AA9655906}" destId="{0965F3F1-86C0-4B00-8ABA-B16E6C0BD380}" srcOrd="0" destOrd="0" presId="urn:microsoft.com/office/officeart/2005/8/layout/vList2"/>
    <dgm:cxn modelId="{F7A6A85C-CA67-4B1F-8595-E9BEDD9A198B}" type="presOf" srcId="{A266F1A7-E1CF-4A6F-BD1F-85A81CCD073A}" destId="{4A9C4AB2-B5D3-47B0-862F-59C52D987601}" srcOrd="0" destOrd="0" presId="urn:microsoft.com/office/officeart/2005/8/layout/vList2"/>
    <dgm:cxn modelId="{A90D8F8A-9264-406D-8A55-6B329588D555}" srcId="{5A32FC36-A0AC-47E1-A152-C40B9AB49D99}" destId="{5DEE08B7-27A6-437A-979D-848AA9655906}" srcOrd="2" destOrd="0" parTransId="{EB917B33-C6E6-4D66-B7F7-A8350A7DDBB8}" sibTransId="{4F8B930B-6377-46C5-BCCB-C6917B478132}"/>
    <dgm:cxn modelId="{FA1D2227-63B2-4224-A215-AAD66633A2A0}" type="presOf" srcId="{9AC8C572-0870-4214-B57F-DAE5A2989293}" destId="{E70D3893-F25F-47B6-93B4-5BDA2FE866D9}" srcOrd="0" destOrd="0" presId="urn:microsoft.com/office/officeart/2005/8/layout/vList2"/>
    <dgm:cxn modelId="{B3AE0C0F-3659-4DA4-9C85-854444013758}" type="presOf" srcId="{5A32FC36-A0AC-47E1-A152-C40B9AB49D99}" destId="{FA9B8FC4-E79E-4CE8-B1F5-1F9C06395A47}" srcOrd="0" destOrd="0" presId="urn:microsoft.com/office/officeart/2005/8/layout/vList2"/>
    <dgm:cxn modelId="{7032EF63-E75B-4CF8-9D23-662D1E68BD53}" type="presParOf" srcId="{FA9B8FC4-E79E-4CE8-B1F5-1F9C06395A47}" destId="{4A9C4AB2-B5D3-47B0-862F-59C52D987601}" srcOrd="0" destOrd="0" presId="urn:microsoft.com/office/officeart/2005/8/layout/vList2"/>
    <dgm:cxn modelId="{A6E33436-CC56-4B84-8F2E-2F7191AFD5F2}" type="presParOf" srcId="{FA9B8FC4-E79E-4CE8-B1F5-1F9C06395A47}" destId="{78D6820B-D80F-43E1-AB80-547757E63E0A}" srcOrd="1" destOrd="0" presId="urn:microsoft.com/office/officeart/2005/8/layout/vList2"/>
    <dgm:cxn modelId="{9B756423-1ADA-429B-A20A-F1997CAC904E}" type="presParOf" srcId="{FA9B8FC4-E79E-4CE8-B1F5-1F9C06395A47}" destId="{E70D3893-F25F-47B6-93B4-5BDA2FE866D9}" srcOrd="2" destOrd="0" presId="urn:microsoft.com/office/officeart/2005/8/layout/vList2"/>
    <dgm:cxn modelId="{F26CECAD-7ABE-49AE-8B96-687F6D75775F}" type="presParOf" srcId="{FA9B8FC4-E79E-4CE8-B1F5-1F9C06395A47}" destId="{9F968B3B-7D6C-491F-B130-96A18DCB7416}" srcOrd="3" destOrd="0" presId="urn:microsoft.com/office/officeart/2005/8/layout/vList2"/>
    <dgm:cxn modelId="{0031214C-298C-4A06-9F08-5D898AC8EB77}" type="presParOf" srcId="{FA9B8FC4-E79E-4CE8-B1F5-1F9C06395A47}" destId="{0965F3F1-86C0-4B00-8ABA-B16E6C0BD3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986B6-672C-4567-8BDF-A0E63722B871}" type="doc">
      <dgm:prSet loTypeId="urn:diagrams.loki3.com/VaryingWidthList" loCatId="list" qsTypeId="urn:microsoft.com/office/officeart/2005/8/quickstyle/simple5" qsCatId="simple" csTypeId="urn:microsoft.com/office/officeart/2005/8/colors/colorful3" csCatId="colorful" phldr="1"/>
      <dgm:spPr/>
    </dgm:pt>
    <dgm:pt modelId="{4CCAE1AE-C74D-4E50-899B-21415294B928}">
      <dgm:prSet phldrT="[Text]" custT="1"/>
      <dgm:spPr/>
      <dgm:t>
        <a:bodyPr/>
        <a:lstStyle/>
        <a:p>
          <a:r>
            <a:rPr lang="en-US" sz="2400" b="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#1 Data Set</a:t>
          </a:r>
        </a:p>
      </dgm:t>
    </dgm:pt>
    <dgm:pt modelId="{96E5F958-44E8-4987-9ED9-3A00A4038564}" type="parTrans" cxnId="{B7BE82AD-FC45-490C-9702-EF8EF54547DB}">
      <dgm:prSet/>
      <dgm:spPr/>
      <dgm:t>
        <a:bodyPr/>
        <a:lstStyle/>
        <a:p>
          <a:endParaRPr lang="en-US" sz="2400"/>
        </a:p>
      </dgm:t>
    </dgm:pt>
    <dgm:pt modelId="{5FA152F5-C466-49DC-B4A5-0579AD00B719}" type="sibTrans" cxnId="{B7BE82AD-FC45-490C-9702-EF8EF54547DB}">
      <dgm:prSet/>
      <dgm:spPr/>
      <dgm:t>
        <a:bodyPr/>
        <a:lstStyle/>
        <a:p>
          <a:endParaRPr lang="en-US" sz="2400"/>
        </a:p>
      </dgm:t>
    </dgm:pt>
    <dgm:pt modelId="{6CCADDF4-8425-49DA-90D6-5ACF299175B0}">
      <dgm:prSet phldrT="[Text]" custT="1"/>
      <dgm:spPr/>
      <dgm:t>
        <a:bodyPr/>
        <a:lstStyle/>
        <a:p>
          <a:r>
            <a:rPr lang="en-US" sz="2400" b="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#2 Data Set</a:t>
          </a:r>
        </a:p>
      </dgm:t>
    </dgm:pt>
    <dgm:pt modelId="{F355392B-7582-4D48-A6F2-D5A34E7FE93B}" type="parTrans" cxnId="{C4F9BE62-A0D7-4239-B781-FF730EF6B63B}">
      <dgm:prSet/>
      <dgm:spPr/>
      <dgm:t>
        <a:bodyPr/>
        <a:lstStyle/>
        <a:p>
          <a:endParaRPr lang="en-US" sz="2400"/>
        </a:p>
      </dgm:t>
    </dgm:pt>
    <dgm:pt modelId="{58F4137F-C8B1-4101-A113-1155D7064148}" type="sibTrans" cxnId="{C4F9BE62-A0D7-4239-B781-FF730EF6B63B}">
      <dgm:prSet/>
      <dgm:spPr/>
      <dgm:t>
        <a:bodyPr/>
        <a:lstStyle/>
        <a:p>
          <a:endParaRPr lang="en-US" sz="2400"/>
        </a:p>
      </dgm:t>
    </dgm:pt>
    <dgm:pt modelId="{8A66C467-5F36-483B-BDC2-5D562EB988BA}">
      <dgm:prSet phldrT="[Text]" custT="1"/>
      <dgm:spPr/>
      <dgm:t>
        <a:bodyPr/>
        <a:lstStyle/>
        <a:p>
          <a:r>
            <a:rPr lang="en-US" sz="2400" b="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#3 Data Set</a:t>
          </a:r>
        </a:p>
      </dgm:t>
    </dgm:pt>
    <dgm:pt modelId="{541CF469-A298-47AF-BCDC-F3D18F20991F}" type="parTrans" cxnId="{381CE46C-3594-4370-8B14-23800AC78779}">
      <dgm:prSet/>
      <dgm:spPr/>
      <dgm:t>
        <a:bodyPr/>
        <a:lstStyle/>
        <a:p>
          <a:endParaRPr lang="en-US" sz="2400"/>
        </a:p>
      </dgm:t>
    </dgm:pt>
    <dgm:pt modelId="{51A7E11C-43A6-4F3B-AFFF-B4A5DDE2021C}" type="sibTrans" cxnId="{381CE46C-3594-4370-8B14-23800AC78779}">
      <dgm:prSet/>
      <dgm:spPr/>
      <dgm:t>
        <a:bodyPr/>
        <a:lstStyle/>
        <a:p>
          <a:endParaRPr lang="en-US" sz="2400"/>
        </a:p>
      </dgm:t>
    </dgm:pt>
    <dgm:pt modelId="{5CB237A7-814B-47E2-AA08-B4E5AA17116E}" type="pres">
      <dgm:prSet presAssocID="{9E8986B6-672C-4567-8BDF-A0E63722B871}" presName="Name0" presStyleCnt="0">
        <dgm:presLayoutVars>
          <dgm:resizeHandles/>
        </dgm:presLayoutVars>
      </dgm:prSet>
      <dgm:spPr/>
    </dgm:pt>
    <dgm:pt modelId="{937F1C65-6965-401F-91C0-01C55ACC732E}" type="pres">
      <dgm:prSet presAssocID="{4CCAE1AE-C74D-4E50-899B-21415294B928}" presName="text" presStyleLbl="node1" presStyleIdx="0" presStyleCnt="3" custScaleX="232833" custScaleY="22727" custLinFactY="-11860" custLinFactNeighborX="-159" custLinFactNeighborY="-100000">
        <dgm:presLayoutVars>
          <dgm:bulletEnabled val="1"/>
        </dgm:presLayoutVars>
      </dgm:prSet>
      <dgm:spPr/>
      <dgm:t>
        <a:bodyPr/>
        <a:lstStyle/>
        <a:p>
          <a:endParaRPr lang="en-US"/>
        </a:p>
      </dgm:t>
    </dgm:pt>
    <dgm:pt modelId="{4947AA4C-660B-4845-BB3F-19D277B50E90}" type="pres">
      <dgm:prSet presAssocID="{5FA152F5-C466-49DC-B4A5-0579AD00B719}" presName="space" presStyleCnt="0"/>
      <dgm:spPr/>
    </dgm:pt>
    <dgm:pt modelId="{451ADB4C-FE4D-49C4-A012-1B6BDA53E30F}" type="pres">
      <dgm:prSet presAssocID="{6CCADDF4-8425-49DA-90D6-5ACF299175B0}" presName="text" presStyleLbl="node1" presStyleIdx="1" presStyleCnt="3" custScaleX="232833" custScaleY="22727">
        <dgm:presLayoutVars>
          <dgm:bulletEnabled val="1"/>
        </dgm:presLayoutVars>
      </dgm:prSet>
      <dgm:spPr/>
      <dgm:t>
        <a:bodyPr/>
        <a:lstStyle/>
        <a:p>
          <a:endParaRPr lang="en-US"/>
        </a:p>
      </dgm:t>
    </dgm:pt>
    <dgm:pt modelId="{DF0DC470-1325-45A1-BAAB-A7159407DED3}" type="pres">
      <dgm:prSet presAssocID="{58F4137F-C8B1-4101-A113-1155D7064148}" presName="space" presStyleCnt="0"/>
      <dgm:spPr/>
    </dgm:pt>
    <dgm:pt modelId="{FA42AED7-B21C-4971-AF5B-4255FF1AC61D}" type="pres">
      <dgm:prSet presAssocID="{8A66C467-5F36-483B-BDC2-5D562EB988BA}" presName="text" presStyleLbl="node1" presStyleIdx="2" presStyleCnt="3" custScaleX="232833" custScaleY="22727" custLinFactY="9067" custLinFactNeighborX="-159" custLinFactNeighborY="100000">
        <dgm:presLayoutVars>
          <dgm:bulletEnabled val="1"/>
        </dgm:presLayoutVars>
      </dgm:prSet>
      <dgm:spPr/>
      <dgm:t>
        <a:bodyPr/>
        <a:lstStyle/>
        <a:p>
          <a:endParaRPr lang="en-US"/>
        </a:p>
      </dgm:t>
    </dgm:pt>
  </dgm:ptLst>
  <dgm:cxnLst>
    <dgm:cxn modelId="{381CE46C-3594-4370-8B14-23800AC78779}" srcId="{9E8986B6-672C-4567-8BDF-A0E63722B871}" destId="{8A66C467-5F36-483B-BDC2-5D562EB988BA}" srcOrd="2" destOrd="0" parTransId="{541CF469-A298-47AF-BCDC-F3D18F20991F}" sibTransId="{51A7E11C-43A6-4F3B-AFFF-B4A5DDE2021C}"/>
    <dgm:cxn modelId="{5F672233-05C2-4649-8C16-B6A32C2D2771}" type="presOf" srcId="{8A66C467-5F36-483B-BDC2-5D562EB988BA}" destId="{FA42AED7-B21C-4971-AF5B-4255FF1AC61D}" srcOrd="0" destOrd="0" presId="urn:diagrams.loki3.com/VaryingWidthList"/>
    <dgm:cxn modelId="{C4F9BE62-A0D7-4239-B781-FF730EF6B63B}" srcId="{9E8986B6-672C-4567-8BDF-A0E63722B871}" destId="{6CCADDF4-8425-49DA-90D6-5ACF299175B0}" srcOrd="1" destOrd="0" parTransId="{F355392B-7582-4D48-A6F2-D5A34E7FE93B}" sibTransId="{58F4137F-C8B1-4101-A113-1155D7064148}"/>
    <dgm:cxn modelId="{B7BE82AD-FC45-490C-9702-EF8EF54547DB}" srcId="{9E8986B6-672C-4567-8BDF-A0E63722B871}" destId="{4CCAE1AE-C74D-4E50-899B-21415294B928}" srcOrd="0" destOrd="0" parTransId="{96E5F958-44E8-4987-9ED9-3A00A4038564}" sibTransId="{5FA152F5-C466-49DC-B4A5-0579AD00B719}"/>
    <dgm:cxn modelId="{FD1BF8F9-0A74-4DB0-AA14-8F2B88E2C77E}" type="presOf" srcId="{6CCADDF4-8425-49DA-90D6-5ACF299175B0}" destId="{451ADB4C-FE4D-49C4-A012-1B6BDA53E30F}" srcOrd="0" destOrd="0" presId="urn:diagrams.loki3.com/VaryingWidthList"/>
    <dgm:cxn modelId="{0E7F35C2-2154-438D-BDF0-388AF2FDB4D2}" type="presOf" srcId="{4CCAE1AE-C74D-4E50-899B-21415294B928}" destId="{937F1C65-6965-401F-91C0-01C55ACC732E}" srcOrd="0" destOrd="0" presId="urn:diagrams.loki3.com/VaryingWidthList"/>
    <dgm:cxn modelId="{A6631464-8653-4D98-955B-9BB4A67C99EC}" type="presOf" srcId="{9E8986B6-672C-4567-8BDF-A0E63722B871}" destId="{5CB237A7-814B-47E2-AA08-B4E5AA17116E}" srcOrd="0" destOrd="0" presId="urn:diagrams.loki3.com/VaryingWidthList"/>
    <dgm:cxn modelId="{0703A44E-D948-4B96-ABD3-15679571DFE6}" type="presParOf" srcId="{5CB237A7-814B-47E2-AA08-B4E5AA17116E}" destId="{937F1C65-6965-401F-91C0-01C55ACC732E}" srcOrd="0" destOrd="0" presId="urn:diagrams.loki3.com/VaryingWidthList"/>
    <dgm:cxn modelId="{386C7DD1-EAAF-4D47-8267-29BFE9A07EEA}" type="presParOf" srcId="{5CB237A7-814B-47E2-AA08-B4E5AA17116E}" destId="{4947AA4C-660B-4845-BB3F-19D277B50E90}" srcOrd="1" destOrd="0" presId="urn:diagrams.loki3.com/VaryingWidthList"/>
    <dgm:cxn modelId="{D6AD7DB2-F4C3-4E26-A07A-C90D151EA264}" type="presParOf" srcId="{5CB237A7-814B-47E2-AA08-B4E5AA17116E}" destId="{451ADB4C-FE4D-49C4-A012-1B6BDA53E30F}" srcOrd="2" destOrd="0" presId="urn:diagrams.loki3.com/VaryingWidthList"/>
    <dgm:cxn modelId="{8FA25273-1B46-4864-81CE-0442EB73B7CE}" type="presParOf" srcId="{5CB237A7-814B-47E2-AA08-B4E5AA17116E}" destId="{DF0DC470-1325-45A1-BAAB-A7159407DED3}" srcOrd="3" destOrd="0" presId="urn:diagrams.loki3.com/VaryingWidthList"/>
    <dgm:cxn modelId="{111F033F-D34F-4C95-AD50-0F982B863EBA}" type="presParOf" srcId="{5CB237A7-814B-47E2-AA08-B4E5AA17116E}" destId="{FA42AED7-B21C-4971-AF5B-4255FF1AC61D}"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19F5F-7D69-4010-970B-FD018BD79D49}" type="doc">
      <dgm:prSet loTypeId="urn:microsoft.com/office/officeart/2005/8/layout/process1" loCatId="process" qsTypeId="urn:microsoft.com/office/officeart/2005/8/quickstyle/simple5" qsCatId="simple" csTypeId="urn:microsoft.com/office/officeart/2005/8/colors/accent0_3" csCatId="mainScheme" phldr="1"/>
      <dgm:spPr/>
    </dgm:pt>
    <dgm:pt modelId="{89F3E9D1-812E-44C1-B8F1-10286E347856}">
      <dgm:prSet phldrT="[Text]" custT="1"/>
      <dgm:spPr>
        <a:solidFill>
          <a:srgbClr val="EC9004"/>
        </a:solidFill>
      </dgm:spPr>
      <dgm:t>
        <a:bodyPr/>
        <a:lstStyle/>
        <a:p>
          <a:r>
            <a:rPr lang="en-US" sz="2400" dirty="0">
              <a:latin typeface="Arial Nova Cond" panose="020B0506020202020204" pitchFamily="34" charset="0"/>
            </a:rPr>
            <a:t>Aggregate Data Streams</a:t>
          </a:r>
        </a:p>
      </dgm:t>
    </dgm:pt>
    <dgm:pt modelId="{01AE6579-AB4D-4997-BD4E-50A4A396F784}" type="parTrans" cxnId="{25D2A1A0-7D07-4B4E-82A1-E330543E33D1}">
      <dgm:prSet/>
      <dgm:spPr/>
      <dgm:t>
        <a:bodyPr/>
        <a:lstStyle/>
        <a:p>
          <a:endParaRPr lang="en-US" sz="2400">
            <a:latin typeface="Arial Nova Cond" panose="020B0506020202020204" pitchFamily="34" charset="0"/>
          </a:endParaRPr>
        </a:p>
      </dgm:t>
    </dgm:pt>
    <dgm:pt modelId="{E5314747-C108-4282-8FEE-8918E3287D98}" type="sibTrans" cxnId="{25D2A1A0-7D07-4B4E-82A1-E330543E33D1}">
      <dgm:prSet custT="1"/>
      <dgm:spPr>
        <a:noFill/>
      </dgm:spPr>
      <dgm:t>
        <a:bodyPr/>
        <a:lstStyle/>
        <a:p>
          <a:endParaRPr lang="en-US" sz="2400" dirty="0">
            <a:latin typeface="Arial Nova Cond" panose="020B0506020202020204" pitchFamily="34" charset="0"/>
          </a:endParaRPr>
        </a:p>
      </dgm:t>
    </dgm:pt>
    <dgm:pt modelId="{10D27E0B-D485-4D21-A94B-6AB9954162BF}">
      <dgm:prSet phldrT="[Text]" custT="1"/>
      <dgm:spPr>
        <a:solidFill>
          <a:srgbClr val="F26D1F"/>
        </a:solidFill>
      </dgm:spPr>
      <dgm:t>
        <a:bodyPr/>
        <a:lstStyle/>
        <a:p>
          <a:r>
            <a:rPr lang="en-US" sz="2400" dirty="0">
              <a:latin typeface="Arial Nova Cond" panose="020B0506020202020204" pitchFamily="34" charset="0"/>
            </a:rPr>
            <a:t>Overall Result for SO1</a:t>
          </a:r>
        </a:p>
      </dgm:t>
    </dgm:pt>
    <dgm:pt modelId="{1F04E12F-75C1-4E3F-B43B-E767260497D3}" type="parTrans" cxnId="{69603175-C9B2-4B8E-BC7B-EBEBC8B097B5}">
      <dgm:prSet/>
      <dgm:spPr/>
      <dgm:t>
        <a:bodyPr/>
        <a:lstStyle/>
        <a:p>
          <a:endParaRPr lang="en-US" sz="2400">
            <a:latin typeface="Arial Nova Cond" panose="020B0506020202020204" pitchFamily="34" charset="0"/>
          </a:endParaRPr>
        </a:p>
      </dgm:t>
    </dgm:pt>
    <dgm:pt modelId="{615136E7-9A6C-42D6-A7BC-CFAE9CD13E12}" type="sibTrans" cxnId="{69603175-C9B2-4B8E-BC7B-EBEBC8B097B5}">
      <dgm:prSet/>
      <dgm:spPr/>
      <dgm:t>
        <a:bodyPr/>
        <a:lstStyle/>
        <a:p>
          <a:endParaRPr lang="en-US" sz="2400">
            <a:latin typeface="Arial Nova Cond" panose="020B0506020202020204" pitchFamily="34" charset="0"/>
          </a:endParaRPr>
        </a:p>
      </dgm:t>
    </dgm:pt>
    <dgm:pt modelId="{83E4BA51-C83D-4B8F-BDB9-184B56F84EC3}" type="pres">
      <dgm:prSet presAssocID="{58E19F5F-7D69-4010-970B-FD018BD79D49}" presName="Name0" presStyleCnt="0">
        <dgm:presLayoutVars>
          <dgm:dir/>
          <dgm:resizeHandles val="exact"/>
        </dgm:presLayoutVars>
      </dgm:prSet>
      <dgm:spPr/>
    </dgm:pt>
    <dgm:pt modelId="{ECB33669-B2A2-4152-901C-4949764FF77A}" type="pres">
      <dgm:prSet presAssocID="{89F3E9D1-812E-44C1-B8F1-10286E347856}" presName="node" presStyleLbl="node1" presStyleIdx="0" presStyleCnt="2">
        <dgm:presLayoutVars>
          <dgm:bulletEnabled val="1"/>
        </dgm:presLayoutVars>
      </dgm:prSet>
      <dgm:spPr/>
      <dgm:t>
        <a:bodyPr/>
        <a:lstStyle/>
        <a:p>
          <a:endParaRPr lang="en-US"/>
        </a:p>
      </dgm:t>
    </dgm:pt>
    <dgm:pt modelId="{59AD0CCC-AB21-4860-BC52-A854C67D918F}" type="pres">
      <dgm:prSet presAssocID="{E5314747-C108-4282-8FEE-8918E3287D98}" presName="sibTrans" presStyleLbl="sibTrans2D1" presStyleIdx="0" presStyleCnt="1"/>
      <dgm:spPr/>
      <dgm:t>
        <a:bodyPr/>
        <a:lstStyle/>
        <a:p>
          <a:endParaRPr lang="en-US"/>
        </a:p>
      </dgm:t>
    </dgm:pt>
    <dgm:pt modelId="{FABFA1C3-85CD-40F0-9519-360E8382826F}" type="pres">
      <dgm:prSet presAssocID="{E5314747-C108-4282-8FEE-8918E3287D98}" presName="connectorText" presStyleLbl="sibTrans2D1" presStyleIdx="0" presStyleCnt="1"/>
      <dgm:spPr/>
      <dgm:t>
        <a:bodyPr/>
        <a:lstStyle/>
        <a:p>
          <a:endParaRPr lang="en-US"/>
        </a:p>
      </dgm:t>
    </dgm:pt>
    <dgm:pt modelId="{22B1F994-5903-4EC8-952B-F74BA168A7DD}" type="pres">
      <dgm:prSet presAssocID="{10D27E0B-D485-4D21-A94B-6AB9954162BF}" presName="node" presStyleLbl="node1" presStyleIdx="1" presStyleCnt="2">
        <dgm:presLayoutVars>
          <dgm:bulletEnabled val="1"/>
        </dgm:presLayoutVars>
      </dgm:prSet>
      <dgm:spPr/>
      <dgm:t>
        <a:bodyPr/>
        <a:lstStyle/>
        <a:p>
          <a:endParaRPr lang="en-US"/>
        </a:p>
      </dgm:t>
    </dgm:pt>
  </dgm:ptLst>
  <dgm:cxnLst>
    <dgm:cxn modelId="{69603175-C9B2-4B8E-BC7B-EBEBC8B097B5}" srcId="{58E19F5F-7D69-4010-970B-FD018BD79D49}" destId="{10D27E0B-D485-4D21-A94B-6AB9954162BF}" srcOrd="1" destOrd="0" parTransId="{1F04E12F-75C1-4E3F-B43B-E767260497D3}" sibTransId="{615136E7-9A6C-42D6-A7BC-CFAE9CD13E12}"/>
    <dgm:cxn modelId="{25D2A1A0-7D07-4B4E-82A1-E330543E33D1}" srcId="{58E19F5F-7D69-4010-970B-FD018BD79D49}" destId="{89F3E9D1-812E-44C1-B8F1-10286E347856}" srcOrd="0" destOrd="0" parTransId="{01AE6579-AB4D-4997-BD4E-50A4A396F784}" sibTransId="{E5314747-C108-4282-8FEE-8918E3287D98}"/>
    <dgm:cxn modelId="{F6DEE959-B924-40C9-82E8-43CD17495813}" type="presOf" srcId="{10D27E0B-D485-4D21-A94B-6AB9954162BF}" destId="{22B1F994-5903-4EC8-952B-F74BA168A7DD}" srcOrd="0" destOrd="0" presId="urn:microsoft.com/office/officeart/2005/8/layout/process1"/>
    <dgm:cxn modelId="{65929D36-5A77-4E33-A97B-6F8C27DC0FE2}" type="presOf" srcId="{58E19F5F-7D69-4010-970B-FD018BD79D49}" destId="{83E4BA51-C83D-4B8F-BDB9-184B56F84EC3}" srcOrd="0" destOrd="0" presId="urn:microsoft.com/office/officeart/2005/8/layout/process1"/>
    <dgm:cxn modelId="{AE18817A-A057-4057-8CA1-9B18E384C08A}" type="presOf" srcId="{E5314747-C108-4282-8FEE-8918E3287D98}" destId="{FABFA1C3-85CD-40F0-9519-360E8382826F}" srcOrd="1" destOrd="0" presId="urn:microsoft.com/office/officeart/2005/8/layout/process1"/>
    <dgm:cxn modelId="{3F9C2ECB-97CE-4D01-84D2-15F5266F47FA}" type="presOf" srcId="{89F3E9D1-812E-44C1-B8F1-10286E347856}" destId="{ECB33669-B2A2-4152-901C-4949764FF77A}" srcOrd="0" destOrd="0" presId="urn:microsoft.com/office/officeart/2005/8/layout/process1"/>
    <dgm:cxn modelId="{A22156A9-E059-436B-8D48-8B46E5529310}" type="presOf" srcId="{E5314747-C108-4282-8FEE-8918E3287D98}" destId="{59AD0CCC-AB21-4860-BC52-A854C67D918F}" srcOrd="0" destOrd="0" presId="urn:microsoft.com/office/officeart/2005/8/layout/process1"/>
    <dgm:cxn modelId="{1D795121-F857-47E1-93B4-67EF4297E6FC}" type="presParOf" srcId="{83E4BA51-C83D-4B8F-BDB9-184B56F84EC3}" destId="{ECB33669-B2A2-4152-901C-4949764FF77A}" srcOrd="0" destOrd="0" presId="urn:microsoft.com/office/officeart/2005/8/layout/process1"/>
    <dgm:cxn modelId="{66116F5C-0E77-400D-AAF4-04EC2D36F58D}" type="presParOf" srcId="{83E4BA51-C83D-4B8F-BDB9-184B56F84EC3}" destId="{59AD0CCC-AB21-4860-BC52-A854C67D918F}" srcOrd="1" destOrd="0" presId="urn:microsoft.com/office/officeart/2005/8/layout/process1"/>
    <dgm:cxn modelId="{4571C528-9B87-46CB-BD77-46457D80758A}" type="presParOf" srcId="{59AD0CCC-AB21-4860-BC52-A854C67D918F}" destId="{FABFA1C3-85CD-40F0-9519-360E8382826F}" srcOrd="0" destOrd="0" presId="urn:microsoft.com/office/officeart/2005/8/layout/process1"/>
    <dgm:cxn modelId="{E6485339-9D29-493C-9070-555E77CEEDAD}" type="presParOf" srcId="{83E4BA51-C83D-4B8F-BDB9-184B56F84EC3}" destId="{22B1F994-5903-4EC8-952B-F74BA168A7DD}"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1471-CB31-48A4-8CF9-6709AF5B03AD}">
      <dsp:nvSpPr>
        <dsp:cNvPr id="0" name=""/>
        <dsp:cNvSpPr/>
      </dsp:nvSpPr>
      <dsp:spPr>
        <a:xfrm>
          <a:off x="0" y="144709"/>
          <a:ext cx="4997392" cy="95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baseline="0" dirty="0"/>
            <a:t>(1) an ability to apply knowledge, techniques, skills and modern tools of mathematics, science, engineering, and technology to solve broadly-defined engineering problems appropriate to the discipline;</a:t>
          </a:r>
          <a:endParaRPr lang="en-US" sz="1400" b="1" kern="1200" dirty="0"/>
        </a:p>
      </dsp:txBody>
      <dsp:txXfrm>
        <a:off x="46377" y="191086"/>
        <a:ext cx="4904638" cy="857286"/>
      </dsp:txXfrm>
    </dsp:sp>
    <dsp:sp modelId="{8AAEC0C4-1B50-4EDB-B6AE-3C2DE7909471}">
      <dsp:nvSpPr>
        <dsp:cNvPr id="0" name=""/>
        <dsp:cNvSpPr/>
      </dsp:nvSpPr>
      <dsp:spPr>
        <a:xfrm>
          <a:off x="0" y="1135069"/>
          <a:ext cx="4997392" cy="95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baseline="0" dirty="0"/>
            <a:t>(2) an ability to design systems, components, or processes meeting specified needs for broadly-defined engineering problems appropriate to the discipline;</a:t>
          </a:r>
          <a:endParaRPr lang="en-US" sz="1400" b="1" kern="1200" dirty="0"/>
        </a:p>
      </dsp:txBody>
      <dsp:txXfrm>
        <a:off x="46377" y="1181446"/>
        <a:ext cx="4904638" cy="857286"/>
      </dsp:txXfrm>
    </dsp:sp>
    <dsp:sp modelId="{27991DFB-8FBC-4EC8-BB5C-5E705B31DEA1}">
      <dsp:nvSpPr>
        <dsp:cNvPr id="0" name=""/>
        <dsp:cNvSpPr/>
      </dsp:nvSpPr>
      <dsp:spPr>
        <a:xfrm>
          <a:off x="0" y="2125429"/>
          <a:ext cx="4997392" cy="95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baseline="0" dirty="0"/>
            <a:t>(3) an ability to apply written, oral, and graphical communication in broadly-defined technical and non-technical environments; and an ability to identify and use appropriate technical literature;</a:t>
          </a:r>
        </a:p>
      </dsp:txBody>
      <dsp:txXfrm>
        <a:off x="46377" y="2171806"/>
        <a:ext cx="4904638" cy="857286"/>
      </dsp:txXfrm>
    </dsp:sp>
    <dsp:sp modelId="{419D8A4C-01AA-478D-9C7A-E84B5E624FA7}">
      <dsp:nvSpPr>
        <dsp:cNvPr id="0" name=""/>
        <dsp:cNvSpPr/>
      </dsp:nvSpPr>
      <dsp:spPr>
        <a:xfrm>
          <a:off x="0" y="3115789"/>
          <a:ext cx="4997392" cy="95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baseline="0" dirty="0"/>
            <a:t>(4) an ability to conduct standard tests, measurements, and experiments and to analyze and interpret the results to improve processes; and</a:t>
          </a:r>
          <a:endParaRPr lang="en-US" sz="1400" b="1" kern="1200" dirty="0"/>
        </a:p>
      </dsp:txBody>
      <dsp:txXfrm>
        <a:off x="46377" y="3162166"/>
        <a:ext cx="4904638" cy="857286"/>
      </dsp:txXfrm>
    </dsp:sp>
    <dsp:sp modelId="{F1269EB4-7717-4183-84B7-ED5E44EC17D8}">
      <dsp:nvSpPr>
        <dsp:cNvPr id="0" name=""/>
        <dsp:cNvSpPr/>
      </dsp:nvSpPr>
      <dsp:spPr>
        <a:xfrm>
          <a:off x="0" y="4106149"/>
          <a:ext cx="4997392" cy="950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baseline="0" dirty="0"/>
            <a:t>(5) an ability to function effectively as a member as well as a leader on technical teams.</a:t>
          </a:r>
          <a:endParaRPr lang="en-US" sz="1400" b="1" kern="1200" dirty="0"/>
        </a:p>
      </dsp:txBody>
      <dsp:txXfrm>
        <a:off x="46377" y="4152526"/>
        <a:ext cx="4904638" cy="857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1471-CB31-48A4-8CF9-6709AF5B03AD}">
      <dsp:nvSpPr>
        <dsp:cNvPr id="0" name=""/>
        <dsp:cNvSpPr/>
      </dsp:nvSpPr>
      <dsp:spPr>
        <a:xfrm>
          <a:off x="0" y="539674"/>
          <a:ext cx="4997392" cy="789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baseline="0" dirty="0"/>
            <a:t>(1) </a:t>
          </a:r>
          <a:r>
            <a:rPr lang="en-US" sz="1500" b="0" i="0" kern="1200" dirty="0" smtClean="0"/>
            <a:t>Analyze a complex computing problem and apply principles of computing and other relevant disciplines to identify solutions</a:t>
          </a:r>
          <a:r>
            <a:rPr lang="en-US" sz="1500" b="1" i="0" kern="1200" baseline="0" dirty="0" smtClean="0"/>
            <a:t>;</a:t>
          </a:r>
          <a:endParaRPr lang="en-US" sz="1500" b="1" kern="1200" dirty="0"/>
        </a:p>
      </dsp:txBody>
      <dsp:txXfrm>
        <a:off x="38552" y="578226"/>
        <a:ext cx="4920288" cy="712646"/>
      </dsp:txXfrm>
    </dsp:sp>
    <dsp:sp modelId="{8AAEC0C4-1B50-4EDB-B6AE-3C2DE7909471}">
      <dsp:nvSpPr>
        <dsp:cNvPr id="0" name=""/>
        <dsp:cNvSpPr/>
      </dsp:nvSpPr>
      <dsp:spPr>
        <a:xfrm>
          <a:off x="0" y="1372624"/>
          <a:ext cx="4997392" cy="789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baseline="0" dirty="0"/>
            <a:t>(2) </a:t>
          </a:r>
          <a:r>
            <a:rPr lang="en-US" sz="1500" b="0" i="0" kern="1200" dirty="0" smtClean="0"/>
            <a:t>Design, implement, and evaluate a computing-based solution to meet a given set of computing requirements in the context of the program’s discipline</a:t>
          </a:r>
          <a:r>
            <a:rPr lang="en-US" sz="1500" b="1" i="0" kern="1200" baseline="0" dirty="0" smtClean="0"/>
            <a:t>;</a:t>
          </a:r>
          <a:endParaRPr lang="en-US" sz="1500" b="1" kern="1200" dirty="0"/>
        </a:p>
      </dsp:txBody>
      <dsp:txXfrm>
        <a:off x="38552" y="1411176"/>
        <a:ext cx="4920288" cy="712646"/>
      </dsp:txXfrm>
    </dsp:sp>
    <dsp:sp modelId="{27991DFB-8FBC-4EC8-BB5C-5E705B31DEA1}">
      <dsp:nvSpPr>
        <dsp:cNvPr id="0" name=""/>
        <dsp:cNvSpPr/>
      </dsp:nvSpPr>
      <dsp:spPr>
        <a:xfrm>
          <a:off x="0" y="2205574"/>
          <a:ext cx="4997392" cy="789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baseline="0" dirty="0"/>
            <a:t>(3) </a:t>
          </a:r>
          <a:r>
            <a:rPr lang="en-US" sz="1500" b="0" i="0" kern="1200" dirty="0" smtClean="0"/>
            <a:t>Communicate effectively in a variety of professional contexts</a:t>
          </a:r>
          <a:endParaRPr lang="en-US" sz="1500" b="1" i="0" kern="1200" baseline="0" dirty="0"/>
        </a:p>
      </dsp:txBody>
      <dsp:txXfrm>
        <a:off x="38552" y="2244126"/>
        <a:ext cx="4920288" cy="712646"/>
      </dsp:txXfrm>
    </dsp:sp>
    <dsp:sp modelId="{419D8A4C-01AA-478D-9C7A-E84B5E624FA7}">
      <dsp:nvSpPr>
        <dsp:cNvPr id="0" name=""/>
        <dsp:cNvSpPr/>
      </dsp:nvSpPr>
      <dsp:spPr>
        <a:xfrm>
          <a:off x="0" y="3038524"/>
          <a:ext cx="4997392" cy="789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baseline="0" dirty="0"/>
            <a:t>(4) </a:t>
          </a:r>
          <a:r>
            <a:rPr lang="en-US" sz="1500" b="0" i="0" kern="1200" dirty="0" smtClean="0"/>
            <a:t>Recognize professional responsibilities and make informed judgments in computing practice based on legal and ethical principles</a:t>
          </a:r>
          <a:r>
            <a:rPr lang="en-US" sz="1500" b="1" i="0" kern="1200" baseline="0" dirty="0" smtClean="0"/>
            <a:t>; </a:t>
          </a:r>
          <a:r>
            <a:rPr lang="en-US" sz="1500" b="1" i="0" kern="1200" baseline="0" dirty="0"/>
            <a:t>and</a:t>
          </a:r>
          <a:endParaRPr lang="en-US" sz="1500" b="1" kern="1200" dirty="0"/>
        </a:p>
      </dsp:txBody>
      <dsp:txXfrm>
        <a:off x="38552" y="3077076"/>
        <a:ext cx="4920288" cy="712646"/>
      </dsp:txXfrm>
    </dsp:sp>
    <dsp:sp modelId="{F1269EB4-7717-4183-84B7-ED5E44EC17D8}">
      <dsp:nvSpPr>
        <dsp:cNvPr id="0" name=""/>
        <dsp:cNvSpPr/>
      </dsp:nvSpPr>
      <dsp:spPr>
        <a:xfrm>
          <a:off x="0" y="3871474"/>
          <a:ext cx="4997392" cy="789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baseline="0" dirty="0"/>
            <a:t>(5) </a:t>
          </a:r>
          <a:r>
            <a:rPr lang="en-US" sz="1500" b="0" i="0" kern="1200" dirty="0" smtClean="0"/>
            <a:t>Function effectively as a member or leader of a team engaged in activities appropriate to the program’s discipline</a:t>
          </a:r>
          <a:r>
            <a:rPr lang="en-US" sz="1500" b="1" i="0" kern="1200" baseline="0" dirty="0" smtClean="0"/>
            <a:t>.</a:t>
          </a:r>
          <a:endParaRPr lang="en-US" sz="1500" b="1" kern="1200" dirty="0"/>
        </a:p>
      </dsp:txBody>
      <dsp:txXfrm>
        <a:off x="38552" y="3910026"/>
        <a:ext cx="4920288" cy="712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1471-CB31-48A4-8CF9-6709AF5B03AD}">
      <dsp:nvSpPr>
        <dsp:cNvPr id="0" name=""/>
        <dsp:cNvSpPr/>
      </dsp:nvSpPr>
      <dsp:spPr>
        <a:xfrm>
          <a:off x="0" y="61864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baseline="0" dirty="0"/>
            <a:t>(1) </a:t>
          </a:r>
          <a:r>
            <a:rPr lang="en-US" sz="1200" b="1" i="0" kern="1200" baseline="0" dirty="0" smtClean="0"/>
            <a:t>I</a:t>
          </a:r>
          <a:r>
            <a:rPr lang="en-US" sz="1200" b="0" i="0" kern="1200" dirty="0" smtClean="0"/>
            <a:t>dentify, formulate, and solve broadly defined technical or scientific problems by applying knowledge of mathematics and science and/or technical topics to areas relevant to the discipline</a:t>
          </a:r>
          <a:r>
            <a:rPr lang="en-US" sz="1200" b="1" i="0" kern="1200" baseline="0" dirty="0" smtClean="0"/>
            <a:t>;</a:t>
          </a:r>
          <a:endParaRPr lang="en-US" sz="1200" b="1" kern="1200" dirty="0"/>
        </a:p>
      </dsp:txBody>
      <dsp:txXfrm>
        <a:off x="30842" y="649491"/>
        <a:ext cx="4935708" cy="570115"/>
      </dsp:txXfrm>
    </dsp:sp>
    <dsp:sp modelId="{8AAEC0C4-1B50-4EDB-B6AE-3C2DE7909471}">
      <dsp:nvSpPr>
        <dsp:cNvPr id="0" name=""/>
        <dsp:cNvSpPr/>
      </dsp:nvSpPr>
      <dsp:spPr>
        <a:xfrm>
          <a:off x="0" y="128500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baseline="0" dirty="0"/>
            <a:t>(2) </a:t>
          </a:r>
          <a:r>
            <a:rPr lang="en-US" sz="1200" b="1" i="0" kern="1200" baseline="0" dirty="0" smtClean="0"/>
            <a:t>F</a:t>
          </a:r>
          <a:r>
            <a:rPr lang="en-US" sz="1200" b="0" i="0" kern="1200" dirty="0" smtClean="0"/>
            <a:t>ormulate or design a system, process, procedure or program for the intended purpose</a:t>
          </a:r>
          <a:r>
            <a:rPr lang="en-US" sz="1200" b="1" i="0" kern="1200" baseline="0" dirty="0" smtClean="0"/>
            <a:t>;</a:t>
          </a:r>
          <a:endParaRPr lang="en-US" sz="1200" b="1" kern="1200" dirty="0"/>
        </a:p>
      </dsp:txBody>
      <dsp:txXfrm>
        <a:off x="30842" y="1315851"/>
        <a:ext cx="4935708" cy="570115"/>
      </dsp:txXfrm>
    </dsp:sp>
    <dsp:sp modelId="{27991DFB-8FBC-4EC8-BB5C-5E705B31DEA1}">
      <dsp:nvSpPr>
        <dsp:cNvPr id="0" name=""/>
        <dsp:cNvSpPr/>
      </dsp:nvSpPr>
      <dsp:spPr>
        <a:xfrm>
          <a:off x="0" y="195136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baseline="0" dirty="0"/>
            <a:t>(3) </a:t>
          </a:r>
          <a:r>
            <a:rPr lang="en-US" sz="1200" b="1" i="0" kern="1200" baseline="0" dirty="0" smtClean="0"/>
            <a:t>D</a:t>
          </a:r>
          <a:r>
            <a:rPr lang="en-US" sz="1200" b="0" i="0" kern="1200" dirty="0" smtClean="0"/>
            <a:t>evelop and conduct experiments or test hypotheses, analyze and interpret data and use scientific judgment to draw conclusions</a:t>
          </a:r>
          <a:endParaRPr lang="en-US" sz="1200" b="1" i="0" kern="1200" baseline="0" dirty="0"/>
        </a:p>
      </dsp:txBody>
      <dsp:txXfrm>
        <a:off x="30842" y="1982211"/>
        <a:ext cx="4935708" cy="570115"/>
      </dsp:txXfrm>
    </dsp:sp>
    <dsp:sp modelId="{419D8A4C-01AA-478D-9C7A-E84B5E624FA7}">
      <dsp:nvSpPr>
        <dsp:cNvPr id="0" name=""/>
        <dsp:cNvSpPr/>
      </dsp:nvSpPr>
      <dsp:spPr>
        <a:xfrm>
          <a:off x="0" y="261772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baseline="0" dirty="0"/>
            <a:t>(4) </a:t>
          </a:r>
          <a:r>
            <a:rPr lang="en-US" sz="1200" b="1" i="0" kern="1200" baseline="0" dirty="0" smtClean="0"/>
            <a:t>C</a:t>
          </a:r>
          <a:r>
            <a:rPr lang="en-US" sz="1200" b="0" i="0" kern="1200" dirty="0" smtClean="0"/>
            <a:t>ommunicate effectively with a range of audiences</a:t>
          </a:r>
          <a:endParaRPr lang="en-US" sz="1200" b="1" kern="1200" dirty="0"/>
        </a:p>
      </dsp:txBody>
      <dsp:txXfrm>
        <a:off x="30842" y="2648571"/>
        <a:ext cx="4935708" cy="570115"/>
      </dsp:txXfrm>
    </dsp:sp>
    <dsp:sp modelId="{F1269EB4-7717-4183-84B7-ED5E44EC17D8}">
      <dsp:nvSpPr>
        <dsp:cNvPr id="0" name=""/>
        <dsp:cNvSpPr/>
      </dsp:nvSpPr>
      <dsp:spPr>
        <a:xfrm>
          <a:off x="0" y="328408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baseline="0" dirty="0"/>
            <a:t>(5) </a:t>
          </a:r>
          <a:r>
            <a:rPr lang="en-US" sz="1200" b="0" i="0" kern="1200" dirty="0" smtClean="0"/>
            <a:t>Function effectively on teams that establish goals, plan tasks, meet deadlines, and analyze risk and uncertainty</a:t>
          </a:r>
          <a:r>
            <a:rPr lang="en-US" sz="1200" b="1" i="0" kern="1200" baseline="0" dirty="0" smtClean="0"/>
            <a:t>.</a:t>
          </a:r>
          <a:endParaRPr lang="en-US" sz="1200" b="1" kern="1200" dirty="0"/>
        </a:p>
      </dsp:txBody>
      <dsp:txXfrm>
        <a:off x="30842" y="3314931"/>
        <a:ext cx="4935708" cy="570115"/>
      </dsp:txXfrm>
    </dsp:sp>
    <dsp:sp modelId="{7344304C-784B-40F2-8F9F-249E1D3B6CD0}">
      <dsp:nvSpPr>
        <dsp:cNvPr id="0" name=""/>
        <dsp:cNvSpPr/>
      </dsp:nvSpPr>
      <dsp:spPr>
        <a:xfrm>
          <a:off x="0" y="3950449"/>
          <a:ext cx="4997392"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i="0" kern="1200" dirty="0" smtClean="0"/>
            <a:t>(6) Demonstrate ability to identify ethical and professional responsibilities and the impact of technical and/or scientific solutions in global, economic, environmental, and societal contexts</a:t>
          </a:r>
          <a:endParaRPr lang="en-US" sz="1200" b="1" kern="1200" dirty="0"/>
        </a:p>
      </dsp:txBody>
      <dsp:txXfrm>
        <a:off x="30842" y="3981291"/>
        <a:ext cx="4935708" cy="570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0B48-C36D-45B2-8220-28CC2867F2D6}">
      <dsp:nvSpPr>
        <dsp:cNvPr id="0" name=""/>
        <dsp:cNvSpPr/>
      </dsp:nvSpPr>
      <dsp:spPr>
        <a:xfrm rot="5400000">
          <a:off x="975296" y="1194803"/>
          <a:ext cx="640546" cy="557275"/>
        </a:xfrm>
        <a:prstGeom prst="hexagon">
          <a:avLst>
            <a:gd name="adj" fmla="val 25000"/>
            <a:gd name="vf" fmla="val 11547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HS202</a:t>
          </a:r>
        </a:p>
      </dsp:txBody>
      <dsp:txXfrm rot="-5400000">
        <a:off x="1103773" y="1252986"/>
        <a:ext cx="383591" cy="440910"/>
      </dsp:txXfrm>
    </dsp:sp>
    <dsp:sp modelId="{972479D0-A29F-4CA8-9260-E38E0E95D1C8}">
      <dsp:nvSpPr>
        <dsp:cNvPr id="0" name=""/>
        <dsp:cNvSpPr/>
      </dsp:nvSpPr>
      <dsp:spPr>
        <a:xfrm>
          <a:off x="1591117" y="1281277"/>
          <a:ext cx="714850" cy="384328"/>
        </a:xfrm>
        <a:prstGeom prst="rect">
          <a:avLst/>
        </a:prstGeom>
        <a:noFill/>
        <a:ln>
          <a:noFill/>
        </a:ln>
        <a:effectLst/>
      </dsp:spPr>
      <dsp:style>
        <a:lnRef idx="0">
          <a:scrgbClr r="0" g="0" b="0"/>
        </a:lnRef>
        <a:fillRef idx="0">
          <a:scrgbClr r="0" g="0" b="0"/>
        </a:fillRef>
        <a:effectRef idx="0">
          <a:scrgbClr r="0" g="0" b="0"/>
        </a:effectRef>
        <a:fontRef idx="minor"/>
      </dsp:style>
    </dsp:sp>
    <dsp:sp modelId="{5A89D837-50B7-4240-887F-51C4443D15D6}">
      <dsp:nvSpPr>
        <dsp:cNvPr id="0" name=""/>
        <dsp:cNvSpPr/>
      </dsp:nvSpPr>
      <dsp:spPr>
        <a:xfrm rot="5400000">
          <a:off x="373438" y="1194803"/>
          <a:ext cx="640546" cy="557275"/>
        </a:xfrm>
        <a:prstGeom prst="hexagon">
          <a:avLst>
            <a:gd name="adj" fmla="val 25000"/>
            <a:gd name="vf" fmla="val 115470"/>
          </a:avLst>
        </a:prstGeom>
        <a:solidFill>
          <a:schemeClr val="accent3">
            <a:shade val="50000"/>
            <a:hueOff val="160070"/>
            <a:satOff val="-4808"/>
            <a:lumOff val="122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ME245</a:t>
          </a:r>
        </a:p>
      </dsp:txBody>
      <dsp:txXfrm rot="-5400000">
        <a:off x="501915" y="1252986"/>
        <a:ext cx="383591" cy="440910"/>
      </dsp:txXfrm>
    </dsp:sp>
    <dsp:sp modelId="{76CAD4EC-7ABB-40BA-A52B-9A36A39EE3E4}">
      <dsp:nvSpPr>
        <dsp:cNvPr id="0" name=""/>
        <dsp:cNvSpPr/>
      </dsp:nvSpPr>
      <dsp:spPr>
        <a:xfrm rot="5400000">
          <a:off x="673214" y="1738499"/>
          <a:ext cx="640546" cy="557275"/>
        </a:xfrm>
        <a:prstGeom prst="hexagon">
          <a:avLst>
            <a:gd name="adj" fmla="val 25000"/>
            <a:gd name="vf" fmla="val 115470"/>
          </a:avLst>
        </a:prstGeom>
        <a:solidFill>
          <a:schemeClr val="accent3">
            <a:shade val="50000"/>
            <a:hueOff val="320140"/>
            <a:satOff val="-9616"/>
            <a:lumOff val="24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ME460</a:t>
          </a:r>
        </a:p>
      </dsp:txBody>
      <dsp:txXfrm rot="-5400000">
        <a:off x="801691" y="1796682"/>
        <a:ext cx="383591" cy="440910"/>
      </dsp:txXfrm>
    </dsp:sp>
    <dsp:sp modelId="{6CBECE03-B268-4AD6-AE82-620790D664DF}">
      <dsp:nvSpPr>
        <dsp:cNvPr id="0" name=""/>
        <dsp:cNvSpPr/>
      </dsp:nvSpPr>
      <dsp:spPr>
        <a:xfrm>
          <a:off x="0" y="1824973"/>
          <a:ext cx="691790" cy="384328"/>
        </a:xfrm>
        <a:prstGeom prst="rect">
          <a:avLst/>
        </a:prstGeom>
        <a:noFill/>
        <a:ln>
          <a:noFill/>
        </a:ln>
        <a:effectLst/>
      </dsp:spPr>
      <dsp:style>
        <a:lnRef idx="0">
          <a:scrgbClr r="0" g="0" b="0"/>
        </a:lnRef>
        <a:fillRef idx="0">
          <a:scrgbClr r="0" g="0" b="0"/>
        </a:fillRef>
        <a:effectRef idx="0">
          <a:scrgbClr r="0" g="0" b="0"/>
        </a:effectRef>
        <a:fontRef idx="minor"/>
      </dsp:style>
    </dsp:sp>
    <dsp:sp modelId="{B8A52000-855A-420D-94C4-86F827DAD055}">
      <dsp:nvSpPr>
        <dsp:cNvPr id="0" name=""/>
        <dsp:cNvSpPr/>
      </dsp:nvSpPr>
      <dsp:spPr>
        <a:xfrm rot="5400000">
          <a:off x="1275072" y="1738499"/>
          <a:ext cx="640546" cy="557275"/>
        </a:xfrm>
        <a:prstGeom prst="hexagon">
          <a:avLst>
            <a:gd name="adj" fmla="val 25000"/>
            <a:gd name="vf" fmla="val 115470"/>
          </a:avLst>
        </a:prstGeom>
        <a:solidFill>
          <a:schemeClr val="accent3">
            <a:shade val="50000"/>
            <a:hueOff val="480210"/>
            <a:satOff val="-14424"/>
            <a:lumOff val="366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HS308</a:t>
          </a:r>
        </a:p>
      </dsp:txBody>
      <dsp:txXfrm rot="-5400000">
        <a:off x="1403549" y="1796682"/>
        <a:ext cx="383591" cy="440910"/>
      </dsp:txXfrm>
    </dsp:sp>
    <dsp:sp modelId="{B6D2CC03-4362-4DDC-9680-28EC28AD4D46}">
      <dsp:nvSpPr>
        <dsp:cNvPr id="0" name=""/>
        <dsp:cNvSpPr/>
      </dsp:nvSpPr>
      <dsp:spPr>
        <a:xfrm rot="5400000">
          <a:off x="975296" y="2282195"/>
          <a:ext cx="640546" cy="557275"/>
        </a:xfrm>
        <a:prstGeom prst="hexagon">
          <a:avLst>
            <a:gd name="adj" fmla="val 25000"/>
            <a:gd name="vf" fmla="val 115470"/>
          </a:avLst>
        </a:prstGeom>
        <a:solidFill>
          <a:schemeClr val="accent3">
            <a:shade val="50000"/>
            <a:hueOff val="640280"/>
            <a:satOff val="-19232"/>
            <a:lumOff val="4891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HS767</a:t>
          </a:r>
        </a:p>
      </dsp:txBody>
      <dsp:txXfrm rot="-5400000">
        <a:off x="1103773" y="2340378"/>
        <a:ext cx="383591" cy="440910"/>
      </dsp:txXfrm>
    </dsp:sp>
    <dsp:sp modelId="{4D43DE25-E187-4D0C-883A-26806043DA1F}">
      <dsp:nvSpPr>
        <dsp:cNvPr id="0" name=""/>
        <dsp:cNvSpPr/>
      </dsp:nvSpPr>
      <dsp:spPr>
        <a:xfrm>
          <a:off x="1591117" y="2368669"/>
          <a:ext cx="714850" cy="384328"/>
        </a:xfrm>
        <a:prstGeom prst="rect">
          <a:avLst/>
        </a:prstGeom>
        <a:noFill/>
        <a:ln>
          <a:noFill/>
        </a:ln>
        <a:effectLst/>
      </dsp:spPr>
      <dsp:style>
        <a:lnRef idx="0">
          <a:scrgbClr r="0" g="0" b="0"/>
        </a:lnRef>
        <a:fillRef idx="0">
          <a:scrgbClr r="0" g="0" b="0"/>
        </a:fillRef>
        <a:effectRef idx="0">
          <a:scrgbClr r="0" g="0" b="0"/>
        </a:effectRef>
        <a:fontRef idx="minor"/>
      </dsp:style>
    </dsp:sp>
    <dsp:sp modelId="{2BF61FA2-932B-427A-8E4E-59635765F923}">
      <dsp:nvSpPr>
        <dsp:cNvPr id="0" name=""/>
        <dsp:cNvSpPr/>
      </dsp:nvSpPr>
      <dsp:spPr>
        <a:xfrm rot="5400000">
          <a:off x="373438" y="2282195"/>
          <a:ext cx="640546" cy="557275"/>
        </a:xfrm>
        <a:prstGeom prst="hexagon">
          <a:avLst>
            <a:gd name="adj" fmla="val 25000"/>
            <a:gd name="vf" fmla="val 115470"/>
          </a:avLst>
        </a:prstGeom>
        <a:solidFill>
          <a:schemeClr val="accent3">
            <a:shade val="50000"/>
            <a:hueOff val="480210"/>
            <a:satOff val="-14424"/>
            <a:lumOff val="366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ME545</a:t>
          </a:r>
        </a:p>
      </dsp:txBody>
      <dsp:txXfrm rot="-5400000">
        <a:off x="501915" y="2340378"/>
        <a:ext cx="383591" cy="440910"/>
      </dsp:txXfrm>
    </dsp:sp>
    <dsp:sp modelId="{81BC90D8-000D-4870-BEAB-FC2B6A73B8C5}">
      <dsp:nvSpPr>
        <dsp:cNvPr id="0" name=""/>
        <dsp:cNvSpPr/>
      </dsp:nvSpPr>
      <dsp:spPr>
        <a:xfrm rot="5400000">
          <a:off x="673214" y="2825891"/>
          <a:ext cx="640546" cy="557275"/>
        </a:xfrm>
        <a:prstGeom prst="hexagon">
          <a:avLst>
            <a:gd name="adj" fmla="val 25000"/>
            <a:gd name="vf" fmla="val 115470"/>
          </a:avLst>
        </a:prstGeom>
        <a:solidFill>
          <a:schemeClr val="accent3">
            <a:shade val="50000"/>
            <a:hueOff val="320140"/>
            <a:satOff val="-9616"/>
            <a:lumOff val="24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GP606</a:t>
          </a:r>
        </a:p>
      </dsp:txBody>
      <dsp:txXfrm rot="-5400000">
        <a:off x="801691" y="2884074"/>
        <a:ext cx="383591" cy="440910"/>
      </dsp:txXfrm>
    </dsp:sp>
    <dsp:sp modelId="{A9B64CEA-94AC-4703-AAE3-E878FC03CA79}">
      <dsp:nvSpPr>
        <dsp:cNvPr id="0" name=""/>
        <dsp:cNvSpPr/>
      </dsp:nvSpPr>
      <dsp:spPr>
        <a:xfrm>
          <a:off x="0" y="2912365"/>
          <a:ext cx="691790" cy="384328"/>
        </a:xfrm>
        <a:prstGeom prst="rect">
          <a:avLst/>
        </a:prstGeom>
        <a:noFill/>
        <a:ln>
          <a:noFill/>
        </a:ln>
        <a:effectLst/>
      </dsp:spPr>
      <dsp:style>
        <a:lnRef idx="0">
          <a:scrgbClr r="0" g="0" b="0"/>
        </a:lnRef>
        <a:fillRef idx="0">
          <a:scrgbClr r="0" g="0" b="0"/>
        </a:fillRef>
        <a:effectRef idx="0">
          <a:scrgbClr r="0" g="0" b="0"/>
        </a:effectRef>
        <a:fontRef idx="minor"/>
      </dsp:style>
    </dsp:sp>
    <dsp:sp modelId="{2CD955DC-9EA0-4EA2-BCF7-C7017E5AF917}">
      <dsp:nvSpPr>
        <dsp:cNvPr id="0" name=""/>
        <dsp:cNvSpPr/>
      </dsp:nvSpPr>
      <dsp:spPr>
        <a:xfrm rot="5400000">
          <a:off x="1275072" y="2825891"/>
          <a:ext cx="640546" cy="557275"/>
        </a:xfrm>
        <a:prstGeom prst="hexagon">
          <a:avLst>
            <a:gd name="adj" fmla="val 25000"/>
            <a:gd name="vf" fmla="val 115470"/>
          </a:avLst>
        </a:prstGeom>
        <a:solidFill>
          <a:schemeClr val="accent3">
            <a:shade val="50000"/>
            <a:hueOff val="160070"/>
            <a:satOff val="-4808"/>
            <a:lumOff val="122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r>
            <a:rPr lang="en-US" sz="800" b="1" kern="1200" cap="none" spc="0" dirty="0">
              <a:ln w="0"/>
              <a:effectLst>
                <a:outerShdw blurRad="38100" dist="19050" dir="2700000" algn="tl" rotWithShape="0">
                  <a:schemeClr val="dk1">
                    <a:alpha val="40000"/>
                  </a:schemeClr>
                </a:outerShdw>
              </a:effectLst>
            </a:rPr>
            <a:t>HS605</a:t>
          </a:r>
        </a:p>
      </dsp:txBody>
      <dsp:txXfrm rot="-5400000">
        <a:off x="1403549" y="2884074"/>
        <a:ext cx="383591" cy="440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214F2-0708-4C5E-986F-CF2A57F0DA7F}">
      <dsp:nvSpPr>
        <dsp:cNvPr id="0" name=""/>
        <dsp:cNvSpPr/>
      </dsp:nvSpPr>
      <dsp:spPr>
        <a:xfrm>
          <a:off x="1485900" y="0"/>
          <a:ext cx="2971800" cy="2971800"/>
        </a:xfrm>
        <a:prstGeom prst="triangle">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cap="none" spc="0" dirty="0">
              <a:ln w="0"/>
              <a:solidFill>
                <a:schemeClr val="tx1"/>
              </a:solidFill>
              <a:effectLst>
                <a:outerShdw blurRad="38100" dist="19050" dir="2700000" algn="tl" rotWithShape="0">
                  <a:schemeClr val="dk1">
                    <a:alpha val="40000"/>
                  </a:schemeClr>
                </a:outerShdw>
              </a:effectLst>
            </a:rPr>
            <a:t>Lab Assignment</a:t>
          </a:r>
        </a:p>
        <a:p>
          <a:pPr lvl="0" algn="ctr" defTabSz="666750">
            <a:lnSpc>
              <a:spcPct val="90000"/>
            </a:lnSpc>
            <a:spcBef>
              <a:spcPct val="0"/>
            </a:spcBef>
            <a:spcAft>
              <a:spcPct val="35000"/>
            </a:spcAft>
          </a:pPr>
          <a:endParaRPr lang="en-US" sz="1500" b="0" kern="1200" cap="none" spc="0" dirty="0">
            <a:ln w="0"/>
            <a:solidFill>
              <a:schemeClr val="tx1"/>
            </a:solidFill>
            <a:effectLst>
              <a:outerShdw blurRad="38100" dist="19050" dir="2700000" algn="tl" rotWithShape="0">
                <a:schemeClr val="dk1">
                  <a:alpha val="40000"/>
                </a:schemeClr>
              </a:outerShdw>
            </a:effectLst>
          </a:endParaRPr>
        </a:p>
        <a:p>
          <a:pPr lvl="0" algn="ctr" defTabSz="666750">
            <a:lnSpc>
              <a:spcPct val="90000"/>
            </a:lnSpc>
            <a:spcBef>
              <a:spcPct val="0"/>
            </a:spcBef>
            <a:spcAft>
              <a:spcPct val="35000"/>
            </a:spcAft>
          </a:pPr>
          <a:endParaRPr lang="en-US" sz="1500" b="0" kern="1200" cap="none" spc="0" dirty="0">
            <a:ln w="0"/>
            <a:solidFill>
              <a:schemeClr val="tx1"/>
            </a:solidFill>
            <a:effectLst>
              <a:outerShdw blurRad="38100" dist="19050" dir="2700000" algn="tl" rotWithShape="0">
                <a:schemeClr val="dk1">
                  <a:alpha val="40000"/>
                </a:schemeClr>
              </a:outerShdw>
            </a:effectLst>
          </a:endParaRPr>
        </a:p>
        <a:p>
          <a:pPr lvl="0" algn="ctr" defTabSz="666750">
            <a:lnSpc>
              <a:spcPct val="90000"/>
            </a:lnSpc>
            <a:spcBef>
              <a:spcPct val="0"/>
            </a:spcBef>
            <a:spcAft>
              <a:spcPct val="35000"/>
            </a:spcAft>
          </a:pP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2228850" y="1485900"/>
        <a:ext cx="1485900" cy="1485900"/>
      </dsp:txXfrm>
    </dsp:sp>
    <dsp:sp modelId="{2AA09A5F-46B2-4F71-8799-015F9BEA2C59}">
      <dsp:nvSpPr>
        <dsp:cNvPr id="0" name=""/>
        <dsp:cNvSpPr/>
      </dsp:nvSpPr>
      <dsp:spPr>
        <a:xfrm>
          <a:off x="0" y="2971800"/>
          <a:ext cx="2971800" cy="2971800"/>
        </a:xfrm>
        <a:prstGeom prst="triangle">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b="0" kern="1200" cap="none" spc="0" dirty="0">
            <a:ln w="0"/>
            <a:solidFill>
              <a:schemeClr val="tx1"/>
            </a:solidFill>
            <a:effectLst>
              <a:outerShdw blurRad="38100" dist="19050" dir="2700000" algn="tl" rotWithShape="0">
                <a:schemeClr val="dk1">
                  <a:alpha val="40000"/>
                </a:schemeClr>
              </a:outerShdw>
            </a:effectLst>
          </a:endParaRPr>
        </a:p>
        <a:p>
          <a:pPr lvl="0" algn="ctr" defTabSz="666750">
            <a:lnSpc>
              <a:spcPct val="90000"/>
            </a:lnSpc>
            <a:spcBef>
              <a:spcPct val="0"/>
            </a:spcBef>
            <a:spcAft>
              <a:spcPct val="35000"/>
            </a:spcAft>
          </a:pPr>
          <a:r>
            <a:rPr lang="en-US" sz="1500" b="0" kern="1200" cap="none" spc="0" dirty="0">
              <a:ln w="0"/>
              <a:solidFill>
                <a:schemeClr val="tx1"/>
              </a:solidFill>
              <a:effectLst>
                <a:outerShdw blurRad="38100" dist="19050" dir="2700000" algn="tl" rotWithShape="0">
                  <a:schemeClr val="dk1">
                    <a:alpha val="40000"/>
                  </a:schemeClr>
                </a:outerShdw>
              </a:effectLst>
            </a:rPr>
            <a:t>Exam Question</a:t>
          </a:r>
        </a:p>
      </dsp:txBody>
      <dsp:txXfrm>
        <a:off x="742950" y="4457700"/>
        <a:ext cx="1485900" cy="1485900"/>
      </dsp:txXfrm>
    </dsp:sp>
    <dsp:sp modelId="{20D2A228-BAF5-4BB6-BCD0-AD15F3CDDC49}">
      <dsp:nvSpPr>
        <dsp:cNvPr id="0" name=""/>
        <dsp:cNvSpPr/>
      </dsp:nvSpPr>
      <dsp:spPr>
        <a:xfrm rot="10800000">
          <a:off x="1485900" y="2971800"/>
          <a:ext cx="2971800" cy="2971800"/>
        </a:xfrm>
        <a:prstGeom prst="triangle">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accent6">
                  <a:lumMod val="50000"/>
                </a:schemeClr>
              </a:solidFill>
              <a:effectLst>
                <a:outerShdw blurRad="38100" dist="19050" dir="2700000" algn="tl" rotWithShape="0">
                  <a:schemeClr val="dk1">
                    <a:alpha val="40000"/>
                  </a:schemeClr>
                </a:outerShdw>
              </a:effectLst>
            </a:rPr>
            <a:t>  Want to</a:t>
          </a:r>
          <a:endParaRPr lang="en-US" sz="2500" b="0" kern="1200" cap="none" spc="0" dirty="0">
            <a:ln w="0"/>
            <a:solidFill>
              <a:schemeClr val="accent6">
                <a:lumMod val="50000"/>
              </a:schemeClr>
            </a:solidFill>
            <a:effectLst>
              <a:outerShdw blurRad="38100" dist="19050" dir="2700000" algn="tl" rotWithShape="0">
                <a:schemeClr val="dk1">
                  <a:alpha val="40000"/>
                </a:schemeClr>
              </a:outerShdw>
            </a:effectLst>
          </a:endParaRPr>
        </a:p>
      </dsp:txBody>
      <dsp:txXfrm rot="10800000">
        <a:off x="2228850" y="2971800"/>
        <a:ext cx="1485900" cy="1485900"/>
      </dsp:txXfrm>
    </dsp:sp>
    <dsp:sp modelId="{706B4234-36A6-41BE-ACEE-78B211BC3D7C}">
      <dsp:nvSpPr>
        <dsp:cNvPr id="0" name=""/>
        <dsp:cNvSpPr/>
      </dsp:nvSpPr>
      <dsp:spPr>
        <a:xfrm>
          <a:off x="2971800" y="2971800"/>
          <a:ext cx="2971800" cy="2971800"/>
        </a:xfrm>
        <a:prstGeom prst="triangle">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cap="none" spc="0" dirty="0">
              <a:ln w="0"/>
              <a:solidFill>
                <a:schemeClr val="tx1"/>
              </a:solidFill>
              <a:effectLst>
                <a:outerShdw blurRad="38100" dist="19050" dir="2700000" algn="tl" rotWithShape="0">
                  <a:schemeClr val="dk1">
                    <a:alpha val="40000"/>
                  </a:schemeClr>
                </a:outerShdw>
              </a:effectLst>
            </a:rPr>
            <a:t>Student Projects</a:t>
          </a:r>
        </a:p>
      </dsp:txBody>
      <dsp:txXfrm>
        <a:off x="3714750" y="4457700"/>
        <a:ext cx="1485900" cy="1485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7BC0F-3235-4D34-A9CF-354671C4701D}">
      <dsp:nvSpPr>
        <dsp:cNvPr id="0" name=""/>
        <dsp:cNvSpPr/>
      </dsp:nvSpPr>
      <dsp:spPr>
        <a:xfrm>
          <a:off x="655182" y="219232"/>
          <a:ext cx="2833155" cy="2833155"/>
        </a:xfrm>
        <a:prstGeom prst="pie">
          <a:avLst>
            <a:gd name="adj1" fmla="val 16200000"/>
            <a:gd name="adj2" fmla="val 18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noFill/>
          </a:endParaRPr>
        </a:p>
      </dsp:txBody>
      <dsp:txXfrm>
        <a:off x="2148322" y="819591"/>
        <a:ext cx="1011841" cy="843201"/>
      </dsp:txXfrm>
    </dsp:sp>
    <dsp:sp modelId="{6FF1195F-F855-4450-A063-A2DBCAB3B1D3}">
      <dsp:nvSpPr>
        <dsp:cNvPr id="0" name=""/>
        <dsp:cNvSpPr/>
      </dsp:nvSpPr>
      <dsp:spPr>
        <a:xfrm>
          <a:off x="596832" y="320416"/>
          <a:ext cx="2833155" cy="2833155"/>
        </a:xfrm>
        <a:prstGeom prst="pie">
          <a:avLst>
            <a:gd name="adj1" fmla="val 1800000"/>
            <a:gd name="adj2" fmla="val 90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noFill/>
          </a:endParaRPr>
        </a:p>
      </dsp:txBody>
      <dsp:txXfrm>
        <a:off x="1271393" y="2158594"/>
        <a:ext cx="1517761" cy="742016"/>
      </dsp:txXfrm>
    </dsp:sp>
    <dsp:sp modelId="{423CF4EB-98AA-48C7-B668-FE7763DA4A51}">
      <dsp:nvSpPr>
        <dsp:cNvPr id="0" name=""/>
        <dsp:cNvSpPr/>
      </dsp:nvSpPr>
      <dsp:spPr>
        <a:xfrm>
          <a:off x="538483" y="219232"/>
          <a:ext cx="2833155" cy="2833155"/>
        </a:xfrm>
        <a:prstGeom prst="pie">
          <a:avLst>
            <a:gd name="adj1" fmla="val 900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noFill/>
          </a:endParaRPr>
        </a:p>
      </dsp:txBody>
      <dsp:txXfrm>
        <a:off x="866657" y="819591"/>
        <a:ext cx="1011841" cy="843201"/>
      </dsp:txXfrm>
    </dsp:sp>
    <dsp:sp modelId="{4EBFAFDF-83E0-4280-B9F4-96F5DD69ECA7}">
      <dsp:nvSpPr>
        <dsp:cNvPr id="0" name=""/>
        <dsp:cNvSpPr/>
      </dsp:nvSpPr>
      <dsp:spPr>
        <a:xfrm>
          <a:off x="480030" y="43846"/>
          <a:ext cx="3183926" cy="3183926"/>
        </a:xfrm>
        <a:prstGeom prst="circularArrow">
          <a:avLst>
            <a:gd name="adj1" fmla="val 5085"/>
            <a:gd name="adj2" fmla="val 327528"/>
            <a:gd name="adj3" fmla="val 1472472"/>
            <a:gd name="adj4" fmla="val 16199432"/>
            <a:gd name="adj5" fmla="val 5932"/>
          </a:avLst>
        </a:prstGeom>
        <a:solidFill>
          <a:srgbClr val="EC9004">
            <a:alpha val="6000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FE4AC47B-A564-4881-BD52-F4CD1BB70521}">
      <dsp:nvSpPr>
        <dsp:cNvPr id="0" name=""/>
        <dsp:cNvSpPr/>
      </dsp:nvSpPr>
      <dsp:spPr>
        <a:xfrm>
          <a:off x="421447" y="144851"/>
          <a:ext cx="3183926" cy="3183926"/>
        </a:xfrm>
        <a:prstGeom prst="circularArrow">
          <a:avLst>
            <a:gd name="adj1" fmla="val 5085"/>
            <a:gd name="adj2" fmla="val 327528"/>
            <a:gd name="adj3" fmla="val 8671970"/>
            <a:gd name="adj4" fmla="val 1800502"/>
            <a:gd name="adj5" fmla="val 5932"/>
          </a:avLst>
        </a:prstGeom>
        <a:solidFill>
          <a:srgbClr val="EC9004">
            <a:alpha val="6000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 modelId="{130B7545-2B4B-4137-A073-3D5D1153A375}">
      <dsp:nvSpPr>
        <dsp:cNvPr id="0" name=""/>
        <dsp:cNvSpPr/>
      </dsp:nvSpPr>
      <dsp:spPr>
        <a:xfrm>
          <a:off x="362863" y="43846"/>
          <a:ext cx="3183926" cy="3183926"/>
        </a:xfrm>
        <a:prstGeom prst="circularArrow">
          <a:avLst>
            <a:gd name="adj1" fmla="val 5085"/>
            <a:gd name="adj2" fmla="val 327528"/>
            <a:gd name="adj3" fmla="val 15873039"/>
            <a:gd name="adj4" fmla="val 9000000"/>
            <a:gd name="adj5" fmla="val 5932"/>
          </a:avLst>
        </a:prstGeom>
        <a:solidFill>
          <a:srgbClr val="EC9004">
            <a:alpha val="60000"/>
          </a:srgb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C4AB2-B5D3-47B0-862F-59C52D987601}">
      <dsp:nvSpPr>
        <dsp:cNvPr id="0" name=""/>
        <dsp:cNvSpPr/>
      </dsp:nvSpPr>
      <dsp:spPr>
        <a:xfrm>
          <a:off x="0" y="550063"/>
          <a:ext cx="4572000" cy="1368900"/>
        </a:xfrm>
        <a:prstGeom prst="roundRect">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Evaluation means</a:t>
          </a:r>
          <a:r>
            <a:rPr lang="en-US" sz="2000" b="1" kern="1200" dirty="0"/>
            <a:t> </a:t>
          </a:r>
          <a:r>
            <a:rPr lang="en-US" sz="2000" b="1" kern="1200" cap="none" spc="0" dirty="0">
              <a:ln w="0"/>
              <a:solidFill>
                <a:schemeClr val="accent1"/>
              </a:solidFill>
              <a:effectLst>
                <a:outerShdw blurRad="38100" dist="25400" dir="5400000" algn="ctr" rotWithShape="0">
                  <a:srgbClr val="6E747A">
                    <a:alpha val="43000"/>
                  </a:srgbClr>
                </a:outerShdw>
              </a:effectLst>
            </a:rPr>
            <a:t>interpreting data and evidence</a:t>
          </a:r>
          <a:r>
            <a:rPr lang="en-US" sz="2000" b="0" kern="1200" cap="none" spc="0" dirty="0">
              <a:ln w="0"/>
              <a:solidFill>
                <a:schemeClr val="accent1"/>
              </a:solidFill>
              <a:effectLst>
                <a:outerShdw blurRad="38100" dist="25400" dir="5400000" algn="ctr" rotWithShape="0">
                  <a:srgbClr val="6E747A">
                    <a:alpha val="43000"/>
                  </a:srgbClr>
                </a:outerShdw>
              </a:effectLst>
            </a:rPr>
            <a:t> </a:t>
          </a:r>
          <a:r>
            <a:rPr lang="en-US" sz="2000" b="0" kern="1200" dirty="0"/>
            <a:t>accumulated through assessment process.</a:t>
          </a:r>
          <a:endParaRPr lang="en-US" sz="2000" kern="1200" dirty="0"/>
        </a:p>
      </dsp:txBody>
      <dsp:txXfrm>
        <a:off x="66824" y="616887"/>
        <a:ext cx="4438352" cy="1235252"/>
      </dsp:txXfrm>
    </dsp:sp>
    <dsp:sp modelId="{E70D3893-F25F-47B6-93B4-5BDA2FE866D9}">
      <dsp:nvSpPr>
        <dsp:cNvPr id="0" name=""/>
        <dsp:cNvSpPr/>
      </dsp:nvSpPr>
      <dsp:spPr>
        <a:xfrm>
          <a:off x="0" y="2106163"/>
          <a:ext cx="4572000" cy="1368900"/>
        </a:xfrm>
        <a:prstGeom prst="roundRect">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Evaluation determines the extent to which the student outcome is being </a:t>
          </a:r>
          <a:r>
            <a:rPr lang="en-US" sz="2000" b="1" kern="1200" cap="none" spc="0" dirty="0">
              <a:ln w="0"/>
              <a:solidFill>
                <a:schemeClr val="accent1"/>
              </a:solidFill>
              <a:effectLst>
                <a:outerShdw blurRad="38100" dist="25400" dir="5400000" algn="ctr" rotWithShape="0">
                  <a:srgbClr val="6E747A">
                    <a:alpha val="43000"/>
                  </a:srgbClr>
                </a:outerShdw>
              </a:effectLst>
            </a:rPr>
            <a:t>attained</a:t>
          </a:r>
          <a:r>
            <a:rPr lang="en-US" sz="2000" b="0" kern="1200" dirty="0"/>
            <a:t>, e.g., is it meeting the program’s target or goal.</a:t>
          </a:r>
          <a:endParaRPr lang="en-US" sz="2000" kern="1200" dirty="0"/>
        </a:p>
      </dsp:txBody>
      <dsp:txXfrm>
        <a:off x="66824" y="2172987"/>
        <a:ext cx="4438352" cy="1235252"/>
      </dsp:txXfrm>
    </dsp:sp>
    <dsp:sp modelId="{0965F3F1-86C0-4B00-8ABA-B16E6C0BD380}">
      <dsp:nvSpPr>
        <dsp:cNvPr id="0" name=""/>
        <dsp:cNvSpPr/>
      </dsp:nvSpPr>
      <dsp:spPr>
        <a:xfrm>
          <a:off x="0" y="3662263"/>
          <a:ext cx="4572000" cy="1368900"/>
        </a:xfrm>
        <a:prstGeom prst="roundRect">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Evaluation provides information on which </a:t>
          </a:r>
          <a:r>
            <a:rPr lang="en-US" sz="2000" b="1" kern="1200" cap="none" spc="0" dirty="0">
              <a:ln w="0"/>
              <a:solidFill>
                <a:schemeClr val="accent1"/>
              </a:solidFill>
              <a:effectLst>
                <a:outerShdw blurRad="38100" dist="25400" dir="5400000" algn="ctr" rotWithShape="0">
                  <a:srgbClr val="6E747A">
                    <a:alpha val="43000"/>
                  </a:srgbClr>
                </a:outerShdw>
              </a:effectLst>
            </a:rPr>
            <a:t>decisions and actions </a:t>
          </a:r>
          <a:r>
            <a:rPr lang="en-US" sz="2000" b="0" kern="1200" dirty="0"/>
            <a:t>for program improvement should be based.</a:t>
          </a:r>
          <a:endParaRPr lang="en-US" sz="2000" kern="1200" dirty="0"/>
        </a:p>
      </dsp:txBody>
      <dsp:txXfrm>
        <a:off x="66824" y="3729087"/>
        <a:ext cx="4438352" cy="1235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F1C65-6965-401F-91C0-01C55ACC732E}">
      <dsp:nvSpPr>
        <dsp:cNvPr id="0" name=""/>
        <dsp:cNvSpPr/>
      </dsp:nvSpPr>
      <dsp:spPr>
        <a:xfrm>
          <a:off x="0" y="0"/>
          <a:ext cx="2209799" cy="70357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0" kern="120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#1 Data Set</a:t>
          </a:r>
        </a:p>
      </dsp:txBody>
      <dsp:txXfrm>
        <a:off x="0" y="0"/>
        <a:ext cx="2209799" cy="703576"/>
      </dsp:txXfrm>
    </dsp:sp>
    <dsp:sp modelId="{451ADB4C-FE4D-49C4-A012-1B6BDA53E30F}">
      <dsp:nvSpPr>
        <dsp:cNvPr id="0" name=""/>
        <dsp:cNvSpPr/>
      </dsp:nvSpPr>
      <dsp:spPr>
        <a:xfrm>
          <a:off x="0" y="1197611"/>
          <a:ext cx="2209799" cy="703576"/>
        </a:xfrm>
        <a:prstGeom prst="rect">
          <a:avLst/>
        </a:prstGeom>
        <a:gradFill rotWithShape="0">
          <a:gsLst>
            <a:gs pos="0">
              <a:schemeClr val="accent3">
                <a:hueOff val="730060"/>
                <a:satOff val="-13582"/>
                <a:lumOff val="-4118"/>
                <a:alphaOff val="0"/>
                <a:satMod val="103000"/>
                <a:lumMod val="102000"/>
                <a:tint val="94000"/>
              </a:schemeClr>
            </a:gs>
            <a:gs pos="50000">
              <a:schemeClr val="accent3">
                <a:hueOff val="730060"/>
                <a:satOff val="-13582"/>
                <a:lumOff val="-4118"/>
                <a:alphaOff val="0"/>
                <a:satMod val="110000"/>
                <a:lumMod val="100000"/>
                <a:shade val="100000"/>
              </a:schemeClr>
            </a:gs>
            <a:gs pos="100000">
              <a:schemeClr val="accent3">
                <a:hueOff val="730060"/>
                <a:satOff val="-13582"/>
                <a:lumOff val="-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0" kern="120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#2 Data Set</a:t>
          </a:r>
        </a:p>
      </dsp:txBody>
      <dsp:txXfrm>
        <a:off x="0" y="1197611"/>
        <a:ext cx="2209799" cy="703576"/>
      </dsp:txXfrm>
    </dsp:sp>
    <dsp:sp modelId="{FA42AED7-B21C-4971-AF5B-4255FF1AC61D}">
      <dsp:nvSpPr>
        <dsp:cNvPr id="0" name=""/>
        <dsp:cNvSpPr/>
      </dsp:nvSpPr>
      <dsp:spPr>
        <a:xfrm>
          <a:off x="0" y="2395223"/>
          <a:ext cx="2209799" cy="703576"/>
        </a:xfrm>
        <a:prstGeom prst="rect">
          <a:avLst/>
        </a:prstGeom>
        <a:gradFill rotWithShape="0">
          <a:gsLst>
            <a:gs pos="0">
              <a:schemeClr val="accent3">
                <a:hueOff val="1460120"/>
                <a:satOff val="-27164"/>
                <a:lumOff val="-8235"/>
                <a:alphaOff val="0"/>
                <a:satMod val="103000"/>
                <a:lumMod val="102000"/>
                <a:tint val="94000"/>
              </a:schemeClr>
            </a:gs>
            <a:gs pos="50000">
              <a:schemeClr val="accent3">
                <a:hueOff val="1460120"/>
                <a:satOff val="-27164"/>
                <a:lumOff val="-8235"/>
                <a:alphaOff val="0"/>
                <a:satMod val="110000"/>
                <a:lumMod val="100000"/>
                <a:shade val="100000"/>
              </a:schemeClr>
            </a:gs>
            <a:gs pos="100000">
              <a:schemeClr val="accent3">
                <a:hueOff val="1460120"/>
                <a:satOff val="-27164"/>
                <a:lumOff val="-8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0" kern="1200" cap="none" spc="0" dirty="0">
              <a:ln w="0"/>
              <a:solidFill>
                <a:schemeClr val="tx2">
                  <a:lumMod val="75000"/>
                </a:schemeClr>
              </a:solidFill>
              <a:effectLst>
                <a:outerShdw blurRad="38100" dist="19050" dir="2700000" algn="tl" rotWithShape="0">
                  <a:schemeClr val="dk1">
                    <a:alpha val="40000"/>
                  </a:schemeClr>
                </a:outerShdw>
              </a:effectLst>
              <a:latin typeface="Arial Nova Cond" panose="020B0506020202020204" pitchFamily="34" charset="0"/>
            </a:rPr>
            <a:t>PI #3 Data Set</a:t>
          </a:r>
        </a:p>
      </dsp:txBody>
      <dsp:txXfrm>
        <a:off x="0" y="2395223"/>
        <a:ext cx="2209799" cy="703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33669-B2A2-4152-901C-4949764FF77A}">
      <dsp:nvSpPr>
        <dsp:cNvPr id="0" name=""/>
        <dsp:cNvSpPr/>
      </dsp:nvSpPr>
      <dsp:spPr>
        <a:xfrm>
          <a:off x="837" y="938320"/>
          <a:ext cx="1785801" cy="1222158"/>
        </a:xfrm>
        <a:prstGeom prst="roundRect">
          <a:avLst>
            <a:gd name="adj" fmla="val 10000"/>
          </a:avLst>
        </a:prstGeom>
        <a:solidFill>
          <a:srgbClr val="EC900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Nova Cond" panose="020B0506020202020204" pitchFamily="34" charset="0"/>
            </a:rPr>
            <a:t>Aggregate Data Streams</a:t>
          </a:r>
        </a:p>
      </dsp:txBody>
      <dsp:txXfrm>
        <a:off x="36633" y="974116"/>
        <a:ext cx="1714209" cy="1150566"/>
      </dsp:txXfrm>
    </dsp:sp>
    <dsp:sp modelId="{59AD0CCC-AB21-4860-BC52-A854C67D918F}">
      <dsp:nvSpPr>
        <dsp:cNvPr id="0" name=""/>
        <dsp:cNvSpPr/>
      </dsp:nvSpPr>
      <dsp:spPr>
        <a:xfrm>
          <a:off x="1965219" y="1327960"/>
          <a:ext cx="378589" cy="442878"/>
        </a:xfrm>
        <a:prstGeom prst="rightArrow">
          <a:avLst>
            <a:gd name="adj1" fmla="val 60000"/>
            <a:gd name="adj2" fmla="val 50000"/>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latin typeface="Arial Nova Cond" panose="020B0506020202020204" pitchFamily="34" charset="0"/>
          </a:endParaRPr>
        </a:p>
      </dsp:txBody>
      <dsp:txXfrm>
        <a:off x="1965219" y="1416536"/>
        <a:ext cx="265012" cy="265726"/>
      </dsp:txXfrm>
    </dsp:sp>
    <dsp:sp modelId="{22B1F994-5903-4EC8-952B-F74BA168A7DD}">
      <dsp:nvSpPr>
        <dsp:cNvPr id="0" name=""/>
        <dsp:cNvSpPr/>
      </dsp:nvSpPr>
      <dsp:spPr>
        <a:xfrm>
          <a:off x="2500959" y="938320"/>
          <a:ext cx="1785801" cy="1222158"/>
        </a:xfrm>
        <a:prstGeom prst="roundRect">
          <a:avLst>
            <a:gd name="adj" fmla="val 10000"/>
          </a:avLst>
        </a:prstGeom>
        <a:solidFill>
          <a:srgbClr val="F26D1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Nova Cond" panose="020B0506020202020204" pitchFamily="34" charset="0"/>
            </a:rPr>
            <a:t>Overall Result for SO1</a:t>
          </a:r>
        </a:p>
      </dsp:txBody>
      <dsp:txXfrm>
        <a:off x="2536755" y="974116"/>
        <a:ext cx="1714209" cy="11505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AC681-7F5B-4B87-9403-35CE6793BEEC}" type="datetimeFigureOut">
              <a:rPr lang="en-US" smtClean="0"/>
              <a:t>11/23/2024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41568-8ADD-4774-A186-3F63BC0666DD}" type="slidenum">
              <a:rPr lang="en-US" smtClean="0"/>
              <a:t>‹#›</a:t>
            </a:fld>
            <a:endParaRPr lang="en-US"/>
          </a:p>
        </p:txBody>
      </p:sp>
    </p:spTree>
    <p:extLst>
      <p:ext uri="{BB962C8B-B14F-4D97-AF65-F5344CB8AC3E}">
        <p14:creationId xmlns:p14="http://schemas.microsoft.com/office/powerpoint/2010/main" val="304294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0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72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5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47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7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97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63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85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chemeClr val="tx1"/>
              </a:solidFill>
              <a:latin typeface="Egyptienne F LT Std"/>
            </a:endParaRPr>
          </a:p>
          <a:p>
            <a:r>
              <a:rPr lang="en-US" sz="1800" b="0" i="0" u="none" strike="noStrike" baseline="0" dirty="0">
                <a:solidFill>
                  <a:schemeClr val="tx1"/>
                </a:solidFill>
                <a:latin typeface="Egyptienne F LT Std"/>
              </a:rPr>
              <a:t> The most critical step in creating a valid, meaningful continuous improvement process is to define the anticipated student learning outcomes into a few measurable performance indicators that, when measured, give direct evidence of student learning related to the student outcome. For example, when measuring students’ understanding of working in a team, the program faculty might decide they are going to focus on </a:t>
            </a:r>
            <a:r>
              <a:rPr lang="en-US" sz="1800" b="0" i="0" u="none" strike="noStrike" baseline="0" dirty="0" smtClean="0">
                <a:solidFill>
                  <a:schemeClr val="tx1"/>
                </a:solidFill>
                <a:latin typeface="Egyptienne F LT Std"/>
              </a:rPr>
              <a:t>3 </a:t>
            </a:r>
            <a:r>
              <a:rPr lang="en-US" sz="1800" b="0" i="0" u="none" strike="noStrike" baseline="0" dirty="0">
                <a:solidFill>
                  <a:schemeClr val="tx1"/>
                </a:solidFill>
                <a:latin typeface="Egyptienne F LT Std"/>
              </a:rPr>
              <a:t>indicators related to the outcome of “ability to work effectively on a team:” </a:t>
            </a:r>
          </a:p>
          <a:p>
            <a:endParaRPr lang="en-US" sz="1800" b="0" i="0" u="none" strike="noStrike" baseline="0" dirty="0">
              <a:solidFill>
                <a:schemeClr val="tx1"/>
              </a:solidFill>
              <a:latin typeface="Egyptienne F LT Std"/>
            </a:endParaRPr>
          </a:p>
          <a:p>
            <a:r>
              <a:rPr lang="en-US" sz="1800" b="0" i="0" u="none" strike="noStrike" baseline="0" dirty="0">
                <a:solidFill>
                  <a:schemeClr val="tx1"/>
                </a:solidFill>
                <a:latin typeface="Egyptienne F LT Std"/>
              </a:rPr>
              <a:t>1) Create a team charter describing roles and responsibilities of each team member,</a:t>
            </a:r>
          </a:p>
          <a:p>
            <a:r>
              <a:rPr lang="en-US" sz="1800" b="0" i="0" u="none" strike="noStrike" baseline="0" dirty="0">
                <a:solidFill>
                  <a:schemeClr val="tx1"/>
                </a:solidFill>
                <a:latin typeface="Egyptienne F LT Std"/>
              </a:rPr>
              <a:t>2) Create a project plan to achieve identified goals,</a:t>
            </a:r>
          </a:p>
          <a:p>
            <a:r>
              <a:rPr lang="en-US" sz="1800" b="0" i="0" u="none" strike="noStrike" baseline="0" dirty="0">
                <a:solidFill>
                  <a:schemeClr val="tx1"/>
                </a:solidFill>
                <a:latin typeface="Egyptienne F LT Std"/>
              </a:rPr>
              <a:t>3) Compare peer evaluations describing team dynamics and student interactions</a:t>
            </a:r>
          </a:p>
          <a:p>
            <a:endParaRPr lang="en-US" sz="1800" b="0" i="0" u="none" strike="noStrike" baseline="0" dirty="0">
              <a:solidFill>
                <a:schemeClr val="tx1"/>
              </a:solidFill>
              <a:latin typeface="Egyptienne F LT Std"/>
            </a:endParaRPr>
          </a:p>
          <a:p>
            <a:r>
              <a:rPr lang="en-US" sz="1800" b="0" i="0" u="none" strike="noStrike" baseline="0" dirty="0">
                <a:solidFill>
                  <a:schemeClr val="tx1"/>
                </a:solidFill>
                <a:latin typeface="Egyptienne F LT Std"/>
              </a:rPr>
              <a:t>These three indicators do not encompass all possible concepts and performances that could be measured related to the outcome. However, if the faculty have agreed that these four performance indicators represent the most significant aspects of the outcome for </a:t>
            </a:r>
            <a:r>
              <a:rPr lang="en-US" sz="1800" b="0" i="1" u="none" strike="noStrike" baseline="0" dirty="0">
                <a:solidFill>
                  <a:schemeClr val="tx1"/>
                </a:solidFill>
                <a:latin typeface="Egyptienne F LT Std"/>
              </a:rPr>
              <a:t>their program</a:t>
            </a:r>
            <a:r>
              <a:rPr lang="en-US" sz="1800" b="0" i="0" u="none" strike="noStrike" baseline="0" dirty="0">
                <a:solidFill>
                  <a:schemeClr val="tx1"/>
                </a:solidFill>
                <a:latin typeface="Egyptienne F LT Std"/>
              </a:rPr>
              <a:t>, then data can be collected to measure student performance in each of these areas, and the data can be used to provide information on how well the program is enhancing student learning related to the outcome. </a:t>
            </a:r>
            <a:endParaRPr lang="en-US"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795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9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9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04300062f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04300062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816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78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ac1689e583_0_8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ac1689e583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961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C7EDE-CF44-4815-92D3-870FA75088CE}" type="slidenum">
              <a:rPr lang="en-US" smtClean="0"/>
              <a:t>37</a:t>
            </a:fld>
            <a:endParaRPr lang="en-US" dirty="0"/>
          </a:p>
        </p:txBody>
      </p:sp>
    </p:spTree>
    <p:extLst>
      <p:ext uri="{BB962C8B-B14F-4D97-AF65-F5344CB8AC3E}">
        <p14:creationId xmlns:p14="http://schemas.microsoft.com/office/powerpoint/2010/main" val="142807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6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98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27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503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36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42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48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04300062f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04300062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8487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678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25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796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11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444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761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270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15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81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FF6C2C"/>
              </a:solidFill>
              <a:latin typeface="Egyptienne F LT St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34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256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582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647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C7EDE-CF44-4815-92D3-870FA75088CE}" type="slidenum">
              <a:rPr lang="en-US" smtClean="0"/>
              <a:t>58</a:t>
            </a:fld>
            <a:endParaRPr lang="en-US" dirty="0"/>
          </a:p>
        </p:txBody>
      </p:sp>
    </p:spTree>
    <p:extLst>
      <p:ext uri="{BB962C8B-B14F-4D97-AF65-F5344CB8AC3E}">
        <p14:creationId xmlns:p14="http://schemas.microsoft.com/office/powerpoint/2010/main" val="2071593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0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010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937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472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713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79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ac1689e583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ac1689e58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2064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53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313131"/>
                </a:solidFill>
                <a:latin typeface="Egyptienne F LT Std"/>
              </a:rPr>
              <a:t>When programs begin to focus on a few performance indicators for each student outcome and measure the performance indicators in meaningful (and efficient) ways, the “continuous quality improvement” of student learning will result in meaningful improvement that will be worthy of faculty time and support.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2052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237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2643f8a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2643f8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718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2643f8a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2643f8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3491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2643f8a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2643f8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5217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31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8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34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83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C7EDE-CF44-4815-92D3-870FA75088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10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Slide (Blue)">
    <p:bg>
      <p:bgPr>
        <a:solidFill>
          <a:srgbClr val="1B75B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914400"/>
            <a:ext cx="7924800" cy="1676400"/>
          </a:xfrm>
        </p:spPr>
        <p:txBody>
          <a:bodyPr lIns="0" tIns="0" rIns="0" bIns="0" anchor="t">
            <a:normAutofit/>
          </a:bodyPr>
          <a:lstStyle>
            <a:lvl1pPr algn="l">
              <a:defRPr sz="5400" b="1" cap="none" baseline="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609600" y="4343400"/>
            <a:ext cx="7924800" cy="1655762"/>
          </a:xfrm>
        </p:spPr>
        <p:txBody>
          <a:bodyPr lIns="0" tIns="0" rIns="0" bIns="0" anchor="b"/>
          <a:lstStyle>
            <a:lvl1pPr marL="0" indent="0" algn="l">
              <a:lnSpc>
                <a:spcPct val="100000"/>
              </a:lnSpc>
              <a:spcBef>
                <a:spcPts val="0"/>
              </a:spcBef>
              <a:buNone/>
              <a:defRPr sz="2400" b="1" i="0">
                <a:solidFill>
                  <a:schemeClr val="bg1"/>
                </a:solidFill>
                <a:latin typeface="+mj-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711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69132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6384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84133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83030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49950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10792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76005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894877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47230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7805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Slide (Green)">
    <p:bg>
      <p:bgPr>
        <a:solidFill>
          <a:srgbClr val="CDD52A"/>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609600"/>
            <a:ext cx="7924800" cy="1905000"/>
          </a:xfrm>
        </p:spPr>
        <p:txBody>
          <a:bodyPr lIns="0" tIns="0" rIns="0" bIns="0" anchor="b">
            <a:noAutofit/>
          </a:bodyPr>
          <a:lstStyle>
            <a:lvl1pPr algn="l">
              <a:defRPr sz="7200" b="1" i="0" cap="none" baseline="0">
                <a:solidFill>
                  <a:schemeClr val="bg1"/>
                </a:solidFill>
                <a:latin typeface="Arial Black" charset="0"/>
                <a:ea typeface="Arial Black" charset="0"/>
                <a:cs typeface="Arial Black" charset="0"/>
              </a:defRPr>
            </a:lvl1pPr>
          </a:lstStyle>
          <a:p>
            <a:r>
              <a:rPr lang="en-US" dirty="0"/>
              <a:t>Click To Edit</a:t>
            </a:r>
          </a:p>
        </p:txBody>
      </p:sp>
      <p:sp>
        <p:nvSpPr>
          <p:cNvPr id="8" name="Subtitle 2"/>
          <p:cNvSpPr>
            <a:spLocks noGrp="1"/>
          </p:cNvSpPr>
          <p:nvPr>
            <p:ph type="subTitle" idx="1"/>
          </p:nvPr>
        </p:nvSpPr>
        <p:spPr>
          <a:xfrm>
            <a:off x="685800" y="2514600"/>
            <a:ext cx="7924800" cy="3657600"/>
          </a:xfrm>
        </p:spPr>
        <p:txBody>
          <a:bodyPr lIns="0" tIns="0" rIns="0" bIns="0" anchor="t">
            <a:normAutofit/>
          </a:bodyPr>
          <a:lstStyle>
            <a:lvl1pPr marL="0" indent="0" algn="l">
              <a:lnSpc>
                <a:spcPts val="4000"/>
              </a:lnSpc>
              <a:spcAft>
                <a:spcPts val="1800"/>
              </a:spcAft>
              <a:buNone/>
              <a:defRPr sz="3200" b="1" i="0">
                <a:solidFill>
                  <a:srgbClr val="1C89C0"/>
                </a:solidFill>
                <a:latin typeface="+mj-lt"/>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0" y="6629400"/>
            <a:ext cx="9144000" cy="228600"/>
          </a:xfrm>
          <a:prstGeom prst="rect">
            <a:avLst/>
          </a:prstGeom>
          <a:solidFill>
            <a:srgbClr val="1B7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93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531660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804031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52025" y="2016700"/>
            <a:ext cx="4472100" cy="2257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200" b="1">
                <a:solidFill>
                  <a:schemeClr val="accent2"/>
                </a:solidFill>
                <a:latin typeface="Fira Sans Condensed"/>
                <a:ea typeface="Fira Sans Condensed"/>
                <a:cs typeface="Fira Sans Condensed"/>
                <a:sym typeface="Fira Sans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72900" y="4274067"/>
            <a:ext cx="3851100" cy="567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latin typeface="Fira Sans"/>
                <a:ea typeface="Fira Sans"/>
                <a:cs typeface="Fira Sans"/>
                <a:sym typeface="Fira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1535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864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4530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7512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20000" y="529867"/>
            <a:ext cx="7704000" cy="988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b="1">
                <a:solidFill>
                  <a:schemeClr val="accent2"/>
                </a:solidFill>
                <a:latin typeface="Fira Sans Condensed"/>
                <a:ea typeface="Fira Sans Condensed"/>
                <a:cs typeface="Fira Sans Condensed"/>
                <a:sym typeface="Fira Sans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40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053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6711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54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Whit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914400"/>
            <a:ext cx="7620000" cy="1600200"/>
          </a:xfrm>
        </p:spPr>
        <p:txBody>
          <a:bodyPr lIns="0" tIns="0" rIns="0" bIns="0" anchor="b">
            <a:noAutofit/>
          </a:bodyPr>
          <a:lstStyle>
            <a:lvl1pPr algn="l">
              <a:defRPr sz="7200" b="1" i="0" cap="none" spc="-200" baseline="0">
                <a:solidFill>
                  <a:srgbClr val="1C89C0"/>
                </a:solidFill>
                <a:latin typeface="Arial Black" charset="0"/>
                <a:ea typeface="Arial Black" charset="0"/>
                <a:cs typeface="Arial Black" charset="0"/>
              </a:defRPr>
            </a:lvl1pPr>
          </a:lstStyle>
          <a:p>
            <a:r>
              <a:rPr lang="en-US" dirty="0"/>
              <a:t>Click To Edit</a:t>
            </a:r>
          </a:p>
        </p:txBody>
      </p:sp>
      <p:sp>
        <p:nvSpPr>
          <p:cNvPr id="6" name="Subtitle 2"/>
          <p:cNvSpPr>
            <a:spLocks noGrp="1"/>
          </p:cNvSpPr>
          <p:nvPr>
            <p:ph type="subTitle" idx="1"/>
          </p:nvPr>
        </p:nvSpPr>
        <p:spPr>
          <a:xfrm>
            <a:off x="914400" y="2514600"/>
            <a:ext cx="7620000" cy="3657600"/>
          </a:xfrm>
        </p:spPr>
        <p:txBody>
          <a:bodyPr lIns="0" tIns="0" rIns="0" bIns="0" anchor="t">
            <a:normAutofit/>
          </a:bodyPr>
          <a:lstStyle>
            <a:lvl1pPr marL="0" indent="0" algn="l">
              <a:lnSpc>
                <a:spcPts val="4000"/>
              </a:lnSpc>
              <a:spcAft>
                <a:spcPts val="1800"/>
              </a:spcAft>
              <a:buNone/>
              <a:defRPr sz="3200" b="1" i="0">
                <a:solidFill>
                  <a:srgbClr val="414142"/>
                </a:solidFill>
                <a:latin typeface="+mj-lt"/>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0" y="0"/>
            <a:ext cx="22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847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85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645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503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Slide (Blue)">
    <p:bg>
      <p:bgPr>
        <a:solidFill>
          <a:srgbClr val="1B75B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914400"/>
            <a:ext cx="7924800" cy="1676400"/>
          </a:xfrm>
        </p:spPr>
        <p:txBody>
          <a:bodyPr lIns="0" tIns="0" rIns="0" bIns="0" anchor="t">
            <a:normAutofit/>
          </a:bodyPr>
          <a:lstStyle>
            <a:lvl1pPr algn="l">
              <a:defRPr sz="5400" b="1" cap="none" baseline="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609600" y="4343400"/>
            <a:ext cx="7924800" cy="1655762"/>
          </a:xfrm>
        </p:spPr>
        <p:txBody>
          <a:bodyPr lIns="0" tIns="0" rIns="0" bIns="0" anchor="b"/>
          <a:lstStyle>
            <a:lvl1pPr marL="0" indent="0" algn="l">
              <a:lnSpc>
                <a:spcPct val="100000"/>
              </a:lnSpc>
              <a:spcBef>
                <a:spcPts val="0"/>
              </a:spcBef>
              <a:buNone/>
              <a:defRPr sz="2400" b="1" i="0">
                <a:solidFill>
                  <a:schemeClr val="bg1"/>
                </a:solidFill>
                <a:latin typeface="+mj-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735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Slide (Green)">
    <p:bg>
      <p:bgPr>
        <a:solidFill>
          <a:srgbClr val="CDD52A"/>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609600"/>
            <a:ext cx="7924800" cy="1905000"/>
          </a:xfrm>
        </p:spPr>
        <p:txBody>
          <a:bodyPr lIns="0" tIns="0" rIns="0" bIns="0" anchor="b">
            <a:noAutofit/>
          </a:bodyPr>
          <a:lstStyle>
            <a:lvl1pPr algn="l">
              <a:defRPr sz="7200" b="1" i="0" cap="none" baseline="0">
                <a:solidFill>
                  <a:schemeClr val="bg1"/>
                </a:solidFill>
                <a:latin typeface="Arial Black" charset="0"/>
                <a:ea typeface="Arial Black" charset="0"/>
                <a:cs typeface="Arial Black" charset="0"/>
              </a:defRPr>
            </a:lvl1pPr>
          </a:lstStyle>
          <a:p>
            <a:r>
              <a:rPr lang="en-US" dirty="0"/>
              <a:t>Click To Edit</a:t>
            </a:r>
          </a:p>
        </p:txBody>
      </p:sp>
      <p:sp>
        <p:nvSpPr>
          <p:cNvPr id="8" name="Subtitle 2"/>
          <p:cNvSpPr>
            <a:spLocks noGrp="1"/>
          </p:cNvSpPr>
          <p:nvPr>
            <p:ph type="subTitle" idx="1"/>
          </p:nvPr>
        </p:nvSpPr>
        <p:spPr>
          <a:xfrm>
            <a:off x="685800" y="2514600"/>
            <a:ext cx="7924800" cy="3657600"/>
          </a:xfrm>
        </p:spPr>
        <p:txBody>
          <a:bodyPr lIns="0" tIns="0" rIns="0" bIns="0" anchor="t">
            <a:normAutofit/>
          </a:bodyPr>
          <a:lstStyle>
            <a:lvl1pPr marL="0" indent="0" algn="l">
              <a:lnSpc>
                <a:spcPts val="4000"/>
              </a:lnSpc>
              <a:spcAft>
                <a:spcPts val="1800"/>
              </a:spcAft>
              <a:buNone/>
              <a:defRPr sz="3200" b="1" i="0">
                <a:solidFill>
                  <a:srgbClr val="1C89C0"/>
                </a:solidFill>
                <a:latin typeface="+mj-lt"/>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0" y="6629400"/>
            <a:ext cx="9144000" cy="228600"/>
          </a:xfrm>
          <a:prstGeom prst="rect">
            <a:avLst/>
          </a:prstGeom>
          <a:solidFill>
            <a:srgbClr val="1B7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139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Section Slide (Whit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914400"/>
            <a:ext cx="7620000" cy="1600200"/>
          </a:xfrm>
        </p:spPr>
        <p:txBody>
          <a:bodyPr lIns="0" tIns="0" rIns="0" bIns="0" anchor="b">
            <a:noAutofit/>
          </a:bodyPr>
          <a:lstStyle>
            <a:lvl1pPr algn="l">
              <a:defRPr sz="7200" b="1" i="0" cap="none" spc="-200" baseline="0">
                <a:solidFill>
                  <a:srgbClr val="1C89C0"/>
                </a:solidFill>
                <a:latin typeface="Arial Black" charset="0"/>
                <a:ea typeface="Arial Black" charset="0"/>
                <a:cs typeface="Arial Black" charset="0"/>
              </a:defRPr>
            </a:lvl1pPr>
          </a:lstStyle>
          <a:p>
            <a:r>
              <a:rPr lang="en-US" dirty="0"/>
              <a:t>Click To Edit</a:t>
            </a:r>
          </a:p>
        </p:txBody>
      </p:sp>
      <p:sp>
        <p:nvSpPr>
          <p:cNvPr id="6" name="Subtitle 2"/>
          <p:cNvSpPr>
            <a:spLocks noGrp="1"/>
          </p:cNvSpPr>
          <p:nvPr>
            <p:ph type="subTitle" idx="1"/>
          </p:nvPr>
        </p:nvSpPr>
        <p:spPr>
          <a:xfrm>
            <a:off x="914400" y="2514600"/>
            <a:ext cx="7620000" cy="3657600"/>
          </a:xfrm>
        </p:spPr>
        <p:txBody>
          <a:bodyPr lIns="0" tIns="0" rIns="0" bIns="0" anchor="t">
            <a:normAutofit/>
          </a:bodyPr>
          <a:lstStyle>
            <a:lvl1pPr marL="0" indent="0" algn="l">
              <a:lnSpc>
                <a:spcPts val="4000"/>
              </a:lnSpc>
              <a:spcAft>
                <a:spcPts val="1800"/>
              </a:spcAft>
              <a:buNone/>
              <a:defRPr sz="3200" b="1" i="0">
                <a:solidFill>
                  <a:srgbClr val="414142"/>
                </a:solidFill>
                <a:latin typeface="+mj-lt"/>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0" y="0"/>
            <a:ext cx="22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587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Photo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400300" y="1981200"/>
            <a:ext cx="2057400" cy="1828800"/>
          </a:xfrm>
          <a:prstGeom prst="rect">
            <a:avLst/>
          </a:prstGeom>
        </p:spPr>
        <p:txBody>
          <a:bodyPr lIns="0" tIns="0" rIns="0" bIns="0"/>
          <a:lstStyle>
            <a:lvl1pPr marL="0" indent="0">
              <a:lnSpc>
                <a:spcPct val="100000"/>
              </a:lnSpc>
              <a:spcBef>
                <a:spcPts val="0"/>
              </a:spcBef>
              <a:spcAft>
                <a:spcPts val="450"/>
              </a:spcAft>
              <a:buNone/>
              <a:defRPr sz="1350" b="1" i="0" cap="none" spc="0" baseline="0">
                <a:solidFill>
                  <a:srgbClr val="1B75B2"/>
                </a:solidFill>
                <a:latin typeface="+mj-lt"/>
                <a:ea typeface="Open Sans" charset="0"/>
                <a:cs typeface="Open Sans" charset="0"/>
              </a:defRPr>
            </a:lvl1pPr>
            <a:lvl2pPr marL="0" indent="0">
              <a:lnSpc>
                <a:spcPct val="100000"/>
              </a:lnSpc>
              <a:spcBef>
                <a:spcPts val="0"/>
              </a:spcBef>
              <a:spcAft>
                <a:spcPts val="0"/>
              </a:spcAft>
              <a:buFont typeface="Arial" charset="0"/>
              <a:buNone/>
              <a:defRPr sz="90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2" hasCustomPrompt="1"/>
          </p:nvPr>
        </p:nvSpPr>
        <p:spPr>
          <a:xfrm>
            <a:off x="6515100" y="19812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defRPr>
            </a:lvl1pPr>
            <a:lvl2pPr marL="0" indent="0">
              <a:lnSpc>
                <a:spcPct val="100000"/>
              </a:lnSpc>
              <a:spcBef>
                <a:spcPts val="0"/>
              </a:spcBef>
              <a:spcAft>
                <a:spcPts val="0"/>
              </a:spcAft>
              <a:buFont typeface="Arial" charset="0"/>
              <a:buNone/>
              <a:defRPr sz="90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3" hasCustomPrompt="1"/>
          </p:nvPr>
        </p:nvSpPr>
        <p:spPr>
          <a:xfrm>
            <a:off x="2400300" y="40386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latin typeface="+mj-lt"/>
              </a:defRPr>
            </a:lvl1pPr>
            <a:lvl2pPr marL="0" indent="0">
              <a:lnSpc>
                <a:spcPct val="100000"/>
              </a:lnSpc>
              <a:spcBef>
                <a:spcPts val="0"/>
              </a:spcBef>
              <a:spcAft>
                <a:spcPts val="0"/>
              </a:spcAft>
              <a:buFont typeface="Arial" charset="0"/>
              <a:buNone/>
              <a:defRPr sz="90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9" name="Text Placeholder 4"/>
          <p:cNvSpPr>
            <a:spLocks noGrp="1"/>
          </p:cNvSpPr>
          <p:nvPr>
            <p:ph type="body" sz="quarter" idx="15" hasCustomPrompt="1"/>
          </p:nvPr>
        </p:nvSpPr>
        <p:spPr>
          <a:xfrm>
            <a:off x="6515100" y="40386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defRPr>
            </a:lvl1pPr>
            <a:lvl2pPr marL="0" indent="0">
              <a:lnSpc>
                <a:spcPct val="100000"/>
              </a:lnSpc>
              <a:spcBef>
                <a:spcPts val="0"/>
              </a:spcBef>
              <a:spcAft>
                <a:spcPts val="0"/>
              </a:spcAft>
              <a:buFont typeface="Arial" charset="0"/>
              <a:buNone/>
              <a:defRPr sz="90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6"/>
          </p:nvPr>
        </p:nvSpPr>
        <p:spPr>
          <a:xfrm>
            <a:off x="685800" y="19812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3" name="Picture Placeholder 11"/>
          <p:cNvSpPr>
            <a:spLocks noGrp="1"/>
          </p:cNvSpPr>
          <p:nvPr>
            <p:ph type="pic" sz="quarter" idx="17"/>
          </p:nvPr>
        </p:nvSpPr>
        <p:spPr>
          <a:xfrm>
            <a:off x="685800" y="40386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4" name="Picture Placeholder 11"/>
          <p:cNvSpPr>
            <a:spLocks noGrp="1"/>
          </p:cNvSpPr>
          <p:nvPr>
            <p:ph type="pic" sz="quarter" idx="18"/>
          </p:nvPr>
        </p:nvSpPr>
        <p:spPr>
          <a:xfrm>
            <a:off x="4800600" y="19812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5" name="Picture Placeholder 11"/>
          <p:cNvSpPr>
            <a:spLocks noGrp="1"/>
          </p:cNvSpPr>
          <p:nvPr>
            <p:ph type="pic" sz="quarter" idx="19"/>
          </p:nvPr>
        </p:nvSpPr>
        <p:spPr>
          <a:xfrm>
            <a:off x="4800600" y="40386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1"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1720635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3 Column 2 Row)">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85800" y="1981200"/>
            <a:ext cx="2400300" cy="4114800"/>
          </a:xfrm>
          <a:prstGeom prst="rect">
            <a:avLst/>
          </a:prstGeom>
        </p:spPr>
        <p:txBody>
          <a:bodyPr lIns="0" tIns="0" rIns="0" bIns="0"/>
          <a:lstStyle>
            <a:lvl1pPr marL="0" indent="0">
              <a:lnSpc>
                <a:spcPct val="100000"/>
              </a:lnSpc>
              <a:spcBef>
                <a:spcPts val="0"/>
              </a:spcBef>
              <a:spcAft>
                <a:spcPts val="450"/>
              </a:spcAft>
              <a:buNone/>
              <a:defRPr sz="1500" b="1" i="0" cap="none" spc="0" baseline="0">
                <a:solidFill>
                  <a:srgbClr val="1B75B2"/>
                </a:solidFill>
                <a:latin typeface="+mj-lt"/>
                <a:ea typeface="Open Sans" charset="0"/>
                <a:cs typeface="Open Sans" charset="0"/>
              </a:defRPr>
            </a:lvl1pPr>
            <a:lvl2pPr marL="0" indent="0">
              <a:lnSpc>
                <a:spcPct val="100000"/>
              </a:lnSpc>
              <a:spcBef>
                <a:spcPts val="0"/>
              </a:spcBef>
              <a:spcAft>
                <a:spcPts val="0"/>
              </a:spcAft>
              <a:buFont typeface="Arial" charset="0"/>
              <a:buNone/>
              <a:defRPr sz="105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2" hasCustomPrompt="1"/>
          </p:nvPr>
        </p:nvSpPr>
        <p:spPr>
          <a:xfrm>
            <a:off x="3429000" y="1981200"/>
            <a:ext cx="2400300" cy="4114800"/>
          </a:xfrm>
          <a:prstGeom prst="rect">
            <a:avLst/>
          </a:prstGeom>
        </p:spPr>
        <p:txBody>
          <a:bodyPr lIns="0" tIns="0" rIns="0" bIns="0"/>
          <a:lstStyle>
            <a:lvl1pPr marL="0" indent="0">
              <a:lnSpc>
                <a:spcPct val="100000"/>
              </a:lnSpc>
              <a:spcBef>
                <a:spcPts val="0"/>
              </a:spcBef>
              <a:spcAft>
                <a:spcPts val="450"/>
              </a:spcAft>
              <a:buNone/>
              <a:defRPr sz="1500" b="1" cap="none" spc="0" baseline="0">
                <a:solidFill>
                  <a:srgbClr val="1B75B2"/>
                </a:solidFill>
              </a:defRPr>
            </a:lvl1pPr>
            <a:lvl2pPr marL="0" indent="0">
              <a:lnSpc>
                <a:spcPct val="100000"/>
              </a:lnSpc>
              <a:spcBef>
                <a:spcPts val="0"/>
              </a:spcBef>
              <a:spcAft>
                <a:spcPts val="0"/>
              </a:spcAft>
              <a:buFont typeface="Arial" charset="0"/>
              <a:buNone/>
              <a:defRPr sz="105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6" hasCustomPrompt="1"/>
          </p:nvPr>
        </p:nvSpPr>
        <p:spPr>
          <a:xfrm>
            <a:off x="6172200" y="1981200"/>
            <a:ext cx="2400300" cy="4114800"/>
          </a:xfrm>
          <a:prstGeom prst="rect">
            <a:avLst/>
          </a:prstGeom>
        </p:spPr>
        <p:txBody>
          <a:bodyPr lIns="0" tIns="0" rIns="0" bIns="0"/>
          <a:lstStyle>
            <a:lvl1pPr marL="0" indent="0">
              <a:lnSpc>
                <a:spcPct val="100000"/>
              </a:lnSpc>
              <a:spcBef>
                <a:spcPts val="0"/>
              </a:spcBef>
              <a:spcAft>
                <a:spcPts val="450"/>
              </a:spcAft>
              <a:buNone/>
              <a:defRPr sz="1500" b="1" cap="none" spc="0" baseline="0">
                <a:solidFill>
                  <a:srgbClr val="1B75B2"/>
                </a:solidFill>
              </a:defRPr>
            </a:lvl1pPr>
            <a:lvl2pPr marL="0" indent="0">
              <a:lnSpc>
                <a:spcPct val="100000"/>
              </a:lnSpc>
              <a:spcBef>
                <a:spcPts val="0"/>
              </a:spcBef>
              <a:spcAft>
                <a:spcPts val="0"/>
              </a:spcAft>
              <a:buFont typeface="Arial" charset="0"/>
              <a:buNone/>
              <a:defRPr sz="105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cxnSp>
        <p:nvCxnSpPr>
          <p:cNvPr id="4" name="Straight Connector 3"/>
          <p:cNvCxnSpPr/>
          <p:nvPr userDrawn="1"/>
        </p:nvCxnSpPr>
        <p:spPr>
          <a:xfrm>
            <a:off x="3257550" y="1981200"/>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00750" y="19812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1461526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685800" y="1905000"/>
            <a:ext cx="7829550" cy="4267200"/>
          </a:xfrm>
          <a:prstGeom prst="rect">
            <a:avLst/>
          </a:prstGeom>
        </p:spPr>
        <p:txBody>
          <a:bodyPr lIns="0" tIns="0" rIns="0" bIns="0"/>
          <a:lstStyle>
            <a:lvl1pPr marL="0" indent="0">
              <a:lnSpc>
                <a:spcPct val="100000"/>
              </a:lnSpc>
              <a:spcBef>
                <a:spcPts val="0"/>
              </a:spcBef>
              <a:spcAft>
                <a:spcPts val="600"/>
              </a:spcAft>
              <a:buNone/>
              <a:defRPr sz="2100" b="1" i="0" cap="none" spc="0" baseline="0">
                <a:solidFill>
                  <a:srgbClr val="1B75B2"/>
                </a:solidFill>
                <a:latin typeface="+mj-lt"/>
                <a:ea typeface="Open Sans" charset="0"/>
                <a:cs typeface="Open Sans" charset="0"/>
              </a:defRPr>
            </a:lvl1pPr>
            <a:lvl2pPr marL="0" indent="0">
              <a:lnSpc>
                <a:spcPct val="100000"/>
              </a:lnSpc>
              <a:spcBef>
                <a:spcPts val="0"/>
              </a:spcBef>
              <a:spcAft>
                <a:spcPts val="600"/>
              </a:spcAft>
              <a:buFont typeface="Arial" charset="0"/>
              <a:buNone/>
              <a:defRPr sz="1800" b="0" i="0">
                <a:latin typeface="+mj-lt"/>
                <a:ea typeface="Open Sans" charset="0"/>
                <a:cs typeface="Open Sans" charset="0"/>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4"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2928484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685800" y="1981200"/>
            <a:ext cx="7886700" cy="4114800"/>
          </a:xfrm>
          <a:prstGeom prst="rect">
            <a:avLst/>
          </a:prstGeom>
        </p:spPr>
        <p:txBody>
          <a:bodyPr anchor="ctr">
            <a:normAutofit/>
          </a:bodyPr>
          <a:lstStyle>
            <a:lvl1pPr marL="0" indent="0" algn="ctr">
              <a:buNone/>
              <a:defRPr sz="1350"/>
            </a:lvl1pPr>
          </a:lstStyle>
          <a:p>
            <a:endParaRPr lang="en-US" dirty="0"/>
          </a:p>
        </p:txBody>
      </p:sp>
      <p:sp>
        <p:nvSpPr>
          <p:cNvPr id="5"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173295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Photo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400300" y="1981200"/>
            <a:ext cx="2057400" cy="1828800"/>
          </a:xfrm>
          <a:prstGeom prst="rect">
            <a:avLst/>
          </a:prstGeom>
        </p:spPr>
        <p:txBody>
          <a:bodyPr lIns="0" tIns="0" rIns="0" bIns="0"/>
          <a:lstStyle>
            <a:lvl1pPr marL="0" indent="0">
              <a:lnSpc>
                <a:spcPct val="100000"/>
              </a:lnSpc>
              <a:spcBef>
                <a:spcPts val="0"/>
              </a:spcBef>
              <a:spcAft>
                <a:spcPts val="450"/>
              </a:spcAft>
              <a:buNone/>
              <a:defRPr sz="1350" b="1" i="0" cap="none" spc="0" baseline="0">
                <a:solidFill>
                  <a:srgbClr val="1B75B2"/>
                </a:solidFill>
                <a:latin typeface="+mj-lt"/>
                <a:ea typeface="Open Sans" charset="0"/>
                <a:cs typeface="Open Sans" charset="0"/>
              </a:defRPr>
            </a:lvl1pPr>
            <a:lvl2pPr marL="0" indent="0">
              <a:lnSpc>
                <a:spcPct val="100000"/>
              </a:lnSpc>
              <a:spcBef>
                <a:spcPts val="0"/>
              </a:spcBef>
              <a:spcAft>
                <a:spcPts val="0"/>
              </a:spcAft>
              <a:buFont typeface="Arial" charset="0"/>
              <a:buNone/>
              <a:defRPr sz="90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2" hasCustomPrompt="1"/>
          </p:nvPr>
        </p:nvSpPr>
        <p:spPr>
          <a:xfrm>
            <a:off x="6515100" y="19812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defRPr>
            </a:lvl1pPr>
            <a:lvl2pPr marL="0" indent="0">
              <a:lnSpc>
                <a:spcPct val="100000"/>
              </a:lnSpc>
              <a:spcBef>
                <a:spcPts val="0"/>
              </a:spcBef>
              <a:spcAft>
                <a:spcPts val="0"/>
              </a:spcAft>
              <a:buFont typeface="Arial" charset="0"/>
              <a:buNone/>
              <a:defRPr sz="90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3" hasCustomPrompt="1"/>
          </p:nvPr>
        </p:nvSpPr>
        <p:spPr>
          <a:xfrm>
            <a:off x="2400300" y="40386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latin typeface="+mj-lt"/>
              </a:defRPr>
            </a:lvl1pPr>
            <a:lvl2pPr marL="0" indent="0">
              <a:lnSpc>
                <a:spcPct val="100000"/>
              </a:lnSpc>
              <a:spcBef>
                <a:spcPts val="0"/>
              </a:spcBef>
              <a:spcAft>
                <a:spcPts val="0"/>
              </a:spcAft>
              <a:buFont typeface="Arial" charset="0"/>
              <a:buNone/>
              <a:defRPr sz="90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9" name="Text Placeholder 4"/>
          <p:cNvSpPr>
            <a:spLocks noGrp="1"/>
          </p:cNvSpPr>
          <p:nvPr>
            <p:ph type="body" sz="quarter" idx="15" hasCustomPrompt="1"/>
          </p:nvPr>
        </p:nvSpPr>
        <p:spPr>
          <a:xfrm>
            <a:off x="6515100" y="4038600"/>
            <a:ext cx="2057400" cy="1828800"/>
          </a:xfrm>
          <a:prstGeom prst="rect">
            <a:avLst/>
          </a:prstGeom>
        </p:spPr>
        <p:txBody>
          <a:bodyPr lIns="0" tIns="0" rIns="0" bIns="0"/>
          <a:lstStyle>
            <a:lvl1pPr marL="0" indent="0">
              <a:lnSpc>
                <a:spcPct val="100000"/>
              </a:lnSpc>
              <a:spcBef>
                <a:spcPts val="0"/>
              </a:spcBef>
              <a:spcAft>
                <a:spcPts val="450"/>
              </a:spcAft>
              <a:buNone/>
              <a:defRPr sz="1350" b="1" cap="none" spc="0" baseline="0">
                <a:solidFill>
                  <a:srgbClr val="1B75B2"/>
                </a:solidFill>
              </a:defRPr>
            </a:lvl1pPr>
            <a:lvl2pPr marL="0" indent="0">
              <a:lnSpc>
                <a:spcPct val="100000"/>
              </a:lnSpc>
              <a:spcBef>
                <a:spcPts val="0"/>
              </a:spcBef>
              <a:spcAft>
                <a:spcPts val="0"/>
              </a:spcAft>
              <a:buFont typeface="Arial" charset="0"/>
              <a:buNone/>
              <a:defRPr sz="90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6"/>
          </p:nvPr>
        </p:nvSpPr>
        <p:spPr>
          <a:xfrm>
            <a:off x="685800" y="19812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3" name="Picture Placeholder 11"/>
          <p:cNvSpPr>
            <a:spLocks noGrp="1"/>
          </p:cNvSpPr>
          <p:nvPr>
            <p:ph type="pic" sz="quarter" idx="17"/>
          </p:nvPr>
        </p:nvSpPr>
        <p:spPr>
          <a:xfrm>
            <a:off x="685800" y="40386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4" name="Picture Placeholder 11"/>
          <p:cNvSpPr>
            <a:spLocks noGrp="1"/>
          </p:cNvSpPr>
          <p:nvPr>
            <p:ph type="pic" sz="quarter" idx="18"/>
          </p:nvPr>
        </p:nvSpPr>
        <p:spPr>
          <a:xfrm>
            <a:off x="4800600" y="19812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5" name="Picture Placeholder 11"/>
          <p:cNvSpPr>
            <a:spLocks noGrp="1"/>
          </p:cNvSpPr>
          <p:nvPr>
            <p:ph type="pic" sz="quarter" idx="19"/>
          </p:nvPr>
        </p:nvSpPr>
        <p:spPr>
          <a:xfrm>
            <a:off x="4800600" y="4038600"/>
            <a:ext cx="1543050" cy="1828800"/>
          </a:xfrm>
          <a:prstGeom prst="rect">
            <a:avLst/>
          </a:prstGeom>
        </p:spPr>
        <p:txBody>
          <a:bodyPr lIns="0" tIns="0" rIns="0" bIns="0" anchor="ctr">
            <a:normAutofit/>
          </a:bodyPr>
          <a:lstStyle>
            <a:lvl1pPr marL="0" indent="0" algn="ctr">
              <a:buNone/>
              <a:defRPr sz="1200"/>
            </a:lvl1pPr>
          </a:lstStyle>
          <a:p>
            <a:endParaRPr lang="en-US" dirty="0"/>
          </a:p>
        </p:txBody>
      </p:sp>
      <p:sp>
        <p:nvSpPr>
          <p:cNvPr id="11"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2543066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070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ID" smtClean="0"/>
              <a:pPr/>
              <a:t>‹#›</a:t>
            </a:fld>
            <a:endParaRPr lang="en-ID"/>
          </a:p>
        </p:txBody>
      </p:sp>
    </p:spTree>
    <p:extLst>
      <p:ext uri="{BB962C8B-B14F-4D97-AF65-F5344CB8AC3E}">
        <p14:creationId xmlns:p14="http://schemas.microsoft.com/office/powerpoint/2010/main" val="2711053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547200"/>
            <a:ext cx="8229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028162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2415863" y="1247140"/>
            <a:ext cx="5918820" cy="3450844"/>
          </a:xfrm>
        </p:spPr>
        <p:txBody>
          <a:bodyPr anchor="t"/>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2415863" y="4818126"/>
            <a:ext cx="5918820" cy="1268984"/>
          </a:xfrm>
        </p:spPr>
        <p:txBody>
          <a:bodyPr anchor="b"/>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3"/>
            <a:ext cx="2078024"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0" name="Rectangle 9">
            <a:extLst>
              <a:ext uri="{FF2B5EF4-FFF2-40B4-BE49-F238E27FC236}">
                <a16:creationId xmlns:a16="http://schemas.microsoft.com/office/drawing/2014/main" id="{7F573F1D-73A7-FB41-BCAD-FC9AA7DEF4F5}"/>
              </a:ext>
            </a:extLst>
          </p:cNvPr>
          <p:cNvSpPr/>
          <p:nvPr/>
        </p:nvSpPr>
        <p:spPr>
          <a:xfrm>
            <a:off x="1" y="-3"/>
            <a:ext cx="1030175"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11/23/2024</a:t>
            </a:fld>
            <a:endParaRPr lang="en-US" dirty="0"/>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2415863" y="6292851"/>
            <a:ext cx="30861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dirty="0"/>
          </a:p>
        </p:txBody>
      </p:sp>
    </p:spTree>
    <p:extLst>
      <p:ext uri="{BB962C8B-B14F-4D97-AF65-F5344CB8AC3E}">
        <p14:creationId xmlns:p14="http://schemas.microsoft.com/office/powerpoint/2010/main" val="2951367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257458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235542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90990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663350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95763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61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9109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3 Column 2 Row)">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85800" y="1981200"/>
            <a:ext cx="2400300" cy="4114800"/>
          </a:xfrm>
          <a:prstGeom prst="rect">
            <a:avLst/>
          </a:prstGeom>
        </p:spPr>
        <p:txBody>
          <a:bodyPr lIns="0" tIns="0" rIns="0" bIns="0"/>
          <a:lstStyle>
            <a:lvl1pPr marL="0" indent="0">
              <a:lnSpc>
                <a:spcPct val="100000"/>
              </a:lnSpc>
              <a:spcBef>
                <a:spcPts val="0"/>
              </a:spcBef>
              <a:spcAft>
                <a:spcPts val="450"/>
              </a:spcAft>
              <a:buNone/>
              <a:defRPr sz="1500" b="1" i="0" cap="none" spc="0" baseline="0">
                <a:solidFill>
                  <a:srgbClr val="1B75B2"/>
                </a:solidFill>
                <a:latin typeface="+mj-lt"/>
                <a:ea typeface="Open Sans" charset="0"/>
                <a:cs typeface="Open Sans" charset="0"/>
              </a:defRPr>
            </a:lvl1pPr>
            <a:lvl2pPr marL="0" indent="0">
              <a:lnSpc>
                <a:spcPct val="100000"/>
              </a:lnSpc>
              <a:spcBef>
                <a:spcPts val="0"/>
              </a:spcBef>
              <a:spcAft>
                <a:spcPts val="0"/>
              </a:spcAft>
              <a:buFont typeface="Arial" charset="0"/>
              <a:buNone/>
              <a:defRPr sz="1050">
                <a:latin typeface="+mj-lt"/>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2" hasCustomPrompt="1"/>
          </p:nvPr>
        </p:nvSpPr>
        <p:spPr>
          <a:xfrm>
            <a:off x="3429000" y="1981200"/>
            <a:ext cx="2400300" cy="4114800"/>
          </a:xfrm>
          <a:prstGeom prst="rect">
            <a:avLst/>
          </a:prstGeom>
        </p:spPr>
        <p:txBody>
          <a:bodyPr lIns="0" tIns="0" rIns="0" bIns="0"/>
          <a:lstStyle>
            <a:lvl1pPr marL="0" indent="0">
              <a:lnSpc>
                <a:spcPct val="100000"/>
              </a:lnSpc>
              <a:spcBef>
                <a:spcPts val="0"/>
              </a:spcBef>
              <a:spcAft>
                <a:spcPts val="450"/>
              </a:spcAft>
              <a:buNone/>
              <a:defRPr sz="1500" b="1" cap="none" spc="0" baseline="0">
                <a:solidFill>
                  <a:srgbClr val="1B75B2"/>
                </a:solidFill>
              </a:defRPr>
            </a:lvl1pPr>
            <a:lvl2pPr marL="0" indent="0">
              <a:lnSpc>
                <a:spcPct val="100000"/>
              </a:lnSpc>
              <a:spcBef>
                <a:spcPts val="0"/>
              </a:spcBef>
              <a:spcAft>
                <a:spcPts val="0"/>
              </a:spcAft>
              <a:buFont typeface="Arial" charset="0"/>
              <a:buNone/>
              <a:defRPr sz="105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6" hasCustomPrompt="1"/>
          </p:nvPr>
        </p:nvSpPr>
        <p:spPr>
          <a:xfrm>
            <a:off x="6172200" y="1981200"/>
            <a:ext cx="2400300" cy="4114800"/>
          </a:xfrm>
          <a:prstGeom prst="rect">
            <a:avLst/>
          </a:prstGeom>
        </p:spPr>
        <p:txBody>
          <a:bodyPr lIns="0" tIns="0" rIns="0" bIns="0"/>
          <a:lstStyle>
            <a:lvl1pPr marL="0" indent="0">
              <a:lnSpc>
                <a:spcPct val="100000"/>
              </a:lnSpc>
              <a:spcBef>
                <a:spcPts val="0"/>
              </a:spcBef>
              <a:spcAft>
                <a:spcPts val="450"/>
              </a:spcAft>
              <a:buNone/>
              <a:defRPr sz="1500" b="1" cap="none" spc="0" baseline="0">
                <a:solidFill>
                  <a:srgbClr val="1B75B2"/>
                </a:solidFill>
              </a:defRPr>
            </a:lvl1pPr>
            <a:lvl2pPr marL="0" indent="0">
              <a:lnSpc>
                <a:spcPct val="100000"/>
              </a:lnSpc>
              <a:spcBef>
                <a:spcPts val="0"/>
              </a:spcBef>
              <a:spcAft>
                <a:spcPts val="0"/>
              </a:spcAft>
              <a:buFont typeface="Arial" charset="0"/>
              <a:buNone/>
              <a:defRPr sz="1050"/>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cxnSp>
        <p:nvCxnSpPr>
          <p:cNvPr id="4" name="Straight Connector 3"/>
          <p:cNvCxnSpPr/>
          <p:nvPr userDrawn="1"/>
        </p:nvCxnSpPr>
        <p:spPr>
          <a:xfrm>
            <a:off x="3257550" y="1981200"/>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00750" y="19812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915395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22638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11/23/2024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55246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89931"/>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30772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11/23/2024</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36402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877400"/>
            <a:ext cx="7465800" cy="22468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366433"/>
            <a:ext cx="3528300" cy="52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836640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5779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536633"/>
            <a:ext cx="7723500" cy="46060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5842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8300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46100"/>
            <a:ext cx="8229600" cy="38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6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25288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685800" y="1905000"/>
            <a:ext cx="7829550" cy="4267200"/>
          </a:xfrm>
          <a:prstGeom prst="rect">
            <a:avLst/>
          </a:prstGeom>
        </p:spPr>
        <p:txBody>
          <a:bodyPr lIns="0" tIns="0" rIns="0" bIns="0"/>
          <a:lstStyle>
            <a:lvl1pPr marL="0" indent="0">
              <a:lnSpc>
                <a:spcPct val="100000"/>
              </a:lnSpc>
              <a:spcBef>
                <a:spcPts val="0"/>
              </a:spcBef>
              <a:spcAft>
                <a:spcPts val="600"/>
              </a:spcAft>
              <a:buNone/>
              <a:defRPr sz="2100" b="1" i="0" cap="none" spc="0" baseline="0">
                <a:solidFill>
                  <a:srgbClr val="1B75B2"/>
                </a:solidFill>
                <a:latin typeface="+mj-lt"/>
                <a:ea typeface="Open Sans" charset="0"/>
                <a:cs typeface="Open Sans" charset="0"/>
              </a:defRPr>
            </a:lvl1pPr>
            <a:lvl2pPr marL="0" indent="0">
              <a:lnSpc>
                <a:spcPct val="100000"/>
              </a:lnSpc>
              <a:spcBef>
                <a:spcPts val="0"/>
              </a:spcBef>
              <a:spcAft>
                <a:spcPts val="600"/>
              </a:spcAft>
              <a:buFont typeface="Arial" charset="0"/>
              <a:buNone/>
              <a:defRPr sz="1800" b="0" i="0">
                <a:latin typeface="+mj-lt"/>
                <a:ea typeface="Open Sans" charset="0"/>
                <a:cs typeface="Open Sans" charset="0"/>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4"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1207950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4517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2353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4" name="Google Shape;34;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2231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60190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6855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4533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31150" y="1536600"/>
            <a:ext cx="6281700" cy="168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82100" y="3778833"/>
            <a:ext cx="47799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742784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762801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47200"/>
            <a:ext cx="82296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406731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547200"/>
            <a:ext cx="8229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0" name="Google Shape;20;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57865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685800" y="1981200"/>
            <a:ext cx="7886700" cy="4114800"/>
          </a:xfrm>
          <a:prstGeom prst="rect">
            <a:avLst/>
          </a:prstGeom>
        </p:spPr>
        <p:txBody>
          <a:bodyPr anchor="ctr">
            <a:normAutofit/>
          </a:bodyPr>
          <a:lstStyle>
            <a:lvl1pPr marL="0" indent="0" algn="ctr">
              <a:buNone/>
              <a:defRPr sz="1350"/>
            </a:lvl1pPr>
          </a:lstStyle>
          <a:p>
            <a:endParaRPr lang="en-US" dirty="0"/>
          </a:p>
        </p:txBody>
      </p:sp>
      <p:sp>
        <p:nvSpPr>
          <p:cNvPr id="5"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3638785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547200"/>
            <a:ext cx="8229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064352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277221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 name="Google Shape;30;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35950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3" name="Google Shape;33;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6" name="Google Shape;36;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794615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39" name="Google Shape;39;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417429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3" name="Google Shape;43;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448451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4606466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2415863" y="1247140"/>
            <a:ext cx="5918820" cy="3450844"/>
          </a:xfrm>
        </p:spPr>
        <p:txBody>
          <a:bodyPr anchor="t"/>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2415863" y="4818126"/>
            <a:ext cx="5918820" cy="1268984"/>
          </a:xfrm>
        </p:spPr>
        <p:txBody>
          <a:bodyPr anchor="b"/>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3"/>
            <a:ext cx="2078024"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0" name="Rectangle 9">
            <a:extLst>
              <a:ext uri="{FF2B5EF4-FFF2-40B4-BE49-F238E27FC236}">
                <a16:creationId xmlns:a16="http://schemas.microsoft.com/office/drawing/2014/main" id="{7F573F1D-73A7-FB41-BCAD-FC9AA7DEF4F5}"/>
              </a:ext>
            </a:extLst>
          </p:cNvPr>
          <p:cNvSpPr/>
          <p:nvPr/>
        </p:nvSpPr>
        <p:spPr>
          <a:xfrm>
            <a:off x="1" y="-3"/>
            <a:ext cx="1030175"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11/23/2024</a:t>
            </a:fld>
            <a:endParaRPr lang="en-US" dirty="0"/>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2415863" y="6292851"/>
            <a:ext cx="30861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dirty="0"/>
          </a:p>
        </p:txBody>
      </p:sp>
    </p:spTree>
    <p:extLst>
      <p:ext uri="{BB962C8B-B14F-4D97-AF65-F5344CB8AC3E}">
        <p14:creationId xmlns:p14="http://schemas.microsoft.com/office/powerpoint/2010/main" val="3961203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51" name="Rectangle 50">
            <a:extLst>
              <a:ext uri="{FF2B5EF4-FFF2-40B4-BE49-F238E27FC236}">
                <a16:creationId xmlns:a16="http://schemas.microsoft.com/office/drawing/2014/main" id="{CCC95119-6D9D-3542-9E0E-4171B33DC9CA}"/>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371778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2415863" y="1251674"/>
            <a:ext cx="5918820" cy="2914688"/>
          </a:xfrm>
        </p:spPr>
        <p:txBody>
          <a:bodyPr anchor="t"/>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2415863" y="4818126"/>
            <a:ext cx="5918820" cy="1271524"/>
          </a:xfrm>
        </p:spPr>
        <p:txBody>
          <a:bodyPr anchor="b"/>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2415863" y="6292851"/>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4AD199D5-C485-D449-9804-F755E0907B51}"/>
              </a:ext>
            </a:extLst>
          </p:cNvPr>
          <p:cNvSpPr/>
          <p:nvPr/>
        </p:nvSpPr>
        <p:spPr>
          <a:xfrm>
            <a:off x="1" y="1375493"/>
            <a:ext cx="2078024"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0" name="Rectangle 9">
            <a:extLst>
              <a:ext uri="{FF2B5EF4-FFF2-40B4-BE49-F238E27FC236}">
                <a16:creationId xmlns:a16="http://schemas.microsoft.com/office/drawing/2014/main" id="{4290D1A7-C550-2540-86C9-EB0FB2EB2E71}"/>
              </a:ext>
            </a:extLst>
          </p:cNvPr>
          <p:cNvSpPr/>
          <p:nvPr/>
        </p:nvSpPr>
        <p:spPr>
          <a:xfrm>
            <a:off x="1" y="-3"/>
            <a:ext cx="1030175"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Tree>
    <p:extLst>
      <p:ext uri="{BB962C8B-B14F-4D97-AF65-F5344CB8AC3E}">
        <p14:creationId xmlns:p14="http://schemas.microsoft.com/office/powerpoint/2010/main" val="206526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02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190782" y="455363"/>
            <a:ext cx="7115018"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190782" y="2160017"/>
            <a:ext cx="3319078"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4986723" y="2160017"/>
            <a:ext cx="3319078"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052659F6-6B3B-A545-A45F-FAD238210D47}"/>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69597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193292" y="457200"/>
            <a:ext cx="7141391"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193293" y="2165086"/>
            <a:ext cx="3319272" cy="823912"/>
          </a:xfrm>
        </p:spPr>
        <p:txBody>
          <a:bodyPr anchor="b">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193292" y="2988998"/>
            <a:ext cx="3319273" cy="3098112"/>
          </a:xfrm>
        </p:spPr>
        <p:txBody>
          <a:bodyPr/>
          <a:lstStyle>
            <a:lvl1pPr>
              <a:defRPr sz="1500"/>
            </a:lvl1pPr>
            <a:lvl2pPr>
              <a:defRPr sz="1350"/>
            </a:lvl2pPr>
            <a:lvl3pPr>
              <a:defRPr sz="1200"/>
            </a:lvl3pPr>
            <a:lvl4pP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5015411" y="2165086"/>
            <a:ext cx="3319272" cy="823912"/>
          </a:xfrm>
        </p:spPr>
        <p:txBody>
          <a:bodyPr anchor="b">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5015411" y="2988998"/>
            <a:ext cx="3319272" cy="3098112"/>
          </a:xfrm>
        </p:spPr>
        <p:txBody>
          <a:bodyPr/>
          <a:lstStyle>
            <a:lvl1pPr>
              <a:defRPr sz="1500"/>
            </a:lvl1pPr>
            <a:lvl2pPr>
              <a:defRPr sz="1350"/>
            </a:lvl2pPr>
            <a:lvl3pPr>
              <a:defRPr sz="1200"/>
            </a:lvl3pPr>
            <a:lvl4pPr>
              <a:defRPr sz="105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12" name="Rectangle 11">
            <a:extLst>
              <a:ext uri="{FF2B5EF4-FFF2-40B4-BE49-F238E27FC236}">
                <a16:creationId xmlns:a16="http://schemas.microsoft.com/office/drawing/2014/main" id="{2D1FA03E-7A83-AB41-BB4B-25B04946559A}"/>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318856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8" name="Rectangle 7">
            <a:extLst>
              <a:ext uri="{FF2B5EF4-FFF2-40B4-BE49-F238E27FC236}">
                <a16:creationId xmlns:a16="http://schemas.microsoft.com/office/drawing/2014/main" id="{1DBA877B-B45A-BD48-8FC8-E752E7D7174F}"/>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DBF3343D-2AFA-B544-B40A-315F5EC680B6}"/>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39441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7" name="Rectangle 6">
            <a:extLst>
              <a:ext uri="{FF2B5EF4-FFF2-40B4-BE49-F238E27FC236}">
                <a16:creationId xmlns:a16="http://schemas.microsoft.com/office/drawing/2014/main" id="{11C15DFD-AB97-AB43-A6C9-2808708C91B4}"/>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4A05BA89-ECA6-2247-ABBB-3C67160202E9}"/>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142615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190784" y="455362"/>
            <a:ext cx="3032580" cy="1584512"/>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4703424" y="565151"/>
            <a:ext cx="4018788" cy="5521960"/>
          </a:xfrm>
        </p:spPr>
        <p:txBody>
          <a:bodyPr>
            <a:normAutofit/>
          </a:bodyPr>
          <a:lstStyle>
            <a:lvl1pPr>
              <a:defRPr sz="1650"/>
            </a:lvl1pPr>
            <a:lvl2pPr>
              <a:defRPr sz="1425"/>
            </a:lvl2pPr>
            <a:lvl3pPr>
              <a:defRPr sz="1275"/>
            </a:lvl3pPr>
            <a:lvl4pPr>
              <a:defRPr sz="1125"/>
            </a:lvl4pPr>
            <a:lvl5pPr>
              <a:defRPr sz="1125"/>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190784" y="2039874"/>
            <a:ext cx="3032580" cy="38291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DC1B6031-8ABE-F648-8E05-3D08D0D54B53}"/>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0668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190783" y="455362"/>
            <a:ext cx="3032577" cy="1584512"/>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4703425" y="565151"/>
            <a:ext cx="4016705" cy="552267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190783" y="2039874"/>
            <a:ext cx="3032577" cy="38291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10" name="Rectangle 9">
            <a:extLst>
              <a:ext uri="{FF2B5EF4-FFF2-40B4-BE49-F238E27FC236}">
                <a16:creationId xmlns:a16="http://schemas.microsoft.com/office/drawing/2014/main" id="{920EAFF3-0A84-F84B-90E4-A596F00B3DC2}"/>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06496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190783" y="455363"/>
            <a:ext cx="71439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190783" y="2160016"/>
            <a:ext cx="71439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60FCF945-5CF3-5542-A36A-9CBB738E735E}"/>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3444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6634785" y="565150"/>
            <a:ext cx="1699898"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190783" y="565150"/>
            <a:ext cx="5316697"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11/23/2024</a:t>
            </a:fld>
            <a:endParaRPr lang="en-US" dirty="0"/>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dirty="0"/>
          </a:p>
        </p:txBody>
      </p:sp>
      <p:sp>
        <p:nvSpPr>
          <p:cNvPr id="9" name="Rectangle 8">
            <a:extLst>
              <a:ext uri="{FF2B5EF4-FFF2-40B4-BE49-F238E27FC236}">
                <a16:creationId xmlns:a16="http://schemas.microsoft.com/office/drawing/2014/main" id="{2F275F2C-778B-864A-8379-6D0726B18FDC}"/>
              </a:ext>
            </a:extLst>
          </p:cNvPr>
          <p:cNvSpPr/>
          <p:nvPr/>
        </p:nvSpPr>
        <p:spPr>
          <a:xfrm>
            <a:off x="0" y="565154"/>
            <a:ext cx="850392"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42386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47167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685800" y="1905000"/>
            <a:ext cx="7829550" cy="4267200"/>
          </a:xfrm>
          <a:prstGeom prst="rect">
            <a:avLst/>
          </a:prstGeom>
        </p:spPr>
        <p:txBody>
          <a:bodyPr lIns="0" tIns="0" rIns="0" bIns="0"/>
          <a:lstStyle>
            <a:lvl1pPr marL="0" indent="0">
              <a:lnSpc>
                <a:spcPct val="100000"/>
              </a:lnSpc>
              <a:spcBef>
                <a:spcPts val="0"/>
              </a:spcBef>
              <a:spcAft>
                <a:spcPts val="600"/>
              </a:spcAft>
              <a:buNone/>
              <a:defRPr sz="2100" b="1" i="0" cap="none" spc="0" baseline="0">
                <a:solidFill>
                  <a:srgbClr val="1B75B2"/>
                </a:solidFill>
                <a:latin typeface="+mj-lt"/>
                <a:ea typeface="Open Sans" charset="0"/>
                <a:cs typeface="Open Sans" charset="0"/>
              </a:defRPr>
            </a:lvl1pPr>
            <a:lvl2pPr marL="0" indent="0">
              <a:lnSpc>
                <a:spcPct val="100000"/>
              </a:lnSpc>
              <a:spcBef>
                <a:spcPts val="0"/>
              </a:spcBef>
              <a:spcAft>
                <a:spcPts val="600"/>
              </a:spcAft>
              <a:buFont typeface="Arial" charset="0"/>
              <a:buNone/>
              <a:defRPr sz="1800" b="0" i="0">
                <a:latin typeface="+mj-lt"/>
                <a:ea typeface="Open Sans" charset="0"/>
                <a:cs typeface="Open Sans" charset="0"/>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p:txBody>
      </p:sp>
      <p:sp>
        <p:nvSpPr>
          <p:cNvPr id="4" name="Title 1"/>
          <p:cNvSpPr>
            <a:spLocks noGrp="1"/>
          </p:cNvSpPr>
          <p:nvPr>
            <p:ph type="title" hasCustomPrompt="1"/>
          </p:nvPr>
        </p:nvSpPr>
        <p:spPr>
          <a:xfrm>
            <a:off x="0" y="609600"/>
            <a:ext cx="9144000" cy="990600"/>
          </a:xfrm>
          <a:prstGeom prst="rect">
            <a:avLst/>
          </a:prstGeom>
          <a:solidFill>
            <a:srgbClr val="CDD52A"/>
          </a:solidFill>
        </p:spPr>
        <p:txBody>
          <a:bodyPr lIns="640080" tIns="0" rIns="0" bIns="0">
            <a:normAutofit/>
          </a:bodyPr>
          <a:lstStyle>
            <a:lvl1pPr>
              <a:defRPr sz="3200" b="1" cap="none" baseline="0">
                <a:solidFill>
                  <a:srgbClr val="414142"/>
                </a:solidFill>
              </a:defRPr>
            </a:lvl1pPr>
          </a:lstStyle>
          <a:p>
            <a:r>
              <a:rPr lang="en-US" dirty="0"/>
              <a:t>Click To Edit Master Title Style</a:t>
            </a:r>
          </a:p>
        </p:txBody>
      </p:sp>
    </p:spTree>
    <p:extLst>
      <p:ext uri="{BB962C8B-B14F-4D97-AF65-F5344CB8AC3E}">
        <p14:creationId xmlns:p14="http://schemas.microsoft.com/office/powerpoint/2010/main" val="266528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E96F03-E9A5-424D-BD73-8E0943A0BDA7}"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FBA78-E7D3-47B9-8E78-FFC5643B52DB}" type="slidenum">
              <a:rPr lang="en-US" smtClean="0"/>
              <a:t>‹#›</a:t>
            </a:fld>
            <a:endParaRPr lang="en-US"/>
          </a:p>
        </p:txBody>
      </p:sp>
    </p:spTree>
    <p:extLst>
      <p:ext uri="{BB962C8B-B14F-4D97-AF65-F5344CB8AC3E}">
        <p14:creationId xmlns:p14="http://schemas.microsoft.com/office/powerpoint/2010/main" val="223469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81000" y="381000"/>
            <a:ext cx="8382000" cy="1325563"/>
          </a:xfrm>
          <a:prstGeom prst="rect">
            <a:avLst/>
          </a:prstGeom>
        </p:spPr>
        <p:txBody>
          <a:bodyPr vert="horz" lIns="0" tIns="0" rIns="0" bIns="0" rtlCol="0" anchor="ctr">
            <a:normAutofit/>
          </a:bodyPr>
          <a:lstStyle/>
          <a:p>
            <a:r>
              <a:rPr lang="en-US"/>
              <a:t>Click to edit Master title style</a:t>
            </a:r>
          </a:p>
        </p:txBody>
      </p:sp>
      <p:sp>
        <p:nvSpPr>
          <p:cNvPr id="8" name="Text Placeholder 2"/>
          <p:cNvSpPr>
            <a:spLocks noGrp="1"/>
          </p:cNvSpPr>
          <p:nvPr>
            <p:ph type="body" idx="1"/>
          </p:nvPr>
        </p:nvSpPr>
        <p:spPr>
          <a:xfrm>
            <a:off x="381000" y="1841500"/>
            <a:ext cx="83820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38698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56" r:id="rId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11/23/2024</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428843990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4564817"/>
      </p:ext>
    </p:extLst>
  </p:cSld>
  <p:clrMap bg1="lt1" tx1="dk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81000" y="381000"/>
            <a:ext cx="8382000" cy="1325563"/>
          </a:xfrm>
          <a:prstGeom prst="rect">
            <a:avLst/>
          </a:prstGeom>
        </p:spPr>
        <p:txBody>
          <a:bodyPr vert="horz" lIns="0" tIns="0" rIns="0" bIns="0" rtlCol="0" anchor="ctr">
            <a:normAutofit/>
          </a:bodyPr>
          <a:lstStyle/>
          <a:p>
            <a:r>
              <a:rPr lang="en-US"/>
              <a:t>Click to edit Master title style</a:t>
            </a:r>
          </a:p>
        </p:txBody>
      </p:sp>
      <p:sp>
        <p:nvSpPr>
          <p:cNvPr id="8" name="Text Placeholder 2"/>
          <p:cNvSpPr>
            <a:spLocks noGrp="1"/>
          </p:cNvSpPr>
          <p:nvPr>
            <p:ph type="body" idx="1"/>
          </p:nvPr>
        </p:nvSpPr>
        <p:spPr>
          <a:xfrm>
            <a:off x="381000" y="1841500"/>
            <a:ext cx="83820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814838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11/23/2024</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468893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715533"/>
            <a:ext cx="77235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536633"/>
            <a:ext cx="77235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36837737"/>
      </p:ext>
    </p:extLst>
  </p:cSld>
  <p:clrMap bg1="lt1" tx1="dk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47200"/>
            <a:ext cx="8229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536633"/>
            <a:ext cx="8229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1735156191"/>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59">
          <p15:clr>
            <a:srgbClr val="EA4335"/>
          </p15:clr>
        </p15:guide>
        <p15:guide id="4" orient="horz" pos="2980">
          <p15:clr>
            <a:srgbClr val="EA4335"/>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190782" y="455363"/>
            <a:ext cx="7115018"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190782" y="2160016"/>
            <a:ext cx="7115018"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6013974" y="6292851"/>
            <a:ext cx="2320709"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449AA12-8195-4182-A7AC-2E7E59DFBDAF}" type="datetimeFigureOut">
              <a:rPr lang="en-US" smtClean="0"/>
              <a:pPr/>
              <a:t>11/23/2024</a:t>
            </a:fld>
            <a:endParaRPr lang="en-US" dirty="0"/>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190783" y="6292851"/>
            <a:ext cx="3086100" cy="365125"/>
          </a:xfrm>
          <a:prstGeom prst="rect">
            <a:avLst/>
          </a:prstGeom>
        </p:spPr>
        <p:txBody>
          <a:bodyPr vert="horz" lIns="91440" tIns="45720" rIns="91440" bIns="45720" rtlCol="0" anchor="ctr"/>
          <a:lstStyle>
            <a:lvl1pPr algn="l">
              <a:defRPr sz="82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8362181" y="6292851"/>
            <a:ext cx="610362"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4DFC975-2FD7-44A5-9E78-ECBA46156075}" type="slidenum">
              <a:rPr lang="en-US" smtClean="0"/>
              <a:pPr/>
              <a:t>‹#›</a:t>
            </a:fld>
            <a:endParaRPr lang="en-US" dirty="0"/>
          </a:p>
        </p:txBody>
      </p:sp>
    </p:spTree>
    <p:extLst>
      <p:ext uri="{BB962C8B-B14F-4D97-AF65-F5344CB8AC3E}">
        <p14:creationId xmlns:p14="http://schemas.microsoft.com/office/powerpoint/2010/main" val="2272498965"/>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txStyles>
    <p:titleStyle>
      <a:lvl1pPr algn="l" defTabSz="685800" rtl="0" eaLnBrk="1" latinLnBrk="0" hangingPunct="1">
        <a:lnSpc>
          <a:spcPct val="10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900"/>
        </a:spcBef>
        <a:buClr>
          <a:schemeClr val="accent1"/>
        </a:buClr>
        <a:buFont typeface="Arial" panose="020B0604020202020204" pitchFamily="34" charset="0"/>
        <a:buChar char="•"/>
        <a:defRPr sz="1650" kern="1200">
          <a:solidFill>
            <a:schemeClr val="tx1"/>
          </a:solidFill>
          <a:latin typeface="+mn-lt"/>
          <a:ea typeface="+mn-ea"/>
          <a:cs typeface="+mn-cs"/>
        </a:defRPr>
      </a:lvl1pPr>
      <a:lvl2pPr marL="342900" indent="-171450" algn="l" defTabSz="685800" rtl="0" eaLnBrk="1" latinLnBrk="0" hangingPunct="1">
        <a:lnSpc>
          <a:spcPct val="110000"/>
        </a:lnSpc>
        <a:spcBef>
          <a:spcPts val="450"/>
        </a:spcBef>
        <a:buClr>
          <a:schemeClr val="accent1"/>
        </a:buClr>
        <a:buFont typeface="Arial" panose="020B0604020202020204" pitchFamily="34" charset="0"/>
        <a:buChar char="•"/>
        <a:defRPr sz="1425" kern="1200">
          <a:solidFill>
            <a:schemeClr val="tx1"/>
          </a:solidFill>
          <a:latin typeface="+mn-lt"/>
          <a:ea typeface="+mn-ea"/>
          <a:cs typeface="+mn-cs"/>
        </a:defRPr>
      </a:lvl2pPr>
      <a:lvl3pPr marL="514350" indent="-171450" algn="l" defTabSz="685800" rtl="0" eaLnBrk="1" latinLnBrk="0" hangingPunct="1">
        <a:lnSpc>
          <a:spcPct val="110000"/>
        </a:lnSpc>
        <a:spcBef>
          <a:spcPts val="450"/>
        </a:spcBef>
        <a:buClr>
          <a:schemeClr val="accent1"/>
        </a:buClr>
        <a:buFont typeface="Arial" panose="020B0604020202020204" pitchFamily="34" charset="0"/>
        <a:buChar char="•"/>
        <a:defRPr sz="1275" kern="1200">
          <a:solidFill>
            <a:schemeClr val="tx1"/>
          </a:solidFill>
          <a:latin typeface="+mn-lt"/>
          <a:ea typeface="+mn-ea"/>
          <a:cs typeface="+mn-cs"/>
        </a:defRPr>
      </a:lvl3pPr>
      <a:lvl4pPr marL="685800" indent="-171450" algn="l" defTabSz="685800" rtl="0" eaLnBrk="1" latinLnBrk="0" hangingPunct="1">
        <a:lnSpc>
          <a:spcPct val="110000"/>
        </a:lnSpc>
        <a:spcBef>
          <a:spcPts val="450"/>
        </a:spcBef>
        <a:buClr>
          <a:schemeClr val="accent1"/>
        </a:buClr>
        <a:buFont typeface="Arial" panose="020B0604020202020204" pitchFamily="34" charset="0"/>
        <a:buChar char="•"/>
        <a:defRPr sz="1125" kern="1200">
          <a:solidFill>
            <a:schemeClr val="tx1"/>
          </a:solidFill>
          <a:latin typeface="+mn-lt"/>
          <a:ea typeface="+mn-ea"/>
          <a:cs typeface="+mn-cs"/>
        </a:defRPr>
      </a:lvl4pPr>
      <a:lvl5pPr marL="857250" indent="-171450" algn="l" defTabSz="685800" rtl="0" eaLnBrk="1" latinLnBrk="0" hangingPunct="1">
        <a:lnSpc>
          <a:spcPct val="110000"/>
        </a:lnSpc>
        <a:spcBef>
          <a:spcPts val="450"/>
        </a:spcBef>
        <a:buClr>
          <a:schemeClr val="accent1"/>
        </a:buClr>
        <a:buFont typeface="Arial" panose="020B0604020202020204" pitchFamily="34" charset="0"/>
        <a:buChar char="•"/>
        <a:defRPr sz="11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43.svg"/><Relationship Id="rId4" Type="http://schemas.openxmlformats.org/officeDocument/2006/relationships/image" Target="../media/image13.png"/><Relationship Id="rId9" Type="http://schemas.openxmlformats.org/officeDocument/2006/relationships/image" Target="../media/image4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9.png"/><Relationship Id="rId4" Type="http://schemas.openxmlformats.org/officeDocument/2006/relationships/diagramData" Target="../diagrams/data4.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3.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7.png"/><Relationship Id="rId9" Type="http://schemas.openxmlformats.org/officeDocument/2006/relationships/image" Target="../media/image25.sv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11" Type="http://schemas.openxmlformats.org/officeDocument/2006/relationships/image" Target="../media/image27.svg"/><Relationship Id="rId5" Type="http://schemas.openxmlformats.org/officeDocument/2006/relationships/image" Target="../media/image31.sv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5.sv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slideLayout" Target="../slideLayouts/slideLayout6.xml"/><Relationship Id="rId7" Type="http://schemas.openxmlformats.org/officeDocument/2006/relationships/package" Target="../embeddings/Microsoft_Excel_Worksheet1.xlsx"/><Relationship Id="rId2" Type="http://schemas.openxmlformats.org/officeDocument/2006/relationships/vmlDrawing" Target="../drawings/vmlDrawing1.vml"/><Relationship Id="rId1" Type="http://schemas.openxmlformats.org/officeDocument/2006/relationships/themeOverride" Target="../theme/themeOverride15.xml"/><Relationship Id="rId6" Type="http://schemas.openxmlformats.org/officeDocument/2006/relationships/image" Target="../media/image35.emf"/><Relationship Id="rId5" Type="http://schemas.openxmlformats.org/officeDocument/2006/relationships/package" Target="../embeddings/Microsoft_Excel_Worksheet.xlsx"/><Relationship Id="rId10" Type="http://schemas.openxmlformats.org/officeDocument/2006/relationships/image" Target="../media/image37.emf"/><Relationship Id="rId4" Type="http://schemas.openxmlformats.org/officeDocument/2006/relationships/notesSlide" Target="../notesSlides/notesSlide33.xml"/><Relationship Id="rId9" Type="http://schemas.openxmlformats.org/officeDocument/2006/relationships/package" Target="../embeddings/Microsoft_Excel_Worksheet2.xlsx"/></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5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39.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2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hemeOverride" Target="../theme/themeOverride23.xml"/></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2.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hemeOverride" Target="../theme/themeOverride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45.png"/><Relationship Id="rId4" Type="http://schemas.openxmlformats.org/officeDocument/2006/relationships/image" Target="../media/image40.emf"/><Relationship Id="rId9"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notesSlide" Target="../notesSlides/notesSlide44.xml"/><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hemeOverride" Target="../theme/themeOverride25.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6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notesSlide" Target="../notesSlides/notesSlide46.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hemeOverride" Target="../theme/themeOverride27.xml"/><Relationship Id="rId6" Type="http://schemas.openxmlformats.org/officeDocument/2006/relationships/image" Target="../media/image590.png"/><Relationship Id="rId5" Type="http://schemas.openxmlformats.org/officeDocument/2006/relationships/image" Target="../media/image500.png"/><Relationship Id="rId9" Type="http://schemas.openxmlformats.org/officeDocument/2006/relationships/image" Target="../media/image47.png"/></Relationships>
</file>

<file path=ppt/slides/_rels/slide6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notesSlide" Target="../notesSlides/notesSlide47.xml"/><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themeOverride" Target="../theme/themeOverride28.xml"/><Relationship Id="rId6" Type="http://schemas.openxmlformats.org/officeDocument/2006/relationships/image" Target="../media/image66.png"/><Relationship Id="rId5" Type="http://schemas.openxmlformats.org/officeDocument/2006/relationships/image" Target="../media/image570.png"/><Relationship Id="rId9"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hemeOverride" Target="../theme/themeOverride2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hemeOverride" Target="../theme/themeOverride30.xml"/></Relationships>
</file>

<file path=ppt/slides/_rels/slide6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hemeOverride" Target="../theme/themeOverride3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hemeOverride" Target="../theme/themeOverride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16.svg"/><Relationship Id="rId5" Type="http://schemas.openxmlformats.org/officeDocument/2006/relationships/image" Target="../media/image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10000"/>
          </a:blip>
          <a:srcRect l="31219" t="35020" r="38442" b="42116"/>
          <a:stretch/>
        </p:blipFill>
        <p:spPr>
          <a:xfrm>
            <a:off x="838199" y="2971800"/>
            <a:ext cx="8175309" cy="3028949"/>
          </a:xfrm>
          <a:prstGeom prst="rect">
            <a:avLst/>
          </a:prstGeom>
          <a:noFill/>
          <a:ln>
            <a:noFill/>
          </a:ln>
        </p:spPr>
      </p:pic>
      <p:sp>
        <p:nvSpPr>
          <p:cNvPr id="86" name="Google Shape;86;p1"/>
          <p:cNvSpPr txBox="1">
            <a:spLocks noGrp="1"/>
          </p:cNvSpPr>
          <p:nvPr>
            <p:ph type="title"/>
          </p:nvPr>
        </p:nvSpPr>
        <p:spPr>
          <a:xfrm>
            <a:off x="1219200" y="3506211"/>
            <a:ext cx="7031383" cy="2603894"/>
          </a:xfrm>
          <a:prstGeom prst="rect">
            <a:avLst/>
          </a:prstGeom>
          <a:noFill/>
          <a:ln>
            <a:noFill/>
          </a:ln>
        </p:spPr>
        <p:txBody>
          <a:bodyPr spcFirstLastPara="1" vert="horz" wrap="square" lIns="0" tIns="0" rIns="0" bIns="0" rtlCol="0" anchor="t" anchorCtr="0">
            <a:noAutofit/>
          </a:bodyPr>
          <a:lstStyle/>
          <a:p>
            <a:pPr algn="ctr">
              <a:spcAft>
                <a:spcPts val="600"/>
              </a:spcAft>
              <a:buClr>
                <a:srgbClr val="262626"/>
              </a:buClr>
              <a:buSzPts val="6600"/>
            </a:pPr>
            <a:r>
              <a:rPr lang="en-ID" dirty="0" smtClean="0">
                <a:solidFill>
                  <a:srgbClr val="262626"/>
                </a:solidFill>
                <a:latin typeface="Arial"/>
                <a:ea typeface="Arial"/>
                <a:cs typeface="Arial"/>
                <a:sym typeface="Arial"/>
              </a:rPr>
              <a:t>ABET’s Approach to Continuous Improvement and Student Outcome Attainment</a:t>
            </a:r>
            <a:br>
              <a:rPr lang="en-ID" dirty="0" smtClean="0">
                <a:solidFill>
                  <a:srgbClr val="262626"/>
                </a:solidFill>
                <a:latin typeface="Arial"/>
                <a:ea typeface="Arial"/>
                <a:cs typeface="Arial"/>
                <a:sym typeface="Arial"/>
              </a:rPr>
            </a:br>
            <a:r>
              <a:rPr lang="en-ID" dirty="0">
                <a:solidFill>
                  <a:srgbClr val="262626"/>
                </a:solidFill>
                <a:latin typeface="Arial"/>
                <a:ea typeface="Arial"/>
                <a:cs typeface="Arial"/>
                <a:sym typeface="Arial"/>
              </a:rPr>
              <a:t/>
            </a:r>
            <a:br>
              <a:rPr lang="en-ID" dirty="0">
                <a:solidFill>
                  <a:srgbClr val="262626"/>
                </a:solidFill>
                <a:latin typeface="Arial"/>
                <a:ea typeface="Arial"/>
                <a:cs typeface="Arial"/>
                <a:sym typeface="Arial"/>
              </a:rPr>
            </a:br>
            <a:r>
              <a:rPr lang="en-ID" sz="2000" dirty="0" smtClean="0">
                <a:solidFill>
                  <a:srgbClr val="262626"/>
                </a:solidFill>
                <a:latin typeface="Arial"/>
                <a:ea typeface="Arial"/>
                <a:cs typeface="Arial"/>
                <a:sym typeface="Arial"/>
              </a:rPr>
              <a:t>Scott Danielson, </a:t>
            </a:r>
            <a:r>
              <a:rPr lang="en-US" sz="2000" dirty="0">
                <a:solidFill>
                  <a:srgbClr val="262626"/>
                </a:solidFill>
                <a:ea typeface="Arial"/>
                <a:cs typeface="Arial"/>
                <a:sym typeface="Arial"/>
              </a:rPr>
              <a:t>, Ph.D., Professional Engineer, Fellow of ASME, Fellow of ABET</a:t>
            </a:r>
            <a:endParaRPr dirty="0">
              <a:solidFill>
                <a:srgbClr val="262626"/>
              </a:solidFill>
              <a:latin typeface="Arial"/>
              <a:ea typeface="Arial"/>
              <a:cs typeface="Arial"/>
              <a:sym typeface="Arial"/>
            </a:endParaRPr>
          </a:p>
        </p:txBody>
      </p:sp>
      <p:pic>
        <p:nvPicPr>
          <p:cNvPr id="88" name="Google Shape;88;p1" descr="Text&#10;&#10;Description automatically generated"/>
          <p:cNvPicPr preferRelativeResize="0"/>
          <p:nvPr/>
        </p:nvPicPr>
        <p:blipFill rotWithShape="1">
          <a:blip r:embed="rId4">
            <a:alphaModFix/>
          </a:blip>
          <a:srcRect/>
          <a:stretch/>
        </p:blipFill>
        <p:spPr>
          <a:xfrm>
            <a:off x="7003790" y="6000750"/>
            <a:ext cx="1716833" cy="475933"/>
          </a:xfrm>
          <a:prstGeom prst="rect">
            <a:avLst/>
          </a:prstGeom>
          <a:noFill/>
          <a:ln>
            <a:noFill/>
          </a:ln>
        </p:spPr>
      </p:pic>
      <p:sp>
        <p:nvSpPr>
          <p:cNvPr id="2" name="TextBox 1"/>
          <p:cNvSpPr txBox="1"/>
          <p:nvPr/>
        </p:nvSpPr>
        <p:spPr>
          <a:xfrm>
            <a:off x="446037" y="647413"/>
            <a:ext cx="8305800" cy="2610135"/>
          </a:xfrm>
          <a:prstGeom prst="rect">
            <a:avLst/>
          </a:prstGeom>
          <a:solidFill>
            <a:srgbClr val="C0E9EE"/>
          </a:solidFill>
          <a:ln>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Conference for</a:t>
            </a:r>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Training </a:t>
            </a:r>
            <a:r>
              <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rPr>
              <a:t>on </a:t>
            </a: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Education Quality </a:t>
            </a:r>
            <a:r>
              <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rPr>
              <a:t>A</a:t>
            </a: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ssurance </a:t>
            </a:r>
            <a:r>
              <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rPr>
              <a:t>and </a:t>
            </a: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Accreditation </a:t>
            </a:r>
            <a:r>
              <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rPr>
              <a:t>for Vietnamese </a:t>
            </a: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Higher </a:t>
            </a:r>
            <a:r>
              <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rPr>
              <a:t>E</a:t>
            </a:r>
            <a:r>
              <a:rPr kumimoji="0" lang="en-US" sz="3200" b="1" i="0" u="none" strike="noStrike" kern="1200" cap="none" spc="0" normalizeH="0" baseline="0" noProof="0" dirty="0" smtClean="0">
                <a:ln>
                  <a:noFill/>
                </a:ln>
                <a:solidFill>
                  <a:prstClr val="black"/>
                </a:solidFill>
                <a:effectLst/>
                <a:uLnTx/>
                <a:uFillTx/>
                <a:latin typeface="Arial" panose="020B0604020202020204"/>
                <a:ea typeface="+mn-ea"/>
                <a:cs typeface="+mn-cs"/>
              </a:rPr>
              <a:t>ducation Institutions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Host: Vietnam Education Quality Management Agency (VQA)</a:t>
            </a:r>
          </a:p>
        </p:txBody>
      </p:sp>
      <p:sp>
        <p:nvSpPr>
          <p:cNvPr id="3" name="TextBox 2"/>
          <p:cNvSpPr txBox="1"/>
          <p:nvPr/>
        </p:nvSpPr>
        <p:spPr>
          <a:xfrm>
            <a:off x="914400" y="6110105"/>
            <a:ext cx="21467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26 November 2024</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p:cNvSpPr txBox="1"/>
          <p:nvPr/>
        </p:nvSpPr>
        <p:spPr>
          <a:xfrm>
            <a:off x="1680958" y="278081"/>
            <a:ext cx="5835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Vietnam Education Quality Management Agency (VQA)</a:t>
            </a:r>
          </a:p>
        </p:txBody>
      </p:sp>
      <p:sp>
        <p:nvSpPr>
          <p:cNvPr id="8" name="TextBox 7"/>
          <p:cNvSpPr txBox="1"/>
          <p:nvPr/>
        </p:nvSpPr>
        <p:spPr>
          <a:xfrm>
            <a:off x="3657600" y="6462351"/>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156389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descr="An open door of a house with the key on the keyhole">
            <a:extLst>
              <a:ext uri="{FF2B5EF4-FFF2-40B4-BE49-F238E27FC236}">
                <a16:creationId xmlns:a16="http://schemas.microsoft.com/office/drawing/2014/main" id="{66D9C7A0-4394-44E4-8A3B-4D4BE420883E}"/>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11000" r="-2" b="-2"/>
          <a:stretch/>
        </p:blipFill>
        <p:spPr>
          <a:xfrm>
            <a:off x="20" y="1"/>
            <a:ext cx="9143980" cy="6857999"/>
          </a:xfrm>
          <a:prstGeom prst="rect">
            <a:avLst/>
          </a:prstGeom>
        </p:spPr>
      </p:pic>
      <p:sp>
        <p:nvSpPr>
          <p:cNvPr id="2" name="Title 1">
            <a:extLst>
              <a:ext uri="{FF2B5EF4-FFF2-40B4-BE49-F238E27FC236}">
                <a16:creationId xmlns:a16="http://schemas.microsoft.com/office/drawing/2014/main" id="{F122B6C7-73D3-4EAD-AB43-E3F32C979A4F}"/>
              </a:ext>
            </a:extLst>
          </p:cNvPr>
          <p:cNvSpPr>
            <a:spLocks noGrp="1"/>
          </p:cNvSpPr>
          <p:nvPr>
            <p:ph type="ctrTitle"/>
          </p:nvPr>
        </p:nvSpPr>
        <p:spPr>
          <a:xfrm>
            <a:off x="533400" y="1122362"/>
            <a:ext cx="4724400" cy="1239838"/>
          </a:xfrm>
        </p:spPr>
        <p:txBody>
          <a:bodyPr vert="horz" lIns="91440" tIns="45720" rIns="91440" bIns="45720" rtlCol="0" anchor="b">
            <a:normAutofit/>
          </a:bodyPr>
          <a:lstStyle/>
          <a:p>
            <a:pPr algn="ctr"/>
            <a:r>
              <a:rPr lang="en-US" sz="6000" dirty="0">
                <a:solidFill>
                  <a:srgbClr val="FFFFFF"/>
                </a:solidFill>
              </a:rPr>
              <a:t>Key Goal</a:t>
            </a:r>
          </a:p>
        </p:txBody>
      </p:sp>
      <p:sp>
        <p:nvSpPr>
          <p:cNvPr id="3" name="Subtitle 2">
            <a:extLst>
              <a:ext uri="{FF2B5EF4-FFF2-40B4-BE49-F238E27FC236}">
                <a16:creationId xmlns:a16="http://schemas.microsoft.com/office/drawing/2014/main" id="{0D7D1467-99C1-4188-826E-056A6E1D8DDB}"/>
              </a:ext>
            </a:extLst>
          </p:cNvPr>
          <p:cNvSpPr>
            <a:spLocks noGrp="1"/>
          </p:cNvSpPr>
          <p:nvPr>
            <p:ph type="subTitle" idx="1"/>
          </p:nvPr>
        </p:nvSpPr>
        <p:spPr>
          <a:xfrm>
            <a:off x="1143000" y="2705098"/>
            <a:ext cx="7239000" cy="1905001"/>
          </a:xfrm>
        </p:spPr>
        <p:txBody>
          <a:bodyPr vert="horz" lIns="91440" tIns="45720" rIns="91440" bIns="45720" rtlCol="0">
            <a:noAutofit/>
          </a:bodyPr>
          <a:lstStyle/>
          <a:p>
            <a:pPr>
              <a:lnSpc>
                <a:spcPct val="90000"/>
              </a:lnSpc>
              <a:spcBef>
                <a:spcPts val="1000"/>
              </a:spcBef>
            </a:pPr>
            <a:r>
              <a:rPr lang="en-US" sz="2800" b="0" dirty="0" smtClean="0">
                <a:solidFill>
                  <a:schemeClr val="tx1"/>
                </a:solidFill>
                <a:latin typeface="+mn-lt"/>
              </a:rPr>
              <a:t>It </a:t>
            </a:r>
            <a:r>
              <a:rPr lang="en-US" sz="2800" b="0" dirty="0">
                <a:solidFill>
                  <a:schemeClr val="tx1"/>
                </a:solidFill>
                <a:latin typeface="+mn-lt"/>
              </a:rPr>
              <a:t>is important to have a clear understanding of the </a:t>
            </a:r>
            <a:r>
              <a:rPr lang="en-US" sz="2800" b="0" dirty="0" smtClean="0">
                <a:solidFill>
                  <a:srgbClr val="FFC000"/>
                </a:solidFill>
                <a:latin typeface="+mn-lt"/>
              </a:rPr>
              <a:t>terms</a:t>
            </a:r>
            <a:r>
              <a:rPr lang="en-US" sz="2800" b="0" dirty="0" smtClean="0">
                <a:solidFill>
                  <a:schemeClr val="tx1"/>
                </a:solidFill>
                <a:latin typeface="+mn-lt"/>
              </a:rPr>
              <a:t> </a:t>
            </a:r>
            <a:r>
              <a:rPr lang="en-US" sz="2800" b="0" dirty="0">
                <a:solidFill>
                  <a:schemeClr val="tx1"/>
                </a:solidFill>
                <a:latin typeface="+mn-lt"/>
              </a:rPr>
              <a:t>and </a:t>
            </a:r>
            <a:r>
              <a:rPr lang="en-US" sz="2800" b="0" dirty="0" smtClean="0">
                <a:solidFill>
                  <a:srgbClr val="FFC000"/>
                </a:solidFill>
                <a:latin typeface="+mn-lt"/>
              </a:rPr>
              <a:t>their definitions</a:t>
            </a:r>
            <a:r>
              <a:rPr lang="en-US" sz="2800" b="0" dirty="0" smtClean="0">
                <a:solidFill>
                  <a:schemeClr val="tx1"/>
                </a:solidFill>
                <a:latin typeface="+mn-lt"/>
              </a:rPr>
              <a:t> connected to measuring program student outcomes (SOs)</a:t>
            </a:r>
            <a:endParaRPr lang="en-US" sz="2800" b="0" dirty="0">
              <a:solidFill>
                <a:schemeClr val="tx1"/>
              </a:solidFill>
              <a:latin typeface="+mn-lt"/>
            </a:endParaRPr>
          </a:p>
        </p:txBody>
      </p:sp>
      <p:sp>
        <p:nvSpPr>
          <p:cNvPr id="6" name="TextBox 5"/>
          <p:cNvSpPr txBox="1"/>
          <p:nvPr/>
        </p:nvSpPr>
        <p:spPr>
          <a:xfrm>
            <a:off x="6400800" y="655241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84228625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CCFA-6FF6-458E-A3E3-59CA77B65757}"/>
              </a:ext>
            </a:extLst>
          </p:cNvPr>
          <p:cNvSpPr>
            <a:spLocks noGrp="1"/>
          </p:cNvSpPr>
          <p:nvPr>
            <p:ph type="title"/>
          </p:nvPr>
        </p:nvSpPr>
        <p:spPr>
          <a:xfrm>
            <a:off x="457200" y="152400"/>
            <a:ext cx="8229600" cy="763600"/>
          </a:xfrm>
        </p:spPr>
        <p:txBody>
          <a:bodyPr/>
          <a:lstStyle/>
          <a:p>
            <a:r>
              <a:rPr lang="en-US" dirty="0">
                <a:latin typeface="Arial" panose="020B0604020202020204" pitchFamily="34" charset="0"/>
                <a:cs typeface="Arial" panose="020B0604020202020204" pitchFamily="34" charset="0"/>
              </a:rPr>
              <a:t>Terms &amp; Definitions</a:t>
            </a:r>
          </a:p>
        </p:txBody>
      </p:sp>
      <p:graphicFrame>
        <p:nvGraphicFramePr>
          <p:cNvPr id="3" name="Table 3">
            <a:extLst>
              <a:ext uri="{FF2B5EF4-FFF2-40B4-BE49-F238E27FC236}">
                <a16:creationId xmlns:a16="http://schemas.microsoft.com/office/drawing/2014/main" id="{F1F08E1A-AF92-4407-866F-42B1FDCF0D0A}"/>
              </a:ext>
            </a:extLst>
          </p:cNvPr>
          <p:cNvGraphicFramePr>
            <a:graphicFrameLocks noGrp="1"/>
          </p:cNvGraphicFramePr>
          <p:nvPr>
            <p:extLst/>
          </p:nvPr>
        </p:nvGraphicFramePr>
        <p:xfrm>
          <a:off x="533400" y="838200"/>
          <a:ext cx="7924800" cy="4876800"/>
        </p:xfrm>
        <a:graphic>
          <a:graphicData uri="http://schemas.openxmlformats.org/drawingml/2006/table">
            <a:tbl>
              <a:tblPr firstRow="1" bandRow="1">
                <a:tableStyleId>{BC89EF96-8CEA-46FF-86C4-4CE0E7609802}</a:tableStyleId>
              </a:tblPr>
              <a:tblGrid>
                <a:gridCol w="1600200">
                  <a:extLst>
                    <a:ext uri="{9D8B030D-6E8A-4147-A177-3AD203B41FA5}">
                      <a16:colId xmlns:a16="http://schemas.microsoft.com/office/drawing/2014/main" val="4145411286"/>
                    </a:ext>
                  </a:extLst>
                </a:gridCol>
                <a:gridCol w="6324600">
                  <a:extLst>
                    <a:ext uri="{9D8B030D-6E8A-4147-A177-3AD203B41FA5}">
                      <a16:colId xmlns:a16="http://schemas.microsoft.com/office/drawing/2014/main" val="2283463864"/>
                    </a:ext>
                  </a:extLst>
                </a:gridCol>
              </a:tblGrid>
              <a:tr h="2028478">
                <a:tc>
                  <a:txBody>
                    <a:bodyPr/>
                    <a:lstStyle/>
                    <a:p>
                      <a:r>
                        <a:rPr lang="en-US" sz="1600" b="1" dirty="0" smtClean="0">
                          <a:solidFill>
                            <a:schemeClr val="tx1"/>
                          </a:solidFill>
                        </a:rPr>
                        <a:t>Program Student Outcomes(*)</a:t>
                      </a:r>
                      <a:endParaRPr lang="en-US" sz="16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600" b="0" i="0" u="none" strike="noStrike" cap="none" dirty="0" smtClean="0">
                          <a:solidFill>
                            <a:schemeClr val="tx1"/>
                          </a:solidFill>
                          <a:latin typeface="+mn-lt"/>
                          <a:ea typeface="+mn-ea"/>
                          <a:cs typeface="+mn-cs"/>
                          <a:sym typeface="Arial"/>
                        </a:rPr>
                        <a:t>Student outcomes (SOs) describe what students are expected to know and be able to do by the time of graduation. These relate to the knowledge, skills, and behaviors that students acquire as they progress through the program. A program student outcome</a:t>
                      </a:r>
                      <a:r>
                        <a:rPr lang="en-US" sz="1600" b="0" i="0" u="none" strike="noStrike" cap="none" baseline="0" dirty="0" smtClean="0">
                          <a:solidFill>
                            <a:schemeClr val="tx1"/>
                          </a:solidFill>
                          <a:latin typeface="+mn-lt"/>
                          <a:ea typeface="+mn-ea"/>
                          <a:cs typeface="+mn-cs"/>
                          <a:sym typeface="Arial"/>
                        </a:rPr>
                        <a:t> </a:t>
                      </a:r>
                      <a:r>
                        <a:rPr lang="en-US" sz="1600" b="0" i="0" u="none" strike="noStrike" cap="none" dirty="0" smtClean="0">
                          <a:solidFill>
                            <a:schemeClr val="tx1"/>
                          </a:solidFill>
                          <a:latin typeface="+mn-lt"/>
                          <a:ea typeface="+mn-ea"/>
                          <a:cs typeface="+mn-cs"/>
                          <a:sym typeface="Arial"/>
                        </a:rPr>
                        <a:t>is </a:t>
                      </a:r>
                      <a:r>
                        <a:rPr lang="en-US" sz="1600" b="0" i="0" u="none" strike="noStrike" cap="none" dirty="0">
                          <a:solidFill>
                            <a:schemeClr val="tx1"/>
                          </a:solidFill>
                          <a:latin typeface="+mn-lt"/>
                          <a:ea typeface="+mn-ea"/>
                          <a:cs typeface="+mn-cs"/>
                          <a:sym typeface="Arial"/>
                        </a:rPr>
                        <a:t>a concise description of what students will </a:t>
                      </a:r>
                      <a:r>
                        <a:rPr lang="en-US" sz="1600" b="0" i="0" u="none" strike="noStrike" cap="none" dirty="0" smtClean="0">
                          <a:solidFill>
                            <a:schemeClr val="tx1"/>
                          </a:solidFill>
                          <a:latin typeface="+mn-lt"/>
                          <a:ea typeface="+mn-ea"/>
                          <a:cs typeface="+mn-cs"/>
                          <a:sym typeface="Arial"/>
                        </a:rPr>
                        <a:t>learn</a:t>
                      </a:r>
                      <a:r>
                        <a:rPr lang="en-US" sz="1600" b="0" i="0" u="none" strike="noStrike" cap="none" baseline="0" dirty="0" smtClean="0">
                          <a:solidFill>
                            <a:schemeClr val="tx1"/>
                          </a:solidFill>
                          <a:latin typeface="+mn-lt"/>
                          <a:ea typeface="+mn-ea"/>
                          <a:cs typeface="+mn-cs"/>
                          <a:sym typeface="Arial"/>
                        </a:rPr>
                        <a:t> and be able to demonstrate</a:t>
                      </a:r>
                      <a:r>
                        <a:rPr lang="en-US" sz="1600" b="0" i="0" u="none" strike="noStrike" cap="none" dirty="0" smtClean="0">
                          <a:solidFill>
                            <a:schemeClr val="tx1"/>
                          </a:solidFill>
                          <a:latin typeface="+mn-lt"/>
                          <a:ea typeface="+mn-ea"/>
                          <a:cs typeface="+mn-cs"/>
                          <a:sym typeface="Arial"/>
                        </a:rPr>
                        <a:t> </a:t>
                      </a:r>
                      <a:r>
                        <a:rPr lang="en-US" sz="1600" b="0" i="0" u="none" strike="noStrike" cap="none" dirty="0">
                          <a:solidFill>
                            <a:schemeClr val="tx1"/>
                          </a:solidFill>
                          <a:latin typeface="+mn-lt"/>
                          <a:ea typeface="+mn-ea"/>
                          <a:cs typeface="+mn-cs"/>
                          <a:sym typeface="Arial"/>
                        </a:rPr>
                        <a:t>(knowledge, skills and attitude/ behaviors</a:t>
                      </a:r>
                      <a:r>
                        <a:rPr lang="en-US" sz="1600" b="0" i="0" u="none" strike="noStrike" cap="none" dirty="0" smtClean="0">
                          <a:solidFill>
                            <a:schemeClr val="tx1"/>
                          </a:solidFill>
                          <a:latin typeface="+mn-lt"/>
                          <a:ea typeface="+mn-ea"/>
                          <a:cs typeface="+mn-cs"/>
                          <a:sym typeface="Arial"/>
                        </a:rPr>
                        <a:t>).  It must be measurable</a:t>
                      </a:r>
                      <a:r>
                        <a:rPr lang="en-US" sz="1600" b="0" i="0" u="none" strike="noStrike" cap="none" baseline="0" dirty="0" smtClean="0">
                          <a:solidFill>
                            <a:schemeClr val="tx1"/>
                          </a:solidFill>
                          <a:latin typeface="+mn-lt"/>
                          <a:ea typeface="+mn-ea"/>
                          <a:cs typeface="+mn-cs"/>
                          <a:sym typeface="Arial"/>
                        </a:rPr>
                        <a:t> and demonstrated in student work or attitudes</a:t>
                      </a:r>
                      <a:r>
                        <a:rPr lang="en-US" sz="1600" b="0" i="0" u="none" strike="noStrike" cap="none" dirty="0" smtClean="0">
                          <a:solidFill>
                            <a:schemeClr val="tx1"/>
                          </a:solidFill>
                          <a:latin typeface="+mn-lt"/>
                          <a:ea typeface="+mn-ea"/>
                          <a:cs typeface="+mn-cs"/>
                          <a:sym typeface="Arial"/>
                        </a:rPr>
                        <a:t>.</a:t>
                      </a:r>
                      <a:endParaRPr lang="en-US" sz="1600" b="0" i="0" u="none" strike="noStrike" cap="none" dirty="0">
                        <a:solidFill>
                          <a:schemeClr val="tx1"/>
                        </a:solidFill>
                        <a:latin typeface="+mn-lt"/>
                        <a:ea typeface="+mn-ea"/>
                        <a:cs typeface="+mn-cs"/>
                        <a:sym typeface="Arial"/>
                      </a:endParaRP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246673400"/>
                  </a:ext>
                </a:extLst>
              </a:tr>
              <a:tr h="1394579">
                <a:tc>
                  <a:txBody>
                    <a:bodyPr/>
                    <a:lstStyle/>
                    <a:p>
                      <a:r>
                        <a:rPr lang="en-US" sz="1600" b="1" dirty="0" smtClean="0">
                          <a:solidFill>
                            <a:schemeClr val="tx1"/>
                          </a:solidFill>
                        </a:rPr>
                        <a:t>Assessment</a:t>
                      </a:r>
                      <a:r>
                        <a:rPr lang="en-US" sz="1600" b="1" baseline="30000" dirty="0" smtClean="0">
                          <a:solidFill>
                            <a:schemeClr val="tx1"/>
                          </a:solidFill>
                        </a:rPr>
                        <a:t>(*)</a:t>
                      </a:r>
                      <a:endParaRPr lang="en-US" sz="1600" b="1" baseline="30000"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600" b="0" i="0" u="none" strike="noStrike" cap="none" dirty="0">
                          <a:solidFill>
                            <a:schemeClr val="tx1"/>
                          </a:solidFill>
                          <a:latin typeface="+mn-lt"/>
                          <a:ea typeface="+mn-ea"/>
                          <a:cs typeface="+mn-cs"/>
                          <a:sym typeface="Arial"/>
                        </a:rPr>
                        <a:t>Assessment </a:t>
                      </a:r>
                      <a:r>
                        <a:rPr lang="en-US" sz="1600" b="0" i="0" u="none" strike="noStrike" cap="none" dirty="0" smtClean="0">
                          <a:solidFill>
                            <a:schemeClr val="tx1"/>
                          </a:solidFill>
                          <a:latin typeface="+mn-lt"/>
                          <a:ea typeface="+mn-ea"/>
                          <a:cs typeface="+mn-cs"/>
                          <a:sym typeface="Arial"/>
                        </a:rPr>
                        <a:t>processes identify</a:t>
                      </a:r>
                      <a:r>
                        <a:rPr lang="en-US" sz="1600" b="0" i="0" u="none" strike="noStrike" cap="none" dirty="0">
                          <a:solidFill>
                            <a:schemeClr val="tx1"/>
                          </a:solidFill>
                          <a:latin typeface="+mn-lt"/>
                          <a:ea typeface="+mn-ea"/>
                          <a:cs typeface="+mn-cs"/>
                          <a:sym typeface="Arial"/>
                        </a:rPr>
                        <a:t>, collect, and prepare data to evaluate the attainment of student </a:t>
                      </a:r>
                      <a:r>
                        <a:rPr lang="en-US" sz="1600" b="0" i="0" u="none" strike="noStrike" cap="none" dirty="0" smtClean="0">
                          <a:solidFill>
                            <a:schemeClr val="tx1"/>
                          </a:solidFill>
                          <a:latin typeface="+mn-lt"/>
                          <a:ea typeface="+mn-ea"/>
                          <a:cs typeface="+mn-cs"/>
                          <a:sym typeface="Arial"/>
                        </a:rPr>
                        <a:t>outcomes (SOs). </a:t>
                      </a:r>
                      <a:r>
                        <a:rPr lang="en-US" sz="1600" b="0" i="0" u="none" strike="noStrike" cap="none" dirty="0">
                          <a:solidFill>
                            <a:schemeClr val="tx1"/>
                          </a:solidFill>
                          <a:latin typeface="+mn-lt"/>
                          <a:ea typeface="+mn-ea"/>
                          <a:cs typeface="+mn-cs"/>
                          <a:sym typeface="Arial"/>
                        </a:rPr>
                        <a:t>Effective assessment uses relevant direct, indirect, quantitative and qualitative measures as appropriate to the </a:t>
                      </a:r>
                      <a:r>
                        <a:rPr lang="en-US" sz="1600" b="0" i="0" u="none" strike="noStrike" cap="none" dirty="0" smtClean="0">
                          <a:solidFill>
                            <a:schemeClr val="tx1"/>
                          </a:solidFill>
                          <a:latin typeface="+mn-lt"/>
                          <a:ea typeface="+mn-ea"/>
                          <a:cs typeface="+mn-cs"/>
                          <a:sym typeface="Arial"/>
                        </a:rPr>
                        <a:t>student</a:t>
                      </a:r>
                      <a:r>
                        <a:rPr lang="en-US" sz="1600" b="0" i="0" u="none" strike="noStrike" cap="none" baseline="0" dirty="0" smtClean="0">
                          <a:solidFill>
                            <a:schemeClr val="tx1"/>
                          </a:solidFill>
                          <a:latin typeface="+mn-lt"/>
                          <a:ea typeface="+mn-ea"/>
                          <a:cs typeface="+mn-cs"/>
                          <a:sym typeface="Arial"/>
                        </a:rPr>
                        <a:t> </a:t>
                      </a:r>
                      <a:r>
                        <a:rPr lang="en-US" sz="1600" b="0" i="0" u="none" strike="noStrike" cap="none" dirty="0" smtClean="0">
                          <a:solidFill>
                            <a:schemeClr val="tx1"/>
                          </a:solidFill>
                          <a:latin typeface="+mn-lt"/>
                          <a:ea typeface="+mn-ea"/>
                          <a:cs typeface="+mn-cs"/>
                          <a:sym typeface="Arial"/>
                        </a:rPr>
                        <a:t>outcome </a:t>
                      </a:r>
                      <a:r>
                        <a:rPr lang="en-US" sz="1600" b="0" i="0" u="none" strike="noStrike" cap="none" dirty="0">
                          <a:solidFill>
                            <a:schemeClr val="tx1"/>
                          </a:solidFill>
                          <a:latin typeface="+mn-lt"/>
                          <a:ea typeface="+mn-ea"/>
                          <a:cs typeface="+mn-cs"/>
                          <a:sym typeface="Arial"/>
                        </a:rPr>
                        <a:t>being measured. </a:t>
                      </a: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900424041"/>
                  </a:ext>
                </a:extLst>
              </a:tr>
              <a:tr h="1453743">
                <a:tc>
                  <a:txBody>
                    <a:bodyPr/>
                    <a:lstStyle/>
                    <a:p>
                      <a:r>
                        <a:rPr lang="en-US" sz="1600" b="1" dirty="0" smtClean="0">
                          <a:solidFill>
                            <a:schemeClr val="tx1"/>
                          </a:solidFill>
                        </a:rPr>
                        <a:t>Evaluation</a:t>
                      </a:r>
                      <a:r>
                        <a:rPr lang="en-US" sz="1600" b="1" baseline="30000" dirty="0" smtClean="0">
                          <a:solidFill>
                            <a:schemeClr val="tx1"/>
                          </a:solidFill>
                        </a:rPr>
                        <a:t>(*)</a:t>
                      </a:r>
                      <a:endParaRPr lang="en-US" sz="16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600" b="0" i="0" u="none" strike="noStrike" cap="none" dirty="0">
                          <a:solidFill>
                            <a:schemeClr val="tx1"/>
                          </a:solidFill>
                          <a:latin typeface="+mn-lt"/>
                          <a:ea typeface="+mn-ea"/>
                          <a:cs typeface="+mn-cs"/>
                          <a:sym typeface="Arial"/>
                        </a:rPr>
                        <a:t>Evaluation </a:t>
                      </a:r>
                      <a:r>
                        <a:rPr lang="en-US" sz="1600" b="0" i="0" u="none" strike="noStrike" cap="none" dirty="0" smtClean="0">
                          <a:solidFill>
                            <a:schemeClr val="tx1"/>
                          </a:solidFill>
                          <a:latin typeface="+mn-lt"/>
                          <a:ea typeface="+mn-ea"/>
                          <a:cs typeface="+mn-cs"/>
                          <a:sym typeface="Arial"/>
                        </a:rPr>
                        <a:t>processes interpret assessment data </a:t>
                      </a:r>
                      <a:r>
                        <a:rPr lang="en-US" sz="1600" b="0" i="0" u="none" strike="noStrike" cap="none" dirty="0">
                          <a:solidFill>
                            <a:schemeClr val="tx1"/>
                          </a:solidFill>
                          <a:latin typeface="+mn-lt"/>
                          <a:ea typeface="+mn-ea"/>
                          <a:cs typeface="+mn-cs"/>
                          <a:sym typeface="Arial"/>
                        </a:rPr>
                        <a:t>and evidence accumulated through assessment processes. Evaluation determines the extent to which student outcomes </a:t>
                      </a:r>
                      <a:r>
                        <a:rPr lang="en-US" sz="1600" b="0" i="0" u="none" strike="noStrike" cap="none" dirty="0" smtClean="0">
                          <a:solidFill>
                            <a:schemeClr val="tx1"/>
                          </a:solidFill>
                          <a:latin typeface="+mn-lt"/>
                          <a:ea typeface="+mn-ea"/>
                          <a:cs typeface="+mn-cs"/>
                          <a:sym typeface="Arial"/>
                        </a:rPr>
                        <a:t>(SOs) are </a:t>
                      </a:r>
                      <a:r>
                        <a:rPr lang="en-US" sz="1600" b="0" i="0" u="none" strike="noStrike" cap="none" dirty="0">
                          <a:solidFill>
                            <a:schemeClr val="tx1"/>
                          </a:solidFill>
                          <a:latin typeface="+mn-lt"/>
                          <a:ea typeface="+mn-ea"/>
                          <a:cs typeface="+mn-cs"/>
                          <a:sym typeface="Arial"/>
                        </a:rPr>
                        <a:t>being attained. Evaluation results in decisions and actions regarding program improvement.</a:t>
                      </a: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707402196"/>
                  </a:ext>
                </a:extLst>
              </a:tr>
            </a:tbl>
          </a:graphicData>
        </a:graphic>
      </p:graphicFrame>
      <p:sp>
        <p:nvSpPr>
          <p:cNvPr id="5" name="Text Placeholder 2">
            <a:extLst>
              <a:ext uri="{FF2B5EF4-FFF2-40B4-BE49-F238E27FC236}">
                <a16:creationId xmlns:a16="http://schemas.microsoft.com/office/drawing/2014/main" id="{8F05FDAE-5495-4768-B6D4-CA630F693E55}"/>
              </a:ext>
            </a:extLst>
          </p:cNvPr>
          <p:cNvSpPr txBox="1">
            <a:spLocks/>
          </p:cNvSpPr>
          <p:nvPr/>
        </p:nvSpPr>
        <p:spPr>
          <a:xfrm>
            <a:off x="4114800" y="6061408"/>
            <a:ext cx="4076700" cy="369332"/>
          </a:xfrm>
          <a:prstGeom prst="rect">
            <a:avLst/>
          </a:prstGeom>
        </p:spPr>
        <p:txBody>
          <a:bodyPr vert="horz" wrap="square" lIns="91440" tIns="45720" rIns="91440" bIns="4572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0" i="0" u="none" strike="noStrike" kern="0" cap="none" spc="0" normalizeH="0" baseline="30000" noProof="0" dirty="0">
                <a:ln>
                  <a:noFill/>
                </a:ln>
                <a:solidFill>
                  <a:srgbClr val="595959"/>
                </a:solidFill>
                <a:effectLst/>
                <a:uLnTx/>
                <a:uFillTx/>
                <a:latin typeface="Arial"/>
                <a:cs typeface="Arial"/>
                <a:sym typeface="Arial"/>
              </a:rPr>
              <a:t>(*)</a:t>
            </a:r>
            <a:r>
              <a:rPr kumimoji="0" lang="en-US" sz="1800" b="0" i="0" u="none" strike="noStrike" kern="0" cap="none" spc="0" normalizeH="0" baseline="0" noProof="0" dirty="0">
                <a:ln>
                  <a:noFill/>
                </a:ln>
                <a:solidFill>
                  <a:srgbClr val="595959"/>
                </a:solidFill>
                <a:effectLst/>
                <a:uLnTx/>
                <a:uFillTx/>
                <a:latin typeface="Arial"/>
                <a:cs typeface="Arial"/>
                <a:sym typeface="Arial"/>
              </a:rPr>
              <a:t> ABET Definitions </a:t>
            </a:r>
            <a:endParaRPr kumimoji="0" lang="en-US" sz="1800" b="0" i="0" u="none" strike="noStrike" kern="1200" cap="none" spc="0" normalizeH="0" baseline="0" noProof="0" dirty="0">
              <a:ln>
                <a:noFill/>
              </a:ln>
              <a:solidFill>
                <a:srgbClr val="595959"/>
              </a:solidFill>
              <a:effectLst/>
              <a:uLnTx/>
              <a:uFillTx/>
              <a:latin typeface="Arial"/>
              <a:cs typeface="Arial"/>
              <a:sym typeface="Arial"/>
            </a:endParaRPr>
          </a:p>
        </p:txBody>
      </p:sp>
      <p:sp>
        <p:nvSpPr>
          <p:cNvPr id="6" name="TextBox 5"/>
          <p:cNvSpPr txBox="1"/>
          <p:nvPr/>
        </p:nvSpPr>
        <p:spPr>
          <a:xfrm>
            <a:off x="6400800" y="655241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93881764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CCFA-6FF6-458E-A3E3-59CA77B65757}"/>
              </a:ext>
            </a:extLst>
          </p:cNvPr>
          <p:cNvSpPr>
            <a:spLocks noGrp="1"/>
          </p:cNvSpPr>
          <p:nvPr>
            <p:ph type="title"/>
          </p:nvPr>
        </p:nvSpPr>
        <p:spPr>
          <a:xfrm>
            <a:off x="457200" y="152400"/>
            <a:ext cx="8229600" cy="763600"/>
          </a:xfrm>
        </p:spPr>
        <p:txBody>
          <a:bodyPr/>
          <a:lstStyle/>
          <a:p>
            <a:r>
              <a:rPr lang="en-US" dirty="0">
                <a:latin typeface="Arial" panose="020B0604020202020204" pitchFamily="34" charset="0"/>
                <a:cs typeface="Arial" panose="020B0604020202020204" pitchFamily="34" charset="0"/>
              </a:rPr>
              <a:t>Terms &amp; Definitions</a:t>
            </a:r>
          </a:p>
        </p:txBody>
      </p:sp>
      <p:graphicFrame>
        <p:nvGraphicFramePr>
          <p:cNvPr id="3" name="Table 3">
            <a:extLst>
              <a:ext uri="{FF2B5EF4-FFF2-40B4-BE49-F238E27FC236}">
                <a16:creationId xmlns:a16="http://schemas.microsoft.com/office/drawing/2014/main" id="{F1F08E1A-AF92-4407-866F-42B1FDCF0D0A}"/>
              </a:ext>
            </a:extLst>
          </p:cNvPr>
          <p:cNvGraphicFramePr>
            <a:graphicFrameLocks noGrp="1"/>
          </p:cNvGraphicFramePr>
          <p:nvPr>
            <p:extLst/>
          </p:nvPr>
        </p:nvGraphicFramePr>
        <p:xfrm>
          <a:off x="762000" y="838200"/>
          <a:ext cx="7620000" cy="2103120"/>
        </p:xfrm>
        <a:graphic>
          <a:graphicData uri="http://schemas.openxmlformats.org/drawingml/2006/table">
            <a:tbl>
              <a:tblPr firstRow="1" bandRow="1">
                <a:tableStyleId>{BC89EF96-8CEA-46FF-86C4-4CE0E7609802}</a:tableStyleId>
              </a:tblPr>
              <a:tblGrid>
                <a:gridCol w="1447800">
                  <a:extLst>
                    <a:ext uri="{9D8B030D-6E8A-4147-A177-3AD203B41FA5}">
                      <a16:colId xmlns:a16="http://schemas.microsoft.com/office/drawing/2014/main" val="4145411286"/>
                    </a:ext>
                  </a:extLst>
                </a:gridCol>
                <a:gridCol w="6172200">
                  <a:extLst>
                    <a:ext uri="{9D8B030D-6E8A-4147-A177-3AD203B41FA5}">
                      <a16:colId xmlns:a16="http://schemas.microsoft.com/office/drawing/2014/main" val="2283463864"/>
                    </a:ext>
                  </a:extLst>
                </a:gridCol>
              </a:tblGrid>
              <a:tr h="370840">
                <a:tc>
                  <a:txBody>
                    <a:bodyPr/>
                    <a:lstStyle/>
                    <a:p>
                      <a:r>
                        <a:rPr lang="en-US" sz="1500" b="1" dirty="0" smtClean="0">
                          <a:solidFill>
                            <a:schemeClr val="tx1"/>
                          </a:solidFill>
                        </a:rPr>
                        <a:t>Program Student Outcomes(*)</a:t>
                      </a:r>
                      <a:endParaRPr lang="en-US" sz="15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500" b="0" i="0" u="none" strike="noStrike" cap="none" dirty="0" smtClean="0">
                          <a:solidFill>
                            <a:schemeClr val="tx1"/>
                          </a:solidFill>
                          <a:latin typeface="+mn-lt"/>
                          <a:ea typeface="+mn-ea"/>
                          <a:cs typeface="+mn-cs"/>
                          <a:sym typeface="Arial"/>
                        </a:rPr>
                        <a:t>Student outcomes (SOs) describe what students are expected to know and be able to do by the time of graduation. </a:t>
                      </a:r>
                      <a:endParaRPr lang="en-US" sz="1500" b="0" i="0" u="none" strike="noStrike" cap="none" dirty="0">
                        <a:solidFill>
                          <a:schemeClr val="tx1"/>
                        </a:solidFill>
                        <a:latin typeface="+mn-lt"/>
                        <a:ea typeface="+mn-ea"/>
                        <a:cs typeface="+mn-cs"/>
                        <a:sym typeface="Arial"/>
                      </a:endParaRP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246673400"/>
                  </a:ext>
                </a:extLst>
              </a:tr>
              <a:tr h="370840">
                <a:tc>
                  <a:txBody>
                    <a:bodyPr/>
                    <a:lstStyle/>
                    <a:p>
                      <a:r>
                        <a:rPr lang="en-US" sz="1500" b="1" dirty="0" smtClean="0">
                          <a:solidFill>
                            <a:schemeClr val="tx1"/>
                          </a:solidFill>
                        </a:rPr>
                        <a:t>Assessment</a:t>
                      </a:r>
                      <a:r>
                        <a:rPr lang="en-US" sz="1500" b="1" baseline="30000" dirty="0" smtClean="0">
                          <a:solidFill>
                            <a:schemeClr val="tx1"/>
                          </a:solidFill>
                        </a:rPr>
                        <a:t>(*)</a:t>
                      </a:r>
                      <a:endParaRPr lang="en-US" sz="1500" b="1" baseline="30000"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500" b="0" i="0" u="none" strike="noStrike" cap="none" dirty="0">
                          <a:solidFill>
                            <a:schemeClr val="tx1"/>
                          </a:solidFill>
                          <a:latin typeface="+mn-lt"/>
                          <a:ea typeface="+mn-ea"/>
                          <a:cs typeface="+mn-cs"/>
                          <a:sym typeface="Arial"/>
                        </a:rPr>
                        <a:t>Assessment </a:t>
                      </a:r>
                      <a:r>
                        <a:rPr lang="en-US" sz="1500" b="0" i="0" u="none" strike="noStrike" cap="none" dirty="0" smtClean="0">
                          <a:solidFill>
                            <a:schemeClr val="tx1"/>
                          </a:solidFill>
                          <a:latin typeface="+mn-lt"/>
                          <a:ea typeface="+mn-ea"/>
                          <a:cs typeface="+mn-cs"/>
                          <a:sym typeface="Arial"/>
                        </a:rPr>
                        <a:t>processes identify</a:t>
                      </a:r>
                      <a:r>
                        <a:rPr lang="en-US" sz="1500" b="0" i="0" u="none" strike="noStrike" cap="none" dirty="0">
                          <a:solidFill>
                            <a:schemeClr val="tx1"/>
                          </a:solidFill>
                          <a:latin typeface="+mn-lt"/>
                          <a:ea typeface="+mn-ea"/>
                          <a:cs typeface="+mn-cs"/>
                          <a:sym typeface="Arial"/>
                        </a:rPr>
                        <a:t>, collect, and prepare data to evaluate the attainment of student outcomes. </a:t>
                      </a: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900424041"/>
                  </a:ext>
                </a:extLst>
              </a:tr>
              <a:tr h="370840">
                <a:tc>
                  <a:txBody>
                    <a:bodyPr/>
                    <a:lstStyle/>
                    <a:p>
                      <a:r>
                        <a:rPr lang="en-US" sz="1500" b="1" dirty="0" smtClean="0">
                          <a:solidFill>
                            <a:schemeClr val="tx1"/>
                          </a:solidFill>
                        </a:rPr>
                        <a:t>Evaluation</a:t>
                      </a:r>
                      <a:r>
                        <a:rPr lang="en-US" sz="1500" b="1" baseline="30000" dirty="0" smtClean="0">
                          <a:solidFill>
                            <a:schemeClr val="tx1"/>
                          </a:solidFill>
                        </a:rPr>
                        <a:t>(*)</a:t>
                      </a:r>
                      <a:endParaRPr lang="en-US" sz="15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1500" b="0" i="0" u="none" strike="noStrike" cap="none" dirty="0">
                          <a:solidFill>
                            <a:schemeClr val="tx1"/>
                          </a:solidFill>
                          <a:latin typeface="+mn-lt"/>
                          <a:ea typeface="+mn-ea"/>
                          <a:cs typeface="+mn-cs"/>
                          <a:sym typeface="Arial"/>
                        </a:rPr>
                        <a:t>Evaluation </a:t>
                      </a:r>
                      <a:r>
                        <a:rPr lang="en-US" sz="1500" b="0" i="0" u="none" strike="noStrike" cap="none" dirty="0" smtClean="0">
                          <a:solidFill>
                            <a:schemeClr val="tx1"/>
                          </a:solidFill>
                          <a:latin typeface="+mn-lt"/>
                          <a:ea typeface="+mn-ea"/>
                          <a:cs typeface="+mn-cs"/>
                          <a:sym typeface="Arial"/>
                        </a:rPr>
                        <a:t>processes interpret assessment data </a:t>
                      </a:r>
                      <a:r>
                        <a:rPr lang="en-US" sz="1500" b="0" i="0" u="none" strike="noStrike" cap="none" dirty="0">
                          <a:solidFill>
                            <a:schemeClr val="tx1"/>
                          </a:solidFill>
                          <a:latin typeface="+mn-lt"/>
                          <a:ea typeface="+mn-ea"/>
                          <a:cs typeface="+mn-cs"/>
                          <a:sym typeface="Arial"/>
                        </a:rPr>
                        <a:t>and evidence accumulated through assessment processes. Evaluation determines the extent to which </a:t>
                      </a:r>
                      <a:r>
                        <a:rPr lang="en-US" sz="1500" b="0" i="0" u="none" strike="noStrike" cap="none" dirty="0" smtClean="0">
                          <a:solidFill>
                            <a:schemeClr val="tx1"/>
                          </a:solidFill>
                          <a:latin typeface="+mn-lt"/>
                          <a:ea typeface="+mn-ea"/>
                          <a:cs typeface="+mn-cs"/>
                          <a:sym typeface="Arial"/>
                        </a:rPr>
                        <a:t>student </a:t>
                      </a:r>
                      <a:r>
                        <a:rPr lang="en-US" sz="1500" b="0" i="0" u="none" strike="noStrike" cap="none" dirty="0">
                          <a:solidFill>
                            <a:schemeClr val="tx1"/>
                          </a:solidFill>
                          <a:latin typeface="+mn-lt"/>
                          <a:ea typeface="+mn-ea"/>
                          <a:cs typeface="+mn-cs"/>
                          <a:sym typeface="Arial"/>
                        </a:rPr>
                        <a:t>outcomes </a:t>
                      </a:r>
                      <a:r>
                        <a:rPr lang="en-US" sz="1500" b="0" i="0" u="none" strike="noStrike" cap="none" dirty="0" smtClean="0">
                          <a:solidFill>
                            <a:schemeClr val="tx1"/>
                          </a:solidFill>
                          <a:latin typeface="+mn-lt"/>
                          <a:ea typeface="+mn-ea"/>
                          <a:cs typeface="+mn-cs"/>
                          <a:sym typeface="Arial"/>
                        </a:rPr>
                        <a:t>(SOs)</a:t>
                      </a:r>
                      <a:r>
                        <a:rPr lang="en-US" sz="1500" b="0" i="0" u="none" strike="noStrike" cap="none" baseline="0" dirty="0" smtClean="0">
                          <a:solidFill>
                            <a:schemeClr val="tx1"/>
                          </a:solidFill>
                          <a:latin typeface="+mn-lt"/>
                          <a:ea typeface="+mn-ea"/>
                          <a:cs typeface="+mn-cs"/>
                          <a:sym typeface="Arial"/>
                        </a:rPr>
                        <a:t> </a:t>
                      </a:r>
                      <a:r>
                        <a:rPr lang="en-US" sz="1500" b="0" i="0" u="none" strike="noStrike" cap="none" dirty="0" smtClean="0">
                          <a:solidFill>
                            <a:schemeClr val="tx1"/>
                          </a:solidFill>
                          <a:latin typeface="+mn-lt"/>
                          <a:ea typeface="+mn-ea"/>
                          <a:cs typeface="+mn-cs"/>
                          <a:sym typeface="Arial"/>
                        </a:rPr>
                        <a:t>are </a:t>
                      </a:r>
                      <a:r>
                        <a:rPr lang="en-US" sz="1500" b="0" i="0" u="none" strike="noStrike" cap="none" dirty="0">
                          <a:solidFill>
                            <a:schemeClr val="tx1"/>
                          </a:solidFill>
                          <a:latin typeface="+mn-lt"/>
                          <a:ea typeface="+mn-ea"/>
                          <a:cs typeface="+mn-cs"/>
                          <a:sym typeface="Arial"/>
                        </a:rPr>
                        <a:t>being attained. </a:t>
                      </a: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707402196"/>
                  </a:ext>
                </a:extLst>
              </a:tr>
            </a:tbl>
          </a:graphicData>
        </a:graphic>
      </p:graphicFrame>
      <p:sp>
        <p:nvSpPr>
          <p:cNvPr id="4" name="Text Placeholder 2">
            <a:extLst>
              <a:ext uri="{FF2B5EF4-FFF2-40B4-BE49-F238E27FC236}">
                <a16:creationId xmlns:a16="http://schemas.microsoft.com/office/drawing/2014/main" id="{D11359D1-0D32-4B2F-AD36-146A936DC384}"/>
              </a:ext>
            </a:extLst>
          </p:cNvPr>
          <p:cNvSpPr txBox="1">
            <a:spLocks/>
          </p:cNvSpPr>
          <p:nvPr/>
        </p:nvSpPr>
        <p:spPr>
          <a:xfrm>
            <a:off x="693906" y="3214301"/>
            <a:ext cx="7696200" cy="2769989"/>
          </a:xfrm>
          <a:prstGeom prst="rect">
            <a:avLst/>
          </a:prstGeom>
        </p:spPr>
        <p:txBody>
          <a:bodyPr vert="horz" wrap="square" lIns="91440" tIns="45720" rIns="91440" bIns="4572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Arial"/>
                <a:cs typeface="Arial"/>
                <a:sym typeface="Arial"/>
              </a:rPr>
              <a:t>Grading ≠ Assessment: </a:t>
            </a:r>
            <a:r>
              <a:rPr kumimoji="0" lang="en-US" sz="1800" b="1" i="0" u="none" strike="noStrike" kern="1200" cap="none" spc="0" normalizeH="0" baseline="0" noProof="0" dirty="0" smtClean="0">
                <a:ln>
                  <a:noFill/>
                </a:ln>
                <a:solidFill>
                  <a:srgbClr val="000000"/>
                </a:solidFill>
                <a:effectLst/>
                <a:uLnTx/>
                <a:uFillTx/>
                <a:latin typeface="Arial"/>
                <a:cs typeface="Arial"/>
                <a:sym typeface="Arial"/>
              </a:rPr>
              <a:t>In ABET terms, a</a:t>
            </a:r>
            <a:r>
              <a:rPr kumimoji="0" lang="en-US" sz="1800" b="1" i="0" u="none" strike="noStrike" kern="0" cap="none" spc="0" normalizeH="0" baseline="0" noProof="0" dirty="0" smtClean="0">
                <a:ln>
                  <a:noFill/>
                </a:ln>
                <a:solidFill>
                  <a:srgbClr val="000000"/>
                </a:solidFill>
                <a:effectLst/>
                <a:uLnTx/>
                <a:uFillTx/>
                <a:latin typeface="Arial"/>
                <a:cs typeface="Arial"/>
                <a:sym typeface="Arial"/>
              </a:rPr>
              <a:t>ssessment</a:t>
            </a:r>
            <a:r>
              <a:rPr kumimoji="0" lang="en-US" sz="18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1800" b="0" i="0" u="none" strike="noStrike" kern="0" cap="none" spc="0" normalizeH="0" baseline="0" noProof="0" dirty="0">
                <a:ln>
                  <a:noFill/>
                </a:ln>
                <a:solidFill>
                  <a:srgbClr val="000000"/>
                </a:solidFill>
                <a:effectLst/>
                <a:uLnTx/>
                <a:uFillTx/>
                <a:latin typeface="Arial"/>
                <a:cs typeface="Arial"/>
                <a:sym typeface="Arial"/>
              </a:rPr>
              <a:t>does not mean giving marks to student on their work. </a:t>
            </a:r>
            <a:endParaRPr kumimoji="0" lang="en-US" sz="18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sym typeface="Arial"/>
              </a:rPr>
              <a:t>In ABET terms, it </a:t>
            </a:r>
            <a:r>
              <a:rPr kumimoji="0" lang="en-US" sz="1800" b="1" i="0" u="none" strike="noStrike" kern="0" cap="none" spc="0" normalizeH="0" baseline="0" noProof="0" dirty="0" smtClean="0">
                <a:ln>
                  <a:noFill/>
                </a:ln>
                <a:solidFill>
                  <a:srgbClr val="000000"/>
                </a:solidFill>
                <a:effectLst/>
                <a:uLnTx/>
                <a:uFillTx/>
                <a:latin typeface="Arial"/>
                <a:cs typeface="Arial"/>
                <a:sym typeface="Arial"/>
              </a:rPr>
              <a:t>does NOT mean </a:t>
            </a:r>
            <a:r>
              <a:rPr kumimoji="0" lang="en-US" sz="1800" b="0" i="0" u="none" strike="noStrike" kern="0" cap="none" spc="0" normalizeH="0" baseline="0" noProof="0" dirty="0" smtClean="0">
                <a:ln>
                  <a:noFill/>
                </a:ln>
                <a:solidFill>
                  <a:srgbClr val="000000"/>
                </a:solidFill>
                <a:effectLst/>
                <a:uLnTx/>
                <a:uFillTx/>
                <a:latin typeface="Arial"/>
                <a:cs typeface="Arial"/>
                <a:sym typeface="Arial"/>
              </a:rPr>
              <a:t>course grades or exam grades or report grades.</a:t>
            </a:r>
          </a:p>
          <a:p>
            <a:pPr marL="0" marR="0" lvl="0" indent="0" algn="l"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1" i="0" u="none" strike="noStrike" kern="0" cap="none" spc="0" normalizeH="0" baseline="0" noProof="0" dirty="0" smtClean="0">
                <a:ln>
                  <a:noFill/>
                </a:ln>
                <a:solidFill>
                  <a:srgbClr val="0070C0"/>
                </a:solidFill>
                <a:effectLst/>
                <a:uLnTx/>
                <a:uFillTx/>
                <a:latin typeface="Arial"/>
                <a:cs typeface="Arial"/>
                <a:sym typeface="Arial"/>
              </a:rPr>
              <a:t>But</a:t>
            </a:r>
            <a:r>
              <a:rPr kumimoji="0" lang="en-US" sz="1800" b="1" i="0" u="none" strike="noStrike" kern="0" cap="none" spc="0" normalizeH="0" baseline="0" noProof="0" dirty="0">
                <a:ln>
                  <a:noFill/>
                </a:ln>
                <a:solidFill>
                  <a:srgbClr val="0070C0"/>
                </a:solidFill>
                <a:effectLst/>
                <a:uLnTx/>
                <a:uFillTx/>
                <a:latin typeface="Arial"/>
                <a:cs typeface="Arial"/>
                <a:sym typeface="Arial"/>
              </a:rPr>
              <a:t>, </a:t>
            </a:r>
            <a:r>
              <a:rPr kumimoji="0" lang="en-US" sz="1800" b="1" i="0" u="none" strike="noStrike" kern="0" cap="none" spc="0" normalizeH="0" baseline="0" noProof="0" dirty="0" smtClean="0">
                <a:ln>
                  <a:noFill/>
                </a:ln>
                <a:solidFill>
                  <a:srgbClr val="0070C0"/>
                </a:solidFill>
                <a:effectLst/>
                <a:uLnTx/>
                <a:uFillTx/>
                <a:latin typeface="Arial"/>
                <a:cs typeface="Arial"/>
                <a:sym typeface="Arial"/>
              </a:rPr>
              <a:t>assessment data is created </a:t>
            </a:r>
            <a:r>
              <a:rPr kumimoji="0" lang="en-US" sz="1800" b="1" i="0" u="none" strike="noStrike" kern="0" cap="none" spc="0" normalizeH="0" baseline="0" noProof="0" dirty="0">
                <a:ln>
                  <a:noFill/>
                </a:ln>
                <a:solidFill>
                  <a:srgbClr val="0070C0"/>
                </a:solidFill>
                <a:effectLst/>
                <a:uLnTx/>
                <a:uFillTx/>
                <a:latin typeface="Arial"/>
                <a:cs typeface="Arial"/>
                <a:sym typeface="Arial"/>
              </a:rPr>
              <a:t>from </a:t>
            </a:r>
            <a:r>
              <a:rPr kumimoji="0" lang="en-US" sz="1800" b="1" i="0" u="none" strike="noStrike" kern="0" cap="none" spc="0" normalizeH="0" baseline="0" noProof="0" dirty="0" smtClean="0">
                <a:ln>
                  <a:noFill/>
                </a:ln>
                <a:solidFill>
                  <a:srgbClr val="0070C0"/>
                </a:solidFill>
                <a:effectLst/>
                <a:uLnTx/>
                <a:uFillTx/>
                <a:latin typeface="Arial"/>
                <a:cs typeface="Arial"/>
                <a:sym typeface="Arial"/>
              </a:rPr>
              <a:t>faculty grading/giving </a:t>
            </a:r>
            <a:r>
              <a:rPr kumimoji="0" lang="en-US" sz="1800" b="1" i="0" u="none" strike="noStrike" kern="0" cap="none" spc="0" normalizeH="0" baseline="0" noProof="0" dirty="0">
                <a:ln>
                  <a:noFill/>
                </a:ln>
                <a:solidFill>
                  <a:srgbClr val="0070C0"/>
                </a:solidFill>
                <a:effectLst/>
                <a:uLnTx/>
                <a:uFillTx/>
                <a:latin typeface="Arial"/>
                <a:cs typeface="Arial"/>
                <a:sym typeface="Arial"/>
              </a:rPr>
              <a:t>marks on students’ work</a:t>
            </a:r>
            <a:r>
              <a:rPr kumimoji="0" lang="en-US" sz="1800" b="1" i="0" u="none" strike="noStrike" kern="0" cap="none" spc="0" normalizeH="0" baseline="0" noProof="0" dirty="0" smtClean="0">
                <a:ln>
                  <a:noFill/>
                </a:ln>
                <a:solidFill>
                  <a:srgbClr val="0070C0"/>
                </a:solidFill>
                <a:effectLst/>
                <a:uLnTx/>
                <a:uFillTx/>
                <a:latin typeface="Arial"/>
                <a:cs typeface="Arial"/>
                <a:sym typeface="Arial"/>
              </a:rPr>
              <a:t>!  An important distinction.  Understanding this is key to a simple and effective form of assessment and evaluation of student attainment of program learning outcomes.</a:t>
            </a:r>
            <a:endParaRPr kumimoji="0" lang="en-US" sz="1800" b="1" i="0" u="none" strike="noStrike" kern="0" cap="none" spc="0" normalizeH="0" baseline="0" noProof="0" dirty="0">
              <a:ln>
                <a:noFill/>
              </a:ln>
              <a:solidFill>
                <a:srgbClr val="0070C0"/>
              </a:solidFill>
              <a:effectLst/>
              <a:uLnTx/>
              <a:uFillTx/>
              <a:latin typeface="Arial"/>
              <a:cs typeface="Arial"/>
              <a:sym typeface="Arial"/>
            </a:endParaRPr>
          </a:p>
        </p:txBody>
      </p:sp>
      <p:sp>
        <p:nvSpPr>
          <p:cNvPr id="5" name="Text Placeholder 2">
            <a:extLst>
              <a:ext uri="{FF2B5EF4-FFF2-40B4-BE49-F238E27FC236}">
                <a16:creationId xmlns:a16="http://schemas.microsoft.com/office/drawing/2014/main" id="{8F05FDAE-5495-4768-B6D4-CA630F693E55}"/>
              </a:ext>
            </a:extLst>
          </p:cNvPr>
          <p:cNvSpPr txBox="1">
            <a:spLocks/>
          </p:cNvSpPr>
          <p:nvPr/>
        </p:nvSpPr>
        <p:spPr>
          <a:xfrm>
            <a:off x="3352800" y="6072691"/>
            <a:ext cx="3314700" cy="307777"/>
          </a:xfrm>
          <a:prstGeom prst="rect">
            <a:avLst/>
          </a:prstGeom>
        </p:spPr>
        <p:txBody>
          <a:bodyPr vert="horz" wrap="square" lIns="91440" tIns="45720" rIns="91440" bIns="45720"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400" b="0" i="0" u="none" strike="noStrike" kern="0" cap="none" spc="0" normalizeH="0" baseline="30000" noProof="0" dirty="0">
                <a:ln>
                  <a:noFill/>
                </a:ln>
                <a:solidFill>
                  <a:srgbClr val="595959"/>
                </a:solidFill>
                <a:effectLst/>
                <a:uLnTx/>
                <a:uFillTx/>
                <a:latin typeface="Arial"/>
                <a:cs typeface="Arial"/>
                <a:sym typeface="Arial"/>
              </a:rPr>
              <a:t>(*)</a:t>
            </a:r>
            <a:r>
              <a:rPr kumimoji="0" lang="en-US" sz="1400" b="0" i="0" u="none" strike="noStrike" kern="0" cap="none" spc="0" normalizeH="0" baseline="0" noProof="0" dirty="0">
                <a:ln>
                  <a:noFill/>
                </a:ln>
                <a:solidFill>
                  <a:srgbClr val="595959"/>
                </a:solidFill>
                <a:effectLst/>
                <a:uLnTx/>
                <a:uFillTx/>
                <a:latin typeface="Arial"/>
                <a:cs typeface="Arial"/>
                <a:sym typeface="Arial"/>
              </a:rPr>
              <a:t> ABET Definitions </a:t>
            </a:r>
            <a:endParaRPr kumimoji="0" lang="en-US" sz="1400" b="0" i="0" u="none" strike="noStrike" kern="1200" cap="none" spc="0" normalizeH="0" baseline="0" noProof="0" dirty="0">
              <a:ln>
                <a:noFill/>
              </a:ln>
              <a:solidFill>
                <a:srgbClr val="595959"/>
              </a:solidFill>
              <a:effectLst/>
              <a:uLnTx/>
              <a:uFillTx/>
              <a:latin typeface="Arial"/>
              <a:cs typeface="Arial"/>
              <a:sym typeface="Arial"/>
            </a:endParaRPr>
          </a:p>
        </p:txBody>
      </p:sp>
      <p:sp>
        <p:nvSpPr>
          <p:cNvPr id="6" name="TextBox 5"/>
          <p:cNvSpPr txBox="1"/>
          <p:nvPr/>
        </p:nvSpPr>
        <p:spPr>
          <a:xfrm>
            <a:off x="7391400" y="6477000"/>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74848448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CCFA-6FF6-458E-A3E3-59CA77B65757}"/>
              </a:ext>
            </a:extLst>
          </p:cNvPr>
          <p:cNvSpPr>
            <a:spLocks noGrp="1"/>
          </p:cNvSpPr>
          <p:nvPr>
            <p:ph type="title"/>
          </p:nvPr>
        </p:nvSpPr>
        <p:spPr>
          <a:xfrm>
            <a:off x="457200" y="152400"/>
            <a:ext cx="8229600" cy="763600"/>
          </a:xfrm>
        </p:spPr>
        <p:txBody>
          <a:bodyPr/>
          <a:lstStyle/>
          <a:p>
            <a:r>
              <a:rPr lang="en-US" dirty="0" smtClean="0">
                <a:latin typeface="Arial" panose="020B0604020202020204" pitchFamily="34" charset="0"/>
                <a:cs typeface="Arial" panose="020B0604020202020204" pitchFamily="34" charset="0"/>
              </a:rPr>
              <a:t>Useful Terms </a:t>
            </a:r>
            <a:r>
              <a:rPr lang="en-US" dirty="0">
                <a:latin typeface="Arial" panose="020B0604020202020204" pitchFamily="34" charset="0"/>
                <a:cs typeface="Arial" panose="020B0604020202020204" pitchFamily="34" charset="0"/>
              </a:rPr>
              <a:t>&amp; Definitions</a:t>
            </a:r>
          </a:p>
        </p:txBody>
      </p:sp>
      <p:graphicFrame>
        <p:nvGraphicFramePr>
          <p:cNvPr id="3" name="Table 3">
            <a:extLst>
              <a:ext uri="{FF2B5EF4-FFF2-40B4-BE49-F238E27FC236}">
                <a16:creationId xmlns:a16="http://schemas.microsoft.com/office/drawing/2014/main" id="{F1F08E1A-AF92-4407-866F-42B1FDCF0D0A}"/>
              </a:ext>
            </a:extLst>
          </p:cNvPr>
          <p:cNvGraphicFramePr>
            <a:graphicFrameLocks noGrp="1"/>
          </p:cNvGraphicFramePr>
          <p:nvPr>
            <p:extLst/>
          </p:nvPr>
        </p:nvGraphicFramePr>
        <p:xfrm>
          <a:off x="266700" y="918270"/>
          <a:ext cx="8610600" cy="3958530"/>
        </p:xfrm>
        <a:graphic>
          <a:graphicData uri="http://schemas.openxmlformats.org/drawingml/2006/table">
            <a:tbl>
              <a:tblPr firstRow="1" bandRow="1">
                <a:tableStyleId>{BC89EF96-8CEA-46FF-86C4-4CE0E7609802}</a:tableStyleId>
              </a:tblPr>
              <a:tblGrid>
                <a:gridCol w="2171700">
                  <a:extLst>
                    <a:ext uri="{9D8B030D-6E8A-4147-A177-3AD203B41FA5}">
                      <a16:colId xmlns:a16="http://schemas.microsoft.com/office/drawing/2014/main" val="4145411286"/>
                    </a:ext>
                  </a:extLst>
                </a:gridCol>
                <a:gridCol w="6438900">
                  <a:extLst>
                    <a:ext uri="{9D8B030D-6E8A-4147-A177-3AD203B41FA5}">
                      <a16:colId xmlns:a16="http://schemas.microsoft.com/office/drawing/2014/main" val="2283463864"/>
                    </a:ext>
                  </a:extLst>
                </a:gridCol>
              </a:tblGrid>
              <a:tr h="1443930">
                <a:tc>
                  <a:txBody>
                    <a:bodyPr/>
                    <a:lstStyle/>
                    <a:p>
                      <a:r>
                        <a:rPr lang="en-US" sz="2000" b="1" dirty="0">
                          <a:solidFill>
                            <a:schemeClr val="tx1"/>
                          </a:solidFill>
                        </a:rPr>
                        <a:t>Performance</a:t>
                      </a:r>
                    </a:p>
                    <a:p>
                      <a:r>
                        <a:rPr lang="en-US" sz="2000" b="1" dirty="0" smtClean="0">
                          <a:solidFill>
                            <a:schemeClr val="tx1"/>
                          </a:solidFill>
                        </a:rPr>
                        <a:t>Indicators (PIs)</a:t>
                      </a:r>
                      <a:endParaRPr lang="en-US" sz="20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2000" b="0" i="0" u="none" strike="noStrike" cap="none" dirty="0">
                          <a:solidFill>
                            <a:schemeClr val="tx1"/>
                          </a:solidFill>
                          <a:latin typeface="+mn-lt"/>
                          <a:ea typeface="+mn-ea"/>
                          <a:cs typeface="+mn-cs"/>
                          <a:sym typeface="Arial"/>
                        </a:rPr>
                        <a:t>Specific, measurable statements identifying student performance(s) required to meet </a:t>
                      </a:r>
                      <a:r>
                        <a:rPr lang="en-US" sz="2000" b="0" i="0" u="none" strike="noStrike" cap="none" dirty="0" smtClean="0">
                          <a:solidFill>
                            <a:schemeClr val="tx1"/>
                          </a:solidFill>
                          <a:latin typeface="+mn-lt"/>
                          <a:ea typeface="+mn-ea"/>
                          <a:cs typeface="+mn-cs"/>
                          <a:sym typeface="Arial"/>
                        </a:rPr>
                        <a:t>student outcome (SO); </a:t>
                      </a:r>
                      <a:r>
                        <a:rPr lang="en-US" sz="2000" b="0" i="0" u="none" strike="noStrike" cap="none" dirty="0">
                          <a:solidFill>
                            <a:schemeClr val="tx1"/>
                          </a:solidFill>
                          <a:latin typeface="+mn-lt"/>
                          <a:ea typeface="+mn-ea"/>
                          <a:cs typeface="+mn-cs"/>
                          <a:sym typeface="Arial"/>
                        </a:rPr>
                        <a:t>confirmable through </a:t>
                      </a:r>
                      <a:r>
                        <a:rPr lang="en-US" sz="2000" b="0" i="0" u="none" strike="noStrike" cap="none" dirty="0" smtClean="0">
                          <a:solidFill>
                            <a:schemeClr val="tx1"/>
                          </a:solidFill>
                          <a:latin typeface="+mn-lt"/>
                          <a:ea typeface="+mn-ea"/>
                          <a:cs typeface="+mn-cs"/>
                          <a:sym typeface="Arial"/>
                        </a:rPr>
                        <a:t>student work/evidence</a:t>
                      </a:r>
                      <a:r>
                        <a:rPr lang="en-US" sz="2000" b="0" i="0" u="none" strike="noStrike" cap="none" dirty="0">
                          <a:solidFill>
                            <a:schemeClr val="tx1"/>
                          </a:solidFill>
                          <a:latin typeface="+mn-lt"/>
                          <a:ea typeface="+mn-ea"/>
                          <a:cs typeface="+mn-cs"/>
                          <a:sym typeface="Arial"/>
                        </a:rPr>
                        <a:t>. </a:t>
                      </a:r>
                      <a:r>
                        <a:rPr lang="en-US" sz="2000" b="1" i="0" u="none" strike="noStrike" cap="none" dirty="0">
                          <a:solidFill>
                            <a:srgbClr val="0070C0"/>
                          </a:solidFill>
                          <a:latin typeface="+mn-lt"/>
                          <a:ea typeface="+mn-ea"/>
                          <a:cs typeface="+mn-cs"/>
                          <a:sym typeface="Arial"/>
                        </a:rPr>
                        <a:t>PIs </a:t>
                      </a:r>
                      <a:r>
                        <a:rPr lang="en-US" sz="2000" b="1" i="0" u="none" strike="noStrike" cap="none" dirty="0" smtClean="0">
                          <a:solidFill>
                            <a:srgbClr val="0070C0"/>
                          </a:solidFill>
                          <a:latin typeface="+mn-lt"/>
                          <a:ea typeface="+mn-ea"/>
                          <a:cs typeface="+mn-cs"/>
                          <a:sym typeface="Arial"/>
                        </a:rPr>
                        <a:t>link </a:t>
                      </a:r>
                      <a:r>
                        <a:rPr lang="en-US" sz="2000" b="1" i="0" u="none" strike="noStrike" cap="none" dirty="0">
                          <a:solidFill>
                            <a:srgbClr val="0070C0"/>
                          </a:solidFill>
                          <a:latin typeface="+mn-lt"/>
                          <a:ea typeface="+mn-ea"/>
                          <a:cs typeface="+mn-cs"/>
                          <a:sym typeface="Arial"/>
                        </a:rPr>
                        <a:t>to CLOs</a:t>
                      </a:r>
                      <a:r>
                        <a:rPr lang="en-US" sz="2000" b="0" i="0" u="none" strike="noStrike" cap="none" dirty="0">
                          <a:solidFill>
                            <a:schemeClr val="tx1"/>
                          </a:solidFill>
                          <a:latin typeface="+mn-lt"/>
                          <a:ea typeface="+mn-ea"/>
                          <a:cs typeface="+mn-cs"/>
                          <a:sym typeface="Arial"/>
                        </a:rPr>
                        <a:t>.</a:t>
                      </a: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1328209553"/>
                  </a:ext>
                </a:extLst>
              </a:tr>
              <a:tr h="1278688">
                <a:tc>
                  <a:txBody>
                    <a:bodyPr/>
                    <a:lstStyle/>
                    <a:p>
                      <a:r>
                        <a:rPr lang="en-US" sz="2000" b="1" dirty="0">
                          <a:solidFill>
                            <a:schemeClr val="tx1"/>
                          </a:solidFill>
                        </a:rPr>
                        <a:t>Assessment </a:t>
                      </a:r>
                      <a:r>
                        <a:rPr lang="en-US" sz="2000" b="1" dirty="0" smtClean="0">
                          <a:solidFill>
                            <a:schemeClr val="tx1"/>
                          </a:solidFill>
                        </a:rPr>
                        <a:t>Methods </a:t>
                      </a:r>
                      <a:r>
                        <a:rPr lang="en-US" sz="1800" b="1" dirty="0" smtClean="0">
                          <a:solidFill>
                            <a:schemeClr val="tx1"/>
                          </a:solidFill>
                        </a:rPr>
                        <a:t>(Mechanisms)</a:t>
                      </a:r>
                      <a:endParaRPr lang="en-US" sz="18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tc>
                  <a:txBody>
                    <a:bodyPr/>
                    <a:lstStyle/>
                    <a:p>
                      <a:r>
                        <a:rPr lang="en-US" sz="2000" b="0" i="0" u="none" strike="noStrike" cap="none" dirty="0">
                          <a:solidFill>
                            <a:schemeClr val="tx1"/>
                          </a:solidFill>
                          <a:latin typeface="+mn-lt"/>
                          <a:ea typeface="+mn-ea"/>
                          <a:cs typeface="+mn-cs"/>
                          <a:sym typeface="Arial"/>
                        </a:rPr>
                        <a:t>Assessment methods </a:t>
                      </a:r>
                      <a:r>
                        <a:rPr lang="en-US" sz="2000" b="0" i="0" u="none" strike="noStrike" cap="none" dirty="0" smtClean="0">
                          <a:solidFill>
                            <a:schemeClr val="tx1"/>
                          </a:solidFill>
                          <a:latin typeface="+mn-lt"/>
                          <a:ea typeface="+mn-ea"/>
                          <a:cs typeface="+mn-cs"/>
                          <a:sym typeface="Arial"/>
                        </a:rPr>
                        <a:t>or mechanisms are </a:t>
                      </a:r>
                      <a:r>
                        <a:rPr lang="en-US" sz="2000" b="0" i="0" u="none" strike="noStrike" cap="none" dirty="0">
                          <a:solidFill>
                            <a:schemeClr val="tx1"/>
                          </a:solidFill>
                          <a:latin typeface="+mn-lt"/>
                          <a:ea typeface="+mn-ea"/>
                          <a:cs typeface="+mn-cs"/>
                          <a:sym typeface="Arial"/>
                        </a:rPr>
                        <a:t>the </a:t>
                      </a:r>
                      <a:r>
                        <a:rPr lang="en-US" sz="2000" b="0" i="0" u="none" strike="noStrike" cap="none" dirty="0" smtClean="0">
                          <a:solidFill>
                            <a:schemeClr val="tx1"/>
                          </a:solidFill>
                          <a:latin typeface="+mn-lt"/>
                          <a:ea typeface="+mn-ea"/>
                          <a:cs typeface="+mn-cs"/>
                          <a:sym typeface="Arial"/>
                        </a:rPr>
                        <a:t>student work or observation used </a:t>
                      </a:r>
                      <a:r>
                        <a:rPr lang="en-US" sz="2000" b="0" i="0" u="none" strike="noStrike" cap="none" dirty="0">
                          <a:solidFill>
                            <a:schemeClr val="tx1"/>
                          </a:solidFill>
                          <a:latin typeface="+mn-lt"/>
                          <a:ea typeface="+mn-ea"/>
                          <a:cs typeface="+mn-cs"/>
                          <a:sym typeface="Arial"/>
                        </a:rPr>
                        <a:t>to collect data </a:t>
                      </a:r>
                      <a:r>
                        <a:rPr lang="en-US" sz="2000" b="0" i="0" u="none" strike="noStrike" cap="none" dirty="0" smtClean="0">
                          <a:solidFill>
                            <a:schemeClr val="tx1"/>
                          </a:solidFill>
                          <a:latin typeface="+mn-lt"/>
                          <a:ea typeface="+mn-ea"/>
                          <a:cs typeface="+mn-cs"/>
                          <a:sym typeface="Arial"/>
                        </a:rPr>
                        <a:t>demonstrating student attainment of </a:t>
                      </a:r>
                      <a:r>
                        <a:rPr lang="en-US" sz="2000" b="0" i="0" u="none" strike="noStrike" cap="none" baseline="0" dirty="0" smtClean="0">
                          <a:solidFill>
                            <a:schemeClr val="tx1"/>
                          </a:solidFill>
                          <a:latin typeface="+mn-lt"/>
                          <a:ea typeface="+mn-ea"/>
                          <a:cs typeface="+mn-cs"/>
                          <a:sym typeface="Arial"/>
                        </a:rPr>
                        <a:t>the </a:t>
                      </a:r>
                      <a:r>
                        <a:rPr lang="en-US" sz="2000" b="0" i="0" u="none" strike="noStrike" cap="none" dirty="0" smtClean="0">
                          <a:solidFill>
                            <a:schemeClr val="tx1"/>
                          </a:solidFill>
                          <a:latin typeface="+mn-lt"/>
                          <a:ea typeface="+mn-ea"/>
                          <a:cs typeface="+mn-cs"/>
                          <a:sym typeface="Arial"/>
                        </a:rPr>
                        <a:t>student outcomes (via the PI).</a:t>
                      </a:r>
                      <a:endParaRPr lang="en-US" sz="2000" b="0" i="0" u="none" strike="noStrike" cap="none" dirty="0">
                        <a:solidFill>
                          <a:schemeClr val="tx1"/>
                        </a:solidFill>
                        <a:latin typeface="+mn-lt"/>
                        <a:ea typeface="+mn-ea"/>
                        <a:cs typeface="+mn-cs"/>
                        <a:sym typeface="Arial"/>
                      </a:endParaRP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506034623"/>
                  </a:ext>
                </a:extLst>
              </a:tr>
              <a:tr h="1235912">
                <a:tc>
                  <a:txBody>
                    <a:bodyPr/>
                    <a:lstStyle/>
                    <a:p>
                      <a:r>
                        <a:rPr lang="en-US" sz="2000" b="1" dirty="0">
                          <a:solidFill>
                            <a:schemeClr val="tx1"/>
                          </a:solidFill>
                        </a:rPr>
                        <a:t>Assessment </a:t>
                      </a:r>
                      <a:r>
                        <a:rPr lang="en-US" sz="2000" b="1" dirty="0" smtClean="0">
                          <a:solidFill>
                            <a:schemeClr val="tx1"/>
                          </a:solidFill>
                        </a:rPr>
                        <a:t>Measures/Tools</a:t>
                      </a:r>
                      <a:endParaRPr lang="en-US" sz="2000" b="1" dirty="0">
                        <a:solidFill>
                          <a:schemeClr val="tx1"/>
                        </a:solidFill>
                      </a:endParaRPr>
                    </a:p>
                  </a:txBody>
                  <a:tcPr anchor="ctr">
                    <a:lnL w="19050" cap="flat" cmpd="sng" algn="ctr">
                      <a:solidFill>
                        <a:schemeClr val="accent1">
                          <a:lumMod val="75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r>
                        <a:rPr lang="en-US" sz="2000" b="0" i="0" u="none" strike="noStrike" cap="none" dirty="0">
                          <a:solidFill>
                            <a:schemeClr val="tx1"/>
                          </a:solidFill>
                          <a:latin typeface="+mn-lt"/>
                          <a:ea typeface="+mn-ea"/>
                          <a:cs typeface="+mn-cs"/>
                          <a:sym typeface="Arial"/>
                        </a:rPr>
                        <a:t>Assessment </a:t>
                      </a:r>
                      <a:r>
                        <a:rPr lang="en-US" sz="2000" b="0" i="0" u="none" strike="noStrike" cap="none" dirty="0" smtClean="0">
                          <a:solidFill>
                            <a:schemeClr val="tx1"/>
                          </a:solidFill>
                          <a:latin typeface="+mn-lt"/>
                          <a:ea typeface="+mn-ea"/>
                          <a:cs typeface="+mn-cs"/>
                          <a:sym typeface="Arial"/>
                        </a:rPr>
                        <a:t>measures </a:t>
                      </a:r>
                      <a:r>
                        <a:rPr lang="en-US" sz="2000" b="0" i="0" u="none" strike="noStrike" cap="none" dirty="0">
                          <a:solidFill>
                            <a:schemeClr val="tx1"/>
                          </a:solidFill>
                          <a:latin typeface="+mn-lt"/>
                          <a:ea typeface="+mn-ea"/>
                          <a:cs typeface="+mn-cs"/>
                          <a:sym typeface="Arial"/>
                        </a:rPr>
                        <a:t>are the </a:t>
                      </a:r>
                      <a:r>
                        <a:rPr lang="en-US" sz="2000" b="0" i="0" u="none" strike="noStrike" cap="none" dirty="0" smtClean="0">
                          <a:solidFill>
                            <a:schemeClr val="tx1"/>
                          </a:solidFill>
                          <a:latin typeface="+mn-lt"/>
                          <a:ea typeface="+mn-ea"/>
                          <a:cs typeface="+mn-cs"/>
                          <a:sym typeface="Arial"/>
                        </a:rPr>
                        <a:t>scoring </a:t>
                      </a:r>
                      <a:r>
                        <a:rPr lang="en-US" sz="2000" b="0" i="0" u="none" strike="noStrike" cap="none" dirty="0">
                          <a:solidFill>
                            <a:schemeClr val="tx1"/>
                          </a:solidFill>
                          <a:latin typeface="+mn-lt"/>
                          <a:ea typeface="+mn-ea"/>
                          <a:cs typeface="+mn-cs"/>
                          <a:sym typeface="Arial"/>
                        </a:rPr>
                        <a:t>tools used to transform </a:t>
                      </a:r>
                      <a:r>
                        <a:rPr lang="en-US" sz="2000" b="0" i="0" u="none" strike="noStrike" cap="none" dirty="0" smtClean="0">
                          <a:solidFill>
                            <a:schemeClr val="tx1"/>
                          </a:solidFill>
                          <a:latin typeface="+mn-lt"/>
                          <a:ea typeface="+mn-ea"/>
                          <a:cs typeface="+mn-cs"/>
                          <a:sym typeface="Arial"/>
                        </a:rPr>
                        <a:t>student work</a:t>
                      </a:r>
                      <a:r>
                        <a:rPr lang="en-US" sz="2000" b="0" i="0" u="none" strike="noStrike" cap="none" baseline="0" dirty="0" smtClean="0">
                          <a:solidFill>
                            <a:schemeClr val="tx1"/>
                          </a:solidFill>
                          <a:latin typeface="+mn-lt"/>
                          <a:ea typeface="+mn-ea"/>
                          <a:cs typeface="+mn-cs"/>
                          <a:sym typeface="Arial"/>
                        </a:rPr>
                        <a:t> or </a:t>
                      </a:r>
                      <a:r>
                        <a:rPr lang="en-US" sz="2000" b="0" i="0" u="none" strike="noStrike" cap="none" dirty="0" smtClean="0">
                          <a:solidFill>
                            <a:schemeClr val="tx1"/>
                          </a:solidFill>
                          <a:latin typeface="+mn-lt"/>
                          <a:ea typeface="+mn-ea"/>
                          <a:cs typeface="+mn-cs"/>
                          <a:sym typeface="Arial"/>
                        </a:rPr>
                        <a:t>observations </a:t>
                      </a:r>
                      <a:r>
                        <a:rPr lang="en-US" sz="2000" b="0" i="0" u="none" strike="noStrike" cap="none" dirty="0">
                          <a:solidFill>
                            <a:schemeClr val="tx1"/>
                          </a:solidFill>
                          <a:latin typeface="+mn-lt"/>
                          <a:ea typeface="+mn-ea"/>
                          <a:cs typeface="+mn-cs"/>
                          <a:sym typeface="Arial"/>
                        </a:rPr>
                        <a:t>into data </a:t>
                      </a:r>
                      <a:r>
                        <a:rPr lang="en-US" sz="2000" b="0" i="0" u="none" strike="noStrike" cap="none" dirty="0" smtClean="0">
                          <a:solidFill>
                            <a:schemeClr val="tx1"/>
                          </a:solidFill>
                          <a:latin typeface="+mn-lt"/>
                          <a:ea typeface="+mn-ea"/>
                          <a:cs typeface="+mn-cs"/>
                          <a:sym typeface="Arial"/>
                        </a:rPr>
                        <a:t>used </a:t>
                      </a:r>
                      <a:r>
                        <a:rPr lang="en-US" sz="2000" b="0" i="0" u="none" strike="noStrike" cap="none" dirty="0">
                          <a:solidFill>
                            <a:schemeClr val="tx1"/>
                          </a:solidFill>
                          <a:latin typeface="+mn-lt"/>
                          <a:ea typeface="+mn-ea"/>
                          <a:cs typeface="+mn-cs"/>
                          <a:sym typeface="Arial"/>
                        </a:rPr>
                        <a:t>to determine </a:t>
                      </a:r>
                      <a:r>
                        <a:rPr lang="en-US" sz="2000" b="0" i="0" u="none" strike="noStrike" cap="none" dirty="0" smtClean="0">
                          <a:solidFill>
                            <a:schemeClr val="tx1"/>
                          </a:solidFill>
                          <a:latin typeface="+mn-lt"/>
                          <a:ea typeface="+mn-ea"/>
                          <a:cs typeface="+mn-cs"/>
                          <a:sym typeface="Arial"/>
                        </a:rPr>
                        <a:t>student attainment levels of SOs.</a:t>
                      </a:r>
                      <a:endParaRPr lang="en-US" sz="2000" b="0" i="0" u="none" strike="noStrike" cap="none" dirty="0">
                        <a:solidFill>
                          <a:schemeClr val="tx1"/>
                        </a:solidFill>
                        <a:latin typeface="+mn-lt"/>
                        <a:ea typeface="+mn-ea"/>
                        <a:cs typeface="+mn-cs"/>
                        <a:sym typeface="Arial"/>
                      </a:endParaRPr>
                    </a:p>
                  </a:txBody>
                  <a:tcPr anchor="ctr">
                    <a:lnL w="9525" cap="flat" cmpd="sng" algn="ctr">
                      <a:solidFill>
                        <a:schemeClr val="accent4">
                          <a:lumMod val="40000"/>
                          <a:lumOff val="60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22149239"/>
                  </a:ext>
                </a:extLst>
              </a:tr>
            </a:tbl>
          </a:graphicData>
        </a:graphic>
      </p:graphicFrame>
      <p:sp>
        <p:nvSpPr>
          <p:cNvPr id="4" name="Text Placeholder 2">
            <a:extLst>
              <a:ext uri="{FF2B5EF4-FFF2-40B4-BE49-F238E27FC236}">
                <a16:creationId xmlns:a16="http://schemas.microsoft.com/office/drawing/2014/main" id="{D11359D1-0D32-4B2F-AD36-146A936DC384}"/>
              </a:ext>
            </a:extLst>
          </p:cNvPr>
          <p:cNvSpPr txBox="1">
            <a:spLocks/>
          </p:cNvSpPr>
          <p:nvPr/>
        </p:nvSpPr>
        <p:spPr>
          <a:xfrm>
            <a:off x="294262" y="4991472"/>
            <a:ext cx="8724900" cy="142794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1" i="0" u="none" strike="noStrike" kern="1200" cap="none" spc="0" normalizeH="0" baseline="0" noProof="0" dirty="0" smtClean="0">
                <a:ln>
                  <a:noFill/>
                </a:ln>
                <a:solidFill>
                  <a:srgbClr val="0070C0"/>
                </a:solidFill>
                <a:effectLst/>
                <a:uLnTx/>
                <a:uFillTx/>
                <a:latin typeface="Arial"/>
                <a:cs typeface="Arial"/>
                <a:sym typeface="Arial"/>
              </a:rPr>
              <a:t>CLOs link to PIs which link to SOs.</a:t>
            </a:r>
            <a:r>
              <a:rPr kumimoji="0" lang="en-US" sz="1800" b="1" i="0" u="none" strike="noStrike" kern="1200" cap="none" spc="0" normalizeH="0" baseline="0" noProof="0" dirty="0" smtClean="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1800"/>
              </a:spcBef>
              <a:spcAft>
                <a:spcPts val="0"/>
              </a:spcAft>
              <a:buClr>
                <a:srgbClr val="000000"/>
              </a:buClr>
              <a:buSzTx/>
              <a:buFont typeface="Arial"/>
              <a:buNone/>
              <a:tabLst/>
              <a:defRPr/>
            </a:pPr>
            <a:r>
              <a:rPr kumimoji="0" lang="en-US" sz="1800" b="1" i="0" u="none" strike="noStrike" kern="1200" cap="none" spc="0" normalizeH="0" baseline="0" noProof="0" dirty="0" smtClean="0">
                <a:ln>
                  <a:noFill/>
                </a:ln>
                <a:solidFill>
                  <a:srgbClr val="0070C0"/>
                </a:solidFill>
                <a:effectLst/>
                <a:uLnTx/>
                <a:uFillTx/>
                <a:latin typeface="Arial"/>
                <a:cs typeface="Arial"/>
                <a:sym typeface="Arial"/>
              </a:rPr>
              <a:t>Using assessment measures/tools when lecturers grade/give marks to student work (the assessment method) yields assessment data. </a:t>
            </a:r>
            <a:endParaRPr kumimoji="0" lang="en-US" sz="1800" b="0" i="0" u="none" strike="noStrike" kern="0" cap="none" spc="0" normalizeH="0" baseline="0" noProof="0" dirty="0">
              <a:ln>
                <a:noFill/>
              </a:ln>
              <a:solidFill>
                <a:srgbClr val="0070C0"/>
              </a:solidFill>
              <a:effectLst/>
              <a:uLnTx/>
              <a:uFillTx/>
              <a:latin typeface="Arial"/>
              <a:cs typeface="Arial"/>
              <a:sym typeface="Arial"/>
            </a:endParaRPr>
          </a:p>
        </p:txBody>
      </p:sp>
      <p:sp>
        <p:nvSpPr>
          <p:cNvPr id="6" name="TextBox 5"/>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04440517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title"/>
          </p:nvPr>
        </p:nvSpPr>
        <p:spPr>
          <a:xfrm>
            <a:off x="457200" y="494550"/>
            <a:ext cx="8229600" cy="572700"/>
          </a:xfrm>
          <a:prstGeom prst="rect">
            <a:avLst/>
          </a:prstGeom>
        </p:spPr>
        <p:txBody>
          <a:bodyPr spcFirstLastPara="1" wrap="square" lIns="91425" tIns="91425" rIns="91425" bIns="91425" anchor="t" anchorCtr="0">
            <a:noAutofit/>
          </a:bodyPr>
          <a:lstStyle/>
          <a:p>
            <a:pPr algn="ctr"/>
            <a:r>
              <a:rPr lang="en-GB" sz="3200" dirty="0" smtClean="0">
                <a:latin typeface="+mj-lt"/>
              </a:rPr>
              <a:t>Sample Methods &amp; Measures?</a:t>
            </a:r>
            <a:endParaRPr sz="3200" dirty="0">
              <a:latin typeface="+mj-lt"/>
            </a:endParaRPr>
          </a:p>
        </p:txBody>
      </p:sp>
      <p:graphicFrame>
        <p:nvGraphicFramePr>
          <p:cNvPr id="2" name="Table 1">
            <a:extLst>
              <a:ext uri="{FF2B5EF4-FFF2-40B4-BE49-F238E27FC236}">
                <a16:creationId xmlns:a16="http://schemas.microsoft.com/office/drawing/2014/main" id="{0AB4E731-3E76-4F78-84A8-58B77C850F88}"/>
              </a:ext>
            </a:extLst>
          </p:cNvPr>
          <p:cNvGraphicFramePr>
            <a:graphicFrameLocks noGrp="1"/>
          </p:cNvGraphicFramePr>
          <p:nvPr>
            <p:extLst>
              <p:ext uri="{D42A27DB-BD31-4B8C-83A1-F6EECF244321}">
                <p14:modId xmlns:p14="http://schemas.microsoft.com/office/powerpoint/2010/main" val="1575072303"/>
              </p:ext>
            </p:extLst>
          </p:nvPr>
        </p:nvGraphicFramePr>
        <p:xfrm>
          <a:off x="206828" y="1219200"/>
          <a:ext cx="8763000" cy="4848519"/>
        </p:xfrm>
        <a:graphic>
          <a:graphicData uri="http://schemas.openxmlformats.org/drawingml/2006/table">
            <a:tbl>
              <a:tblPr firstRow="1" firstCol="1" bandRow="1">
                <a:tableStyleId>{5A111915-BE36-4E01-A7E5-04B1672EAD32}</a:tableStyleId>
              </a:tblPr>
              <a:tblGrid>
                <a:gridCol w="4381500">
                  <a:extLst>
                    <a:ext uri="{9D8B030D-6E8A-4147-A177-3AD203B41FA5}">
                      <a16:colId xmlns:a16="http://schemas.microsoft.com/office/drawing/2014/main" val="749954718"/>
                    </a:ext>
                  </a:extLst>
                </a:gridCol>
                <a:gridCol w="4381500">
                  <a:extLst>
                    <a:ext uri="{9D8B030D-6E8A-4147-A177-3AD203B41FA5}">
                      <a16:colId xmlns:a16="http://schemas.microsoft.com/office/drawing/2014/main" val="764509679"/>
                    </a:ext>
                  </a:extLst>
                </a:gridCol>
              </a:tblGrid>
              <a:tr h="524933">
                <a:tc>
                  <a:txBody>
                    <a:bodyPr/>
                    <a:lstStyle/>
                    <a:p>
                      <a:pPr marL="0" marR="0" algn="ctr">
                        <a:lnSpc>
                          <a:spcPct val="107000"/>
                        </a:lnSpc>
                        <a:spcBef>
                          <a:spcPts val="900"/>
                        </a:spcBef>
                        <a:spcAft>
                          <a:spcPts val="900"/>
                        </a:spcAft>
                      </a:pPr>
                      <a:r>
                        <a:rPr lang="en-US" sz="1800" dirty="0">
                          <a:effectLst/>
                        </a:rPr>
                        <a:t>ASSESSMENT METHODS</a:t>
                      </a:r>
                      <a:endParaRPr lang="en-US" sz="1800" dirty="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algn="ctr">
                        <a:lnSpc>
                          <a:spcPct val="107000"/>
                        </a:lnSpc>
                        <a:spcBef>
                          <a:spcPts val="900"/>
                        </a:spcBef>
                        <a:spcAft>
                          <a:spcPts val="900"/>
                        </a:spcAft>
                      </a:pPr>
                      <a:r>
                        <a:rPr lang="en-US" sz="1800" dirty="0">
                          <a:effectLst/>
                        </a:rPr>
                        <a:t>ASSESSMENT MEASURES</a:t>
                      </a:r>
                      <a:endParaRPr lang="en-US" sz="1800" dirty="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190583594"/>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Faculty-developed exams/homework assignments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Grading checklist</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2407803525"/>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Standardized tests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Rubric (Holistic or Analytic)</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2341094556"/>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Internship</a:t>
                      </a:r>
                      <a:r>
                        <a:rPr lang="en-US" sz="1800" b="0" baseline="0" dirty="0" smtClean="0">
                          <a:ln>
                            <a:noFill/>
                          </a:ln>
                          <a:effectLst>
                            <a:outerShdw blurRad="38100" dist="19050" dir="2700000" algn="tl">
                              <a:schemeClr val="dk1">
                                <a:alpha val="40000"/>
                              </a:schemeClr>
                            </a:outerShdw>
                          </a:effectLst>
                        </a:rPr>
                        <a:t> or Co-op </a:t>
                      </a:r>
                      <a:r>
                        <a:rPr lang="en-US" sz="1800" b="0" dirty="0" smtClean="0">
                          <a:ln>
                            <a:noFill/>
                          </a:ln>
                          <a:effectLst>
                            <a:outerShdw blurRad="38100" dist="19050" dir="2700000" algn="tl">
                              <a:schemeClr val="dk1">
                                <a:alpha val="40000"/>
                              </a:schemeClr>
                            </a:outerShdw>
                          </a:effectLst>
                        </a:rPr>
                        <a:t>Performance appraisal</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True/False question sets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2871415890"/>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Student Presentation</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Multiple choice question sets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150315114"/>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Student Lab Report</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Qualitative analysis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540432486"/>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Student Portfolios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algn="ctr">
                        <a:lnSpc>
                          <a:spcPct val="107000"/>
                        </a:lnSpc>
                        <a:spcBef>
                          <a:spcPts val="900"/>
                        </a:spcBef>
                        <a:spcAft>
                          <a:spcPts val="900"/>
                        </a:spcAft>
                      </a:pPr>
                      <a:endParaRPr lang="en-US" sz="1800" b="0" dirty="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656929676"/>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Oral exams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4269188118"/>
                  </a:ext>
                </a:extLst>
              </a:tr>
              <a:tr h="524933">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r>
                        <a:rPr lang="en-US" sz="1800" b="0" dirty="0" smtClean="0">
                          <a:ln>
                            <a:noFill/>
                          </a:ln>
                          <a:effectLst>
                            <a:outerShdw blurRad="38100" dist="19050" dir="2700000" algn="tl">
                              <a:schemeClr val="dk1">
                                <a:alpha val="40000"/>
                              </a:schemeClr>
                            </a:outerShdw>
                          </a:effectLst>
                        </a:rPr>
                        <a:t>Written surveys/questionnaires</a:t>
                      </a: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R w="57150" cap="flat" cmpd="sng" algn="ctr">
                      <a:solidFill>
                        <a:schemeClr val="accent5">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900"/>
                        </a:spcBef>
                        <a:spcAft>
                          <a:spcPts val="900"/>
                        </a:spcAft>
                        <a:buClr>
                          <a:srgbClr val="000000"/>
                        </a:buClr>
                        <a:buSzTx/>
                        <a:buFont typeface="Arial"/>
                        <a:buNone/>
                        <a:tabLst/>
                        <a:defRPr/>
                      </a:pPr>
                      <a:endParaRPr lang="en-US" sz="1800" b="0" dirty="0" smtClean="0">
                        <a:effectLst/>
                        <a:latin typeface="Arial Nova Cond" panose="020B0506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430646164"/>
                  </a:ext>
                </a:extLst>
              </a:tr>
            </a:tbl>
          </a:graphicData>
        </a:graphic>
      </p:graphicFrame>
      <p:sp>
        <p:nvSpPr>
          <p:cNvPr id="4" name="TextBox 3"/>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11646781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D1A2CED-DA9B-4CCF-8215-CFC65FE71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44" name="Rectangle 43">
            <a:extLst>
              <a:ext uri="{FF2B5EF4-FFF2-40B4-BE49-F238E27FC236}">
                <a16:creationId xmlns:a16="http://schemas.microsoft.com/office/drawing/2014/main" id="{562DFC44-A40C-4573-9230-B3EDB3EC8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5589D35-CF9F-4DE9-A792-8571A09E9B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3" name="Picture 42" descr="Icon&#10;&#10;Description automatically generated">
            <a:extLst>
              <a:ext uri="{FF2B5EF4-FFF2-40B4-BE49-F238E27FC236}">
                <a16:creationId xmlns:a16="http://schemas.microsoft.com/office/drawing/2014/main" id="{86096FF8-81E4-4CE0-AD54-083D80D741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18656" y="713306"/>
            <a:ext cx="4600468" cy="5026437"/>
          </a:xfrm>
          <a:prstGeom prst="rect">
            <a:avLst/>
          </a:prstGeom>
        </p:spPr>
      </p:pic>
      <p:sp>
        <p:nvSpPr>
          <p:cNvPr id="16" name="TextBox 15">
            <a:extLst>
              <a:ext uri="{FF2B5EF4-FFF2-40B4-BE49-F238E27FC236}">
                <a16:creationId xmlns:a16="http://schemas.microsoft.com/office/drawing/2014/main" id="{E366D420-593B-43A7-95A9-BD3725B913A3}"/>
              </a:ext>
            </a:extLst>
          </p:cNvPr>
          <p:cNvSpPr txBox="1"/>
          <p:nvPr/>
        </p:nvSpPr>
        <p:spPr>
          <a:xfrm>
            <a:off x="1705260" y="1955917"/>
            <a:ext cx="20285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Effective</a:t>
            </a:r>
          </a:p>
        </p:txBody>
      </p:sp>
      <p:sp>
        <p:nvSpPr>
          <p:cNvPr id="49" name="TextBox 48">
            <a:extLst>
              <a:ext uri="{FF2B5EF4-FFF2-40B4-BE49-F238E27FC236}">
                <a16:creationId xmlns:a16="http://schemas.microsoft.com/office/drawing/2014/main" id="{AA3BDA4F-7CD1-47BD-A680-91C62444B0A1}"/>
              </a:ext>
            </a:extLst>
          </p:cNvPr>
          <p:cNvSpPr txBox="1"/>
          <p:nvPr/>
        </p:nvSpPr>
        <p:spPr>
          <a:xfrm>
            <a:off x="2383523" y="3127321"/>
            <a:ext cx="25356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Measurable</a:t>
            </a:r>
          </a:p>
        </p:txBody>
      </p:sp>
      <p:sp>
        <p:nvSpPr>
          <p:cNvPr id="50" name="TextBox 49">
            <a:extLst>
              <a:ext uri="{FF2B5EF4-FFF2-40B4-BE49-F238E27FC236}">
                <a16:creationId xmlns:a16="http://schemas.microsoft.com/office/drawing/2014/main" id="{4AAA3CEC-7F92-4F7F-BF5E-816DBF1CB191}"/>
              </a:ext>
            </a:extLst>
          </p:cNvPr>
          <p:cNvSpPr txBox="1"/>
          <p:nvPr/>
        </p:nvSpPr>
        <p:spPr>
          <a:xfrm>
            <a:off x="990600" y="3727173"/>
            <a:ext cx="202854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Student </a:t>
            </a:r>
            <a:r>
              <a:rPr kumimoji="0" lang="en-US" sz="2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n-ea"/>
                <a:cs typeface="+mn-cs"/>
              </a:rPr>
              <a:t>Outcomes</a:t>
            </a:r>
          </a:p>
        </p:txBody>
      </p:sp>
      <p:sp>
        <p:nvSpPr>
          <p:cNvPr id="15" name="Oval 14">
            <a:extLst>
              <a:ext uri="{FF2B5EF4-FFF2-40B4-BE49-F238E27FC236}">
                <a16:creationId xmlns:a16="http://schemas.microsoft.com/office/drawing/2014/main" id="{07F3C3D1-DD52-44C5-BE48-816AFD0CE6F7}"/>
              </a:ext>
            </a:extLst>
          </p:cNvPr>
          <p:cNvSpPr/>
          <p:nvPr/>
        </p:nvSpPr>
        <p:spPr>
          <a:xfrm>
            <a:off x="3047349" y="2533040"/>
            <a:ext cx="1570144" cy="1570144"/>
          </a:xfrm>
          <a:prstGeom prst="ellipse">
            <a:avLst/>
          </a:prstGeom>
          <a:noFill/>
          <a:ln>
            <a:noFill/>
          </a:ln>
        </p:spPr>
        <p:style>
          <a:lnRef idx="0">
            <a:scrgbClr r="0" g="0" b="0"/>
          </a:lnRef>
          <a:fillRef idx="3">
            <a:scrgbClr r="0" g="0" b="0"/>
          </a:fillRef>
          <a:effectRef idx="3">
            <a:schemeClr val="accent1">
              <a:hueOff val="0"/>
              <a:satOff val="0"/>
              <a:lumOff val="0"/>
              <a:alphaOff val="0"/>
            </a:schemeClr>
          </a:effectRef>
          <a:fontRef idx="minor">
            <a:schemeClr val="lt1"/>
          </a:fontRef>
        </p:style>
      </p:sp>
      <p:grpSp>
        <p:nvGrpSpPr>
          <p:cNvPr id="32" name="Group 31">
            <a:extLst>
              <a:ext uri="{FF2B5EF4-FFF2-40B4-BE49-F238E27FC236}">
                <a16:creationId xmlns:a16="http://schemas.microsoft.com/office/drawing/2014/main" id="{25E92777-846A-46CE-9BD5-4660E8D25E61}"/>
              </a:ext>
            </a:extLst>
          </p:cNvPr>
          <p:cNvGrpSpPr/>
          <p:nvPr/>
        </p:nvGrpSpPr>
        <p:grpSpPr>
          <a:xfrm>
            <a:off x="4063838" y="3740425"/>
            <a:ext cx="4730404" cy="1456966"/>
            <a:chOff x="4063838" y="3740425"/>
            <a:chExt cx="4730404" cy="1456966"/>
          </a:xfrm>
        </p:grpSpPr>
        <p:grpSp>
          <p:nvGrpSpPr>
            <p:cNvPr id="29" name="Group 28">
              <a:extLst>
                <a:ext uri="{FF2B5EF4-FFF2-40B4-BE49-F238E27FC236}">
                  <a16:creationId xmlns:a16="http://schemas.microsoft.com/office/drawing/2014/main" id="{7E635B39-2EB5-4AAB-ABC7-9E8C6F63860F}"/>
                </a:ext>
              </a:extLst>
            </p:cNvPr>
            <p:cNvGrpSpPr/>
            <p:nvPr/>
          </p:nvGrpSpPr>
          <p:grpSpPr>
            <a:xfrm>
              <a:off x="4765199" y="4114800"/>
              <a:ext cx="4029043" cy="1082591"/>
              <a:chOff x="4765199" y="4114800"/>
              <a:chExt cx="4029043" cy="1082591"/>
            </a:xfrm>
          </p:grpSpPr>
          <p:sp>
            <p:nvSpPr>
              <p:cNvPr id="19" name="Freeform: Shape 18">
                <a:extLst>
                  <a:ext uri="{FF2B5EF4-FFF2-40B4-BE49-F238E27FC236}">
                    <a16:creationId xmlns:a16="http://schemas.microsoft.com/office/drawing/2014/main" id="{1C5C56D9-CAC5-49E2-A49E-F3D52673E7BF}"/>
                  </a:ext>
                </a:extLst>
              </p:cNvPr>
              <p:cNvSpPr/>
              <p:nvPr/>
            </p:nvSpPr>
            <p:spPr>
              <a:xfrm>
                <a:off x="4765199" y="4173449"/>
                <a:ext cx="942086" cy="942086"/>
              </a:xfrm>
              <a:custGeom>
                <a:avLst/>
                <a:gdLst>
                  <a:gd name="connsiteX0" fmla="*/ 0 w 942086"/>
                  <a:gd name="connsiteY0" fmla="*/ 471043 h 942086"/>
                  <a:gd name="connsiteX1" fmla="*/ 471043 w 942086"/>
                  <a:gd name="connsiteY1" fmla="*/ 0 h 942086"/>
                  <a:gd name="connsiteX2" fmla="*/ 942086 w 942086"/>
                  <a:gd name="connsiteY2" fmla="*/ 471043 h 942086"/>
                  <a:gd name="connsiteX3" fmla="*/ 471043 w 942086"/>
                  <a:gd name="connsiteY3" fmla="*/ 942086 h 942086"/>
                  <a:gd name="connsiteX4" fmla="*/ 0 w 942086"/>
                  <a:gd name="connsiteY4" fmla="*/ 471043 h 94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086" h="942086">
                    <a:moveTo>
                      <a:pt x="0" y="471043"/>
                    </a:moveTo>
                    <a:cubicBezTo>
                      <a:pt x="0" y="210893"/>
                      <a:pt x="210893" y="0"/>
                      <a:pt x="471043" y="0"/>
                    </a:cubicBezTo>
                    <a:cubicBezTo>
                      <a:pt x="731193" y="0"/>
                      <a:pt x="942086" y="210893"/>
                      <a:pt x="942086" y="471043"/>
                    </a:cubicBezTo>
                    <a:cubicBezTo>
                      <a:pt x="942086" y="731193"/>
                      <a:pt x="731193" y="942086"/>
                      <a:pt x="471043" y="942086"/>
                    </a:cubicBezTo>
                    <a:cubicBezTo>
                      <a:pt x="210893" y="942086"/>
                      <a:pt x="0" y="731193"/>
                      <a:pt x="0" y="471043"/>
                    </a:cubicBezTo>
                    <a:close/>
                  </a:path>
                </a:pathLst>
              </a:custGeom>
              <a:solidFill>
                <a:srgbClr val="F26D1F"/>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50030" tIns="150030" rIns="150030" bIns="1500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Arial" panose="020B0604020202020204"/>
                    <a:ea typeface="+mn-ea"/>
                    <a:cs typeface="+mn-cs"/>
                  </a:rPr>
                  <a:t>ABET</a:t>
                </a:r>
              </a:p>
            </p:txBody>
          </p:sp>
          <p:sp>
            <p:nvSpPr>
              <p:cNvPr id="20" name="Freeform: Shape 19">
                <a:extLst>
                  <a:ext uri="{FF2B5EF4-FFF2-40B4-BE49-F238E27FC236}">
                    <a16:creationId xmlns:a16="http://schemas.microsoft.com/office/drawing/2014/main" id="{B106772D-C13D-4CDC-B162-EE94C40E89EB}"/>
                  </a:ext>
                </a:extLst>
              </p:cNvPr>
              <p:cNvSpPr/>
              <p:nvPr/>
            </p:nvSpPr>
            <p:spPr>
              <a:xfrm>
                <a:off x="5814746" y="4114800"/>
                <a:ext cx="2979496" cy="1082591"/>
              </a:xfrm>
              <a:custGeom>
                <a:avLst/>
                <a:gdLst>
                  <a:gd name="connsiteX0" fmla="*/ 0 w 1413130"/>
                  <a:gd name="connsiteY0" fmla="*/ 0 h 942086"/>
                  <a:gd name="connsiteX1" fmla="*/ 1413130 w 1413130"/>
                  <a:gd name="connsiteY1" fmla="*/ 0 h 942086"/>
                  <a:gd name="connsiteX2" fmla="*/ 1413130 w 1413130"/>
                  <a:gd name="connsiteY2" fmla="*/ 942086 h 942086"/>
                  <a:gd name="connsiteX3" fmla="*/ 0 w 1413130"/>
                  <a:gd name="connsiteY3" fmla="*/ 942086 h 942086"/>
                  <a:gd name="connsiteX4" fmla="*/ 0 w 1413130"/>
                  <a:gd name="connsiteY4" fmla="*/ 0 h 94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130" h="942086">
                    <a:moveTo>
                      <a:pt x="0" y="0"/>
                    </a:moveTo>
                    <a:lnTo>
                      <a:pt x="1413130" y="0"/>
                    </a:lnTo>
                    <a:lnTo>
                      <a:pt x="1413130" y="942086"/>
                    </a:lnTo>
                    <a:lnTo>
                      <a:pt x="0" y="942086"/>
                    </a:lnTo>
                    <a:lnTo>
                      <a:pt x="0" y="0"/>
                    </a:lnTo>
                    <a:close/>
                  </a:path>
                </a:pathLst>
              </a:custGeom>
              <a:solidFill>
                <a:srgbClr val="FFFFCC"/>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9063" marR="0" lvl="1" indent="0" algn="l" defTabSz="4889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PROGRAM LEVEL </a:t>
                </a:r>
              </a:p>
              <a:p>
                <a:pPr marL="119063" marR="0" lvl="1" indent="0" algn="l" defTabSz="4889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w="0"/>
                    <a:solidFill>
                      <a:srgbClr val="7A8C8E">
                        <a:lumMod val="50000"/>
                      </a:srgbClr>
                    </a:solidFill>
                    <a:effectLst>
                      <a:outerShdw blurRad="38100" dist="19050" dir="2700000" algn="tl" rotWithShape="0">
                        <a:prstClr val="black">
                          <a:alpha val="40000"/>
                        </a:prstClr>
                      </a:outerShdw>
                    </a:effectLst>
                    <a:uLnTx/>
                    <a:uFillTx/>
                    <a:latin typeface="Arial" panose="020B0604020202020204"/>
                    <a:ea typeface="+mn-ea"/>
                    <a:cs typeface="+mn-cs"/>
                  </a:rPr>
                  <a:t>Criterion 4: </a:t>
                </a:r>
                <a:r>
                  <a:rPr kumimoji="0" lang="en-US" sz="1800" b="0" i="0" u="none" strike="noStrike" kern="1200" cap="none" spc="0" normalizeH="0" baseline="0" noProof="0" dirty="0">
                    <a:ln w="0"/>
                    <a:solidFill>
                      <a:srgbClr val="7A8C8E">
                        <a:lumMod val="50000"/>
                      </a:srgbClr>
                    </a:solidFill>
                    <a:effectLst>
                      <a:outerShdw blurRad="38100" dist="19050" dir="2700000" algn="tl" rotWithShape="0">
                        <a:prstClr val="black">
                          <a:alpha val="40000"/>
                        </a:prstClr>
                      </a:outerShdw>
                    </a:effectLst>
                    <a:uLnTx/>
                    <a:uFillTx/>
                    <a:latin typeface="Arial" panose="020B0604020202020204"/>
                    <a:ea typeface="+mn-ea"/>
                    <a:cs typeface="+mn-cs"/>
                  </a:rPr>
                  <a:t>Continuous Improvement</a:t>
                </a:r>
              </a:p>
            </p:txBody>
          </p:sp>
        </p:grpSp>
        <p:cxnSp>
          <p:nvCxnSpPr>
            <p:cNvPr id="3" name="Straight Connector 2">
              <a:extLst>
                <a:ext uri="{FF2B5EF4-FFF2-40B4-BE49-F238E27FC236}">
                  <a16:creationId xmlns:a16="http://schemas.microsoft.com/office/drawing/2014/main" id="{0AFE9065-AB00-4341-BD9C-2AA7C4030FBB}"/>
                </a:ext>
              </a:extLst>
            </p:cNvPr>
            <p:cNvCxnSpPr>
              <a:cxnSpLocks/>
            </p:cNvCxnSpPr>
            <p:nvPr/>
          </p:nvCxnSpPr>
          <p:spPr>
            <a:xfrm>
              <a:off x="4063838" y="3740425"/>
              <a:ext cx="842109" cy="61458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3B93F50-33D0-40C0-BC33-0D87B0366A2E}"/>
              </a:ext>
            </a:extLst>
          </p:cNvPr>
          <p:cNvGrpSpPr/>
          <p:nvPr/>
        </p:nvGrpSpPr>
        <p:grpSpPr>
          <a:xfrm>
            <a:off x="4302601" y="1921303"/>
            <a:ext cx="4512371" cy="1082590"/>
            <a:chOff x="4302601" y="1921303"/>
            <a:chExt cx="4512371" cy="1082590"/>
          </a:xfrm>
        </p:grpSpPr>
        <p:grpSp>
          <p:nvGrpSpPr>
            <p:cNvPr id="28" name="Group 27">
              <a:extLst>
                <a:ext uri="{FF2B5EF4-FFF2-40B4-BE49-F238E27FC236}">
                  <a16:creationId xmlns:a16="http://schemas.microsoft.com/office/drawing/2014/main" id="{74F27F6D-A748-4F67-8200-DF99B06DD9DB}"/>
                </a:ext>
              </a:extLst>
            </p:cNvPr>
            <p:cNvGrpSpPr/>
            <p:nvPr/>
          </p:nvGrpSpPr>
          <p:grpSpPr>
            <a:xfrm>
              <a:off x="4765199" y="1921303"/>
              <a:ext cx="4049773" cy="1082590"/>
              <a:chOff x="4765199" y="1921303"/>
              <a:chExt cx="4049773" cy="1082590"/>
            </a:xfrm>
          </p:grpSpPr>
          <p:sp>
            <p:nvSpPr>
              <p:cNvPr id="17" name="Freeform: Shape 16">
                <a:extLst>
                  <a:ext uri="{FF2B5EF4-FFF2-40B4-BE49-F238E27FC236}">
                    <a16:creationId xmlns:a16="http://schemas.microsoft.com/office/drawing/2014/main" id="{707B308E-951C-4FCB-9D37-47CF4952FBB2}"/>
                  </a:ext>
                </a:extLst>
              </p:cNvPr>
              <p:cNvSpPr/>
              <p:nvPr/>
            </p:nvSpPr>
            <p:spPr>
              <a:xfrm>
                <a:off x="4765199" y="2061807"/>
                <a:ext cx="942086" cy="942086"/>
              </a:xfrm>
              <a:custGeom>
                <a:avLst/>
                <a:gdLst>
                  <a:gd name="connsiteX0" fmla="*/ 0 w 942086"/>
                  <a:gd name="connsiteY0" fmla="*/ 471043 h 942086"/>
                  <a:gd name="connsiteX1" fmla="*/ 471043 w 942086"/>
                  <a:gd name="connsiteY1" fmla="*/ 0 h 942086"/>
                  <a:gd name="connsiteX2" fmla="*/ 942086 w 942086"/>
                  <a:gd name="connsiteY2" fmla="*/ 471043 h 942086"/>
                  <a:gd name="connsiteX3" fmla="*/ 471043 w 942086"/>
                  <a:gd name="connsiteY3" fmla="*/ 942086 h 942086"/>
                  <a:gd name="connsiteX4" fmla="*/ 0 w 942086"/>
                  <a:gd name="connsiteY4" fmla="*/ 471043 h 94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086" h="942086">
                    <a:moveTo>
                      <a:pt x="0" y="471043"/>
                    </a:moveTo>
                    <a:cubicBezTo>
                      <a:pt x="0" y="210893"/>
                      <a:pt x="210893" y="0"/>
                      <a:pt x="471043" y="0"/>
                    </a:cubicBezTo>
                    <a:cubicBezTo>
                      <a:pt x="731193" y="0"/>
                      <a:pt x="942086" y="210893"/>
                      <a:pt x="942086" y="471043"/>
                    </a:cubicBezTo>
                    <a:cubicBezTo>
                      <a:pt x="942086" y="731193"/>
                      <a:pt x="731193" y="942086"/>
                      <a:pt x="471043" y="942086"/>
                    </a:cubicBezTo>
                    <a:cubicBezTo>
                      <a:pt x="210893" y="942086"/>
                      <a:pt x="0" y="731193"/>
                      <a:pt x="0" y="471043"/>
                    </a:cubicBezTo>
                    <a:close/>
                  </a:path>
                </a:pathLst>
              </a:custGeom>
              <a:solidFill>
                <a:srgbClr val="17234D"/>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50030" tIns="150030" rIns="150030" bIns="15003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Arial" panose="020B0604020202020204"/>
                    <a:ea typeface="+mn-ea"/>
                    <a:cs typeface="+mn-cs"/>
                  </a:rPr>
                  <a:t>AUN-QA</a:t>
                </a:r>
              </a:p>
            </p:txBody>
          </p:sp>
          <p:sp>
            <p:nvSpPr>
              <p:cNvPr id="21" name="Freeform: Shape 20">
                <a:extLst>
                  <a:ext uri="{FF2B5EF4-FFF2-40B4-BE49-F238E27FC236}">
                    <a16:creationId xmlns:a16="http://schemas.microsoft.com/office/drawing/2014/main" id="{C828D45A-8F5D-436F-B376-9D8C5C0966B6}"/>
                  </a:ext>
                </a:extLst>
              </p:cNvPr>
              <p:cNvSpPr/>
              <p:nvPr/>
            </p:nvSpPr>
            <p:spPr>
              <a:xfrm>
                <a:off x="5794015" y="1921303"/>
                <a:ext cx="3020957" cy="1082590"/>
              </a:xfrm>
              <a:custGeom>
                <a:avLst/>
                <a:gdLst>
                  <a:gd name="connsiteX0" fmla="*/ 0 w 1413130"/>
                  <a:gd name="connsiteY0" fmla="*/ 0 h 942086"/>
                  <a:gd name="connsiteX1" fmla="*/ 1413130 w 1413130"/>
                  <a:gd name="connsiteY1" fmla="*/ 0 h 942086"/>
                  <a:gd name="connsiteX2" fmla="*/ 1413130 w 1413130"/>
                  <a:gd name="connsiteY2" fmla="*/ 942086 h 942086"/>
                  <a:gd name="connsiteX3" fmla="*/ 0 w 1413130"/>
                  <a:gd name="connsiteY3" fmla="*/ 942086 h 942086"/>
                  <a:gd name="connsiteX4" fmla="*/ 0 w 1413130"/>
                  <a:gd name="connsiteY4" fmla="*/ 0 h 94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130" h="942086">
                    <a:moveTo>
                      <a:pt x="0" y="0"/>
                    </a:moveTo>
                    <a:lnTo>
                      <a:pt x="1413130" y="0"/>
                    </a:lnTo>
                    <a:lnTo>
                      <a:pt x="1413130" y="942086"/>
                    </a:lnTo>
                    <a:lnTo>
                      <a:pt x="0" y="942086"/>
                    </a:lnTo>
                    <a:lnTo>
                      <a:pt x="0" y="0"/>
                    </a:lnTo>
                    <a:close/>
                  </a:path>
                </a:pathLst>
              </a:custGeom>
              <a:solidFill>
                <a:schemeClr val="accent6">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9063" marR="0" lvl="1" indent="0" algn="l" defTabSz="4889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PROGRAM LEVEL (V4.0)</a:t>
                </a:r>
              </a:p>
              <a:p>
                <a:pPr marL="119063" marR="0" lvl="1" indent="0" algn="l" defTabSz="4889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w="0"/>
                    <a:solidFill>
                      <a:srgbClr val="7A8C8E">
                        <a:lumMod val="50000"/>
                      </a:srgbClr>
                    </a:solidFill>
                    <a:effectLst>
                      <a:outerShdw blurRad="38100" dist="19050" dir="2700000" algn="tl" rotWithShape="0">
                        <a:prstClr val="black">
                          <a:alpha val="40000"/>
                        </a:prstClr>
                      </a:outerShdw>
                    </a:effectLst>
                    <a:uLnTx/>
                    <a:uFillTx/>
                    <a:latin typeface="Arial" panose="020B0604020202020204"/>
                    <a:ea typeface="+mn-ea"/>
                    <a:cs typeface="+mn-cs"/>
                  </a:rPr>
                  <a:t>Criterion 2.4: </a:t>
                </a:r>
                <a:r>
                  <a:rPr kumimoji="0" lang="en-US" sz="1800" b="0" i="0" u="none" strike="noStrike" kern="1200" cap="none" spc="0" normalizeH="0" baseline="0" noProof="0" dirty="0">
                    <a:ln w="0"/>
                    <a:solidFill>
                      <a:srgbClr val="7A8C8E">
                        <a:lumMod val="50000"/>
                      </a:srgbClr>
                    </a:solidFill>
                    <a:effectLst>
                      <a:outerShdw blurRad="38100" dist="19050" dir="2700000" algn="tl" rotWithShape="0">
                        <a:prstClr val="black">
                          <a:alpha val="40000"/>
                        </a:prstClr>
                      </a:outerShdw>
                    </a:effectLst>
                    <a:uLnTx/>
                    <a:uFillTx/>
                    <a:latin typeface="Arial" panose="020B0604020202020204"/>
                    <a:ea typeface="+mn-ea"/>
                    <a:cs typeface="+mn-cs"/>
                  </a:rPr>
                  <a:t>Student Assessment</a:t>
                </a:r>
              </a:p>
            </p:txBody>
          </p:sp>
        </p:grpSp>
        <p:cxnSp>
          <p:nvCxnSpPr>
            <p:cNvPr id="22" name="Straight Connector 21">
              <a:extLst>
                <a:ext uri="{FF2B5EF4-FFF2-40B4-BE49-F238E27FC236}">
                  <a16:creationId xmlns:a16="http://schemas.microsoft.com/office/drawing/2014/main" id="{EAEE2E05-7D3A-47A8-9032-6E40C4881002}"/>
                </a:ext>
              </a:extLst>
            </p:cNvPr>
            <p:cNvCxnSpPr>
              <a:cxnSpLocks/>
            </p:cNvCxnSpPr>
            <p:nvPr/>
          </p:nvCxnSpPr>
          <p:spPr>
            <a:xfrm flipV="1">
              <a:off x="4302601" y="2514600"/>
              <a:ext cx="497999" cy="33317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6284303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0"/>
                                  </p:stCondLst>
                                  <p:iterate type="lt">
                                    <p:tmPct val="9000"/>
                                  </p:iterate>
                                  <p:childTnLst>
                                    <p:animClr clrSpc="rgb" dir="cw">
                                      <p:cBhvr override="childStyle">
                                        <p:cTn id="6" dur="500" fill="hold"/>
                                        <p:tgtEl>
                                          <p:spTgt spid="49"/>
                                        </p:tgtEl>
                                        <p:attrNameLst>
                                          <p:attrName>style.color</p:attrName>
                                        </p:attrNameLst>
                                      </p:cBhvr>
                                      <p:to>
                                        <a:srgbClr val="FF9900"/>
                                      </p:to>
                                    </p:animClr>
                                    <p:animClr clrSpc="rgb" dir="cw">
                                      <p:cBhvr>
                                        <p:cTn id="7" dur="500" fill="hold"/>
                                        <p:tgtEl>
                                          <p:spTgt spid="49"/>
                                        </p:tgtEl>
                                        <p:attrNameLst>
                                          <p:attrName>fillcolor</p:attrName>
                                        </p:attrNameLst>
                                      </p:cBhvr>
                                      <p:to>
                                        <a:srgbClr val="FF9900"/>
                                      </p:to>
                                    </p:animClr>
                                    <p:set>
                                      <p:cBhvr>
                                        <p:cTn id="8" dur="500" fill="hold"/>
                                        <p:tgtEl>
                                          <p:spTgt spid="49"/>
                                        </p:tgtEl>
                                        <p:attrNameLst>
                                          <p:attrName>fill.type</p:attrName>
                                        </p:attrNameLst>
                                      </p:cBhvr>
                                      <p:to>
                                        <p:strVal val="solid"/>
                                      </p:to>
                                    </p:set>
                                    <p:anim to="1.5" calcmode="lin" valueType="num">
                                      <p:cBhvr override="childStyle">
                                        <p:cTn id="9" dur="500" fill="hold"/>
                                        <p:tgtEl>
                                          <p:spTgt spid="49"/>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06" y="485395"/>
            <a:ext cx="3778758" cy="1079351"/>
          </a:xfrm>
          <a:noFill/>
        </p:spPr>
        <p:txBody>
          <a:bodyPr vert="horz" lIns="91440" tIns="45720" rIns="91440" bIns="45720" rtlCol="0" anchor="ctr">
            <a:normAutofit/>
          </a:bodyPr>
          <a:lstStyle/>
          <a:p>
            <a:pPr algn="ctr"/>
            <a:r>
              <a:rPr lang="en-US" sz="3600" kern="1200" cap="none" dirty="0" smtClean="0">
                <a:solidFill>
                  <a:schemeClr val="tx1"/>
                </a:solidFill>
                <a:latin typeface="+mj-lt"/>
                <a:ea typeface="+mj-ea"/>
                <a:cs typeface="+mj-cs"/>
              </a:rPr>
              <a:t>ABET Criterion</a:t>
            </a:r>
            <a:endParaRPr lang="en-US" sz="3600" kern="1200" cap="none" dirty="0">
              <a:solidFill>
                <a:schemeClr val="accent4">
                  <a:lumMod val="50000"/>
                </a:schemeClr>
              </a:solidFill>
              <a:latin typeface="+mj-lt"/>
              <a:ea typeface="+mj-ea"/>
              <a:cs typeface="+mj-cs"/>
            </a:endParaRPr>
          </a:p>
        </p:txBody>
      </p:sp>
      <p:pic>
        <p:nvPicPr>
          <p:cNvPr id="10" name="Picture 9">
            <a:extLst>
              <a:ext uri="{FF2B5EF4-FFF2-40B4-BE49-F238E27FC236}">
                <a16:creationId xmlns:a16="http://schemas.microsoft.com/office/drawing/2014/main" id="{E74BE25F-44BB-4679-9D9A-B448F4A574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03" y="1463356"/>
            <a:ext cx="7942275" cy="1758815"/>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41EBF3DA-B0C8-4D3B-A3EC-719F55DB4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333" y="3810000"/>
            <a:ext cx="7942275" cy="2661876"/>
          </a:xfrm>
          <a:prstGeom prst="rect">
            <a:avLst/>
          </a:prstGeom>
          <a:effectLst>
            <a:outerShdw blurRad="50800" dist="38100" dir="2700000" algn="tl" rotWithShape="0">
              <a:prstClr val="black">
                <a:alpha val="40000"/>
              </a:prstClr>
            </a:outerShdw>
          </a:effectLst>
        </p:spPr>
      </p:pic>
      <p:cxnSp>
        <p:nvCxnSpPr>
          <p:cNvPr id="38" name="Straight Connector 37">
            <a:extLst>
              <a:ext uri="{FF2B5EF4-FFF2-40B4-BE49-F238E27FC236}">
                <a16:creationId xmlns:a16="http://schemas.microsoft.com/office/drawing/2014/main" id="{A30C10B0-A72C-4C49-B7CF-A7BF082C7367}"/>
              </a:ext>
            </a:extLst>
          </p:cNvPr>
          <p:cNvCxnSpPr>
            <a:cxnSpLocks/>
          </p:cNvCxnSpPr>
          <p:nvPr/>
        </p:nvCxnSpPr>
        <p:spPr>
          <a:xfrm>
            <a:off x="2209800" y="5192486"/>
            <a:ext cx="1828800"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855D73-7359-4340-B9FE-1D68D29E028C}"/>
              </a:ext>
            </a:extLst>
          </p:cNvPr>
          <p:cNvCxnSpPr>
            <a:cxnSpLocks/>
          </p:cNvCxnSpPr>
          <p:nvPr/>
        </p:nvCxnSpPr>
        <p:spPr>
          <a:xfrm>
            <a:off x="5410202" y="5192486"/>
            <a:ext cx="609600"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43CDEE-453B-41C5-B7B2-B6798A2FE990}"/>
              </a:ext>
            </a:extLst>
          </p:cNvPr>
          <p:cNvCxnSpPr>
            <a:cxnSpLocks/>
          </p:cNvCxnSpPr>
          <p:nvPr/>
        </p:nvCxnSpPr>
        <p:spPr>
          <a:xfrm>
            <a:off x="6596744" y="5638800"/>
            <a:ext cx="1654628"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776B3A-2F2B-48AD-A13E-7D032A7AC7D7}"/>
              </a:ext>
            </a:extLst>
          </p:cNvPr>
          <p:cNvCxnSpPr>
            <a:cxnSpLocks/>
          </p:cNvCxnSpPr>
          <p:nvPr/>
        </p:nvCxnSpPr>
        <p:spPr>
          <a:xfrm>
            <a:off x="3156858" y="4016828"/>
            <a:ext cx="2786742" cy="0"/>
          </a:xfrm>
          <a:prstGeom prst="line">
            <a:avLst/>
          </a:prstGeom>
          <a:ln w="2286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6C80B4-32AD-45E8-8722-C624D8FC8F8A}"/>
              </a:ext>
            </a:extLst>
          </p:cNvPr>
          <p:cNvCxnSpPr>
            <a:cxnSpLocks/>
          </p:cNvCxnSpPr>
          <p:nvPr/>
        </p:nvCxnSpPr>
        <p:spPr>
          <a:xfrm>
            <a:off x="1224643" y="5856514"/>
            <a:ext cx="761999"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363A3A-DE87-40AE-905C-8E4FF24AD9A1}"/>
              </a:ext>
            </a:extLst>
          </p:cNvPr>
          <p:cNvSpPr txBox="1"/>
          <p:nvPr/>
        </p:nvSpPr>
        <p:spPr>
          <a:xfrm>
            <a:off x="4406699" y="674510"/>
            <a:ext cx="4219379" cy="707886"/>
          </a:xfrm>
          <a:prstGeom prst="rect">
            <a:avLst/>
          </a:prstGeom>
          <a:noFill/>
        </p:spPr>
        <p:txBody>
          <a:bodyPr wrap="square" rtlCol="0">
            <a:spAutoFit/>
          </a:bodyPr>
          <a:lstStyle/>
          <a:p>
            <a:r>
              <a:rPr lang="en-US" sz="2000" dirty="0" smtClean="0">
                <a:solidFill>
                  <a:srgbClr val="0070C0"/>
                </a:solidFill>
              </a:rPr>
              <a:t>This must be read using ABET definitions in mind.</a:t>
            </a:r>
            <a:endParaRPr lang="en-US" sz="2000" dirty="0">
              <a:solidFill>
                <a:srgbClr val="0070C0"/>
              </a:solidFill>
            </a:endParaRPr>
          </a:p>
        </p:txBody>
      </p:sp>
      <p:sp>
        <p:nvSpPr>
          <p:cNvPr id="43" name="TextBox 42">
            <a:extLst>
              <a:ext uri="{FF2B5EF4-FFF2-40B4-BE49-F238E27FC236}">
                <a16:creationId xmlns:a16="http://schemas.microsoft.com/office/drawing/2014/main" id="{61363A3A-DE87-40AE-905C-8E4FF24AD9A1}"/>
              </a:ext>
            </a:extLst>
          </p:cNvPr>
          <p:cNvSpPr txBox="1"/>
          <p:nvPr/>
        </p:nvSpPr>
        <p:spPr>
          <a:xfrm>
            <a:off x="891536" y="3324237"/>
            <a:ext cx="6804664" cy="400110"/>
          </a:xfrm>
          <a:prstGeom prst="rect">
            <a:avLst/>
          </a:prstGeom>
          <a:noFill/>
        </p:spPr>
        <p:txBody>
          <a:bodyPr wrap="square" rtlCol="0">
            <a:spAutoFit/>
          </a:bodyPr>
          <a:lstStyle/>
          <a:p>
            <a:r>
              <a:rPr lang="en-US" sz="2000" dirty="0" smtClean="0"/>
              <a:t>From an ABET Self-Study Template/Guideline</a:t>
            </a:r>
            <a:endParaRPr lang="en-US" sz="2000" dirty="0"/>
          </a:p>
        </p:txBody>
      </p:sp>
      <p:sp>
        <p:nvSpPr>
          <p:cNvPr id="44" name="TextBox 43"/>
          <p:cNvSpPr txBox="1"/>
          <p:nvPr/>
        </p:nvSpPr>
        <p:spPr>
          <a:xfrm>
            <a:off x="7065843" y="6534089"/>
            <a:ext cx="851580" cy="300082"/>
          </a:xfrm>
          <a:prstGeom prst="rect">
            <a:avLst/>
          </a:prstGeom>
          <a:noFill/>
        </p:spPr>
        <p:txBody>
          <a:bodyPr wrap="none" rtlCol="0">
            <a:spAutoFit/>
          </a:bodyPr>
          <a:lstStyle/>
          <a:p>
            <a:r>
              <a:rPr lang="en-US" sz="1350" dirty="0"/>
              <a:t>©  </a:t>
            </a:r>
            <a:r>
              <a:rPr lang="en-US" sz="1350" dirty="0" smtClean="0"/>
              <a:t>ABET</a:t>
            </a:r>
            <a:endParaRPr lang="en-US" sz="1350" dirty="0"/>
          </a:p>
        </p:txBody>
      </p:sp>
    </p:spTree>
    <p:extLst>
      <p:ext uri="{BB962C8B-B14F-4D97-AF65-F5344CB8AC3E}">
        <p14:creationId xmlns:p14="http://schemas.microsoft.com/office/powerpoint/2010/main" val="5262999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862353" y="484620"/>
            <a:ext cx="3163613" cy="1656334"/>
          </a:xfrm>
          <a:noFill/>
        </p:spPr>
        <p:txBody>
          <a:bodyPr vert="horz" lIns="91440" tIns="45720" rIns="91440" bIns="45720" rtlCol="0" anchor="ctr">
            <a:normAutofit/>
          </a:bodyPr>
          <a:lstStyle/>
          <a:p>
            <a:r>
              <a:rPr lang="en-US" sz="4300" kern="1200" cap="none" dirty="0">
                <a:solidFill>
                  <a:schemeClr val="tx1"/>
                </a:solidFill>
                <a:latin typeface="+mj-lt"/>
                <a:ea typeface="+mj-ea"/>
                <a:cs typeface="+mj-cs"/>
              </a:rPr>
              <a:t>AUN-QA Guidelines</a:t>
            </a:r>
            <a:br>
              <a:rPr lang="en-US" sz="4300" kern="1200" cap="none" dirty="0">
                <a:solidFill>
                  <a:schemeClr val="tx1"/>
                </a:solidFill>
                <a:latin typeface="+mj-lt"/>
                <a:ea typeface="+mj-ea"/>
                <a:cs typeface="+mj-cs"/>
              </a:rPr>
            </a:br>
            <a:r>
              <a:rPr lang="en-US" sz="2400" kern="1200" cap="none" dirty="0">
                <a:solidFill>
                  <a:schemeClr val="accent4">
                    <a:lumMod val="50000"/>
                  </a:schemeClr>
                </a:solidFill>
                <a:latin typeface="+mj-lt"/>
                <a:ea typeface="+mj-ea"/>
                <a:cs typeface="+mj-cs"/>
              </a:rPr>
              <a:t>(Program Level 4.0)</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01848" y="132379"/>
            <a:ext cx="4572000" cy="2243675"/>
          </a:xfr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0"/>
                <a:solidFill>
                  <a:srgbClr val="465359"/>
                </a:solidFill>
                <a:effectLst>
                  <a:outerShdw blurRad="38100" dist="25400" dir="5400000" algn="ctr" rotWithShape="0">
                    <a:srgbClr val="6E747A">
                      <a:alpha val="43000"/>
                    </a:srgbClr>
                  </a:outerShdw>
                </a:effectLst>
                <a:uLnTx/>
                <a:uFillTx/>
                <a:latin typeface="Arial" panose="020B0604020202020204"/>
                <a:ea typeface="+mn-ea"/>
                <a:cs typeface="+mn-cs"/>
              </a:rPr>
              <a:t>Criterion 4. Student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In my opinion,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this criterion </a:t>
            </a: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uses word “</a:t>
            </a:r>
            <a:r>
              <a:rPr lang="en-US" sz="1800" dirty="0" smtClean="0">
                <a:solidFill>
                  <a:srgbClr val="C00000"/>
                </a:solidFill>
                <a:latin typeface="Arial" panose="020B0604020202020204"/>
              </a:rPr>
              <a:t>assessment</a:t>
            </a:r>
            <a:r>
              <a:rPr lang="en-US" sz="1800" b="0" dirty="0" smtClean="0">
                <a:solidFill>
                  <a:schemeClr val="tx1"/>
                </a:solidFill>
                <a:latin typeface="Arial" panose="020B0604020202020204"/>
              </a:rPr>
              <a:t>”</a:t>
            </a:r>
            <a:r>
              <a:rPr lang="en-US" sz="1800" dirty="0" smtClean="0">
                <a:solidFill>
                  <a:srgbClr val="1C89C0"/>
                </a:solidFill>
                <a:latin typeface="Arial" panose="020B0604020202020204"/>
              </a:rPr>
              <a:t> </a:t>
            </a:r>
            <a:r>
              <a:rPr lang="en-US" sz="1800" b="0" dirty="0" smtClean="0">
                <a:solidFill>
                  <a:prstClr val="black"/>
                </a:solidFill>
                <a:latin typeface="Arial" panose="020B0604020202020204"/>
                <a:ea typeface="+mn-ea"/>
                <a:cs typeface="+mn-cs"/>
              </a:rPr>
              <a:t>for both the processes of giving marks (blue highlight) and with determining attainment of program student outcomes (green highlight) or both (yellow highlight)</a:t>
            </a:r>
            <a:r>
              <a:rPr kumimoji="0" lang="en-US" sz="1800" b="0" i="0" u="none" strike="noStrike" kern="1200" cap="none" spc="0" normalizeH="0" baseline="0" noProof="0" dirty="0" smtClean="0">
                <a:ln>
                  <a:noFill/>
                </a:ln>
                <a:solidFill>
                  <a:srgbClr val="1C89C0"/>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9" name="Picture 38">
            <a:extLst>
              <a:ext uri="{FF2B5EF4-FFF2-40B4-BE49-F238E27FC236}">
                <a16:creationId xmlns:a16="http://schemas.microsoft.com/office/drawing/2014/main" id="{EFDE6C9B-842D-4F29-8D59-ED487D17A2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4610" y="2376054"/>
            <a:ext cx="6746508" cy="3988170"/>
          </a:xfrm>
          <a:prstGeom prst="rect">
            <a:avLst/>
          </a:prstGeom>
        </p:spPr>
      </p:pic>
      <p:cxnSp>
        <p:nvCxnSpPr>
          <p:cNvPr id="40" name="Straight Connector 39">
            <a:extLst>
              <a:ext uri="{FF2B5EF4-FFF2-40B4-BE49-F238E27FC236}">
                <a16:creationId xmlns:a16="http://schemas.microsoft.com/office/drawing/2014/main" id="{182B6D90-5F2D-48BD-85A0-DD17576C2ACE}"/>
              </a:ext>
            </a:extLst>
          </p:cNvPr>
          <p:cNvCxnSpPr>
            <a:cxnSpLocks/>
          </p:cNvCxnSpPr>
          <p:nvPr/>
        </p:nvCxnSpPr>
        <p:spPr>
          <a:xfrm>
            <a:off x="3048000" y="2743200"/>
            <a:ext cx="1698172"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4F6D59A-86AA-415A-ADCF-92FD2FCCEB4A}"/>
              </a:ext>
            </a:extLst>
          </p:cNvPr>
          <p:cNvCxnSpPr>
            <a:cxnSpLocks/>
          </p:cNvCxnSpPr>
          <p:nvPr/>
        </p:nvCxnSpPr>
        <p:spPr>
          <a:xfrm>
            <a:off x="2444159" y="4370139"/>
            <a:ext cx="1769538"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0929B1-2453-485B-83AC-EC09C35B70AA}"/>
              </a:ext>
            </a:extLst>
          </p:cNvPr>
          <p:cNvCxnSpPr>
            <a:cxnSpLocks/>
          </p:cNvCxnSpPr>
          <p:nvPr/>
        </p:nvCxnSpPr>
        <p:spPr>
          <a:xfrm>
            <a:off x="2461093" y="4953000"/>
            <a:ext cx="1752604" cy="0"/>
          </a:xfrm>
          <a:prstGeom prst="line">
            <a:avLst/>
          </a:prstGeom>
          <a:ln w="177800">
            <a:solidFill>
              <a:srgbClr val="00B050">
                <a:alpha val="4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29270" y="6373524"/>
            <a:ext cx="5900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Vietnamese CEAs base their criteria on AUN-QA criteria</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182B6D90-5F2D-48BD-85A0-DD17576C2ACE}"/>
              </a:ext>
            </a:extLst>
          </p:cNvPr>
          <p:cNvCxnSpPr>
            <a:cxnSpLocks/>
          </p:cNvCxnSpPr>
          <p:nvPr/>
        </p:nvCxnSpPr>
        <p:spPr>
          <a:xfrm>
            <a:off x="2444159" y="3345867"/>
            <a:ext cx="3575641" cy="0"/>
          </a:xfrm>
          <a:prstGeom prst="line">
            <a:avLst/>
          </a:prstGeom>
          <a:ln w="177800">
            <a:solidFill>
              <a:schemeClr val="bg2">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82B6D90-5F2D-48BD-85A0-DD17576C2ACE}"/>
              </a:ext>
            </a:extLst>
          </p:cNvPr>
          <p:cNvCxnSpPr>
            <a:cxnSpLocks/>
          </p:cNvCxnSpPr>
          <p:nvPr/>
        </p:nvCxnSpPr>
        <p:spPr>
          <a:xfrm>
            <a:off x="2464004" y="3733800"/>
            <a:ext cx="5232196" cy="0"/>
          </a:xfrm>
          <a:prstGeom prst="line">
            <a:avLst/>
          </a:prstGeom>
          <a:ln w="177800">
            <a:solidFill>
              <a:schemeClr val="bg2">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0929B1-2453-485B-83AC-EC09C35B70AA}"/>
              </a:ext>
            </a:extLst>
          </p:cNvPr>
          <p:cNvCxnSpPr>
            <a:cxnSpLocks/>
          </p:cNvCxnSpPr>
          <p:nvPr/>
        </p:nvCxnSpPr>
        <p:spPr>
          <a:xfrm>
            <a:off x="2818253" y="5181600"/>
            <a:ext cx="2896747" cy="0"/>
          </a:xfrm>
          <a:prstGeom prst="line">
            <a:avLst/>
          </a:prstGeom>
          <a:ln w="177800">
            <a:solidFill>
              <a:srgbClr val="00B050">
                <a:alpha val="4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0929B1-2453-485B-83AC-EC09C35B70AA}"/>
              </a:ext>
            </a:extLst>
          </p:cNvPr>
          <p:cNvCxnSpPr>
            <a:cxnSpLocks/>
          </p:cNvCxnSpPr>
          <p:nvPr/>
        </p:nvCxnSpPr>
        <p:spPr>
          <a:xfrm>
            <a:off x="2069697" y="5410200"/>
            <a:ext cx="5931303" cy="0"/>
          </a:xfrm>
          <a:prstGeom prst="line">
            <a:avLst/>
          </a:prstGeom>
          <a:ln w="1778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10929B1-2453-485B-83AC-EC09C35B70AA}"/>
              </a:ext>
            </a:extLst>
          </p:cNvPr>
          <p:cNvCxnSpPr>
            <a:cxnSpLocks/>
          </p:cNvCxnSpPr>
          <p:nvPr/>
        </p:nvCxnSpPr>
        <p:spPr>
          <a:xfrm>
            <a:off x="2461093" y="5562600"/>
            <a:ext cx="3177707" cy="0"/>
          </a:xfrm>
          <a:prstGeom prst="line">
            <a:avLst/>
          </a:prstGeom>
          <a:ln w="177800">
            <a:solidFill>
              <a:srgbClr val="FFC000">
                <a:alpha val="40000"/>
              </a:srgb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12687" y="6511755"/>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5144811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381F85-BE5F-4104-98A7-D7A565C78632}"/>
              </a:ext>
            </a:extLst>
          </p:cNvPr>
          <p:cNvSpPr txBox="1">
            <a:spLocks/>
          </p:cNvSpPr>
          <p:nvPr/>
        </p:nvSpPr>
        <p:spPr>
          <a:xfrm>
            <a:off x="0" y="244816"/>
            <a:ext cx="9143999" cy="3077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ED1C24"/>
                </a:solidFill>
                <a:effectLst/>
                <a:uLnTx/>
                <a:uFillTx/>
                <a:latin typeface="Arial" panose="020B0604020202020204" pitchFamily="34" charset="0"/>
                <a:cs typeface="Arial" panose="020B0604020202020204" pitchFamily="34" charset="0"/>
              </a:rPr>
              <a:t>Assessment &amp; Evaluation </a:t>
            </a:r>
            <a:r>
              <a:rPr kumimoji="0" lang="en-US" sz="22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of Student Outcome Attainment</a:t>
            </a:r>
          </a:p>
        </p:txBody>
      </p:sp>
      <p:grpSp>
        <p:nvGrpSpPr>
          <p:cNvPr id="2" name="Group 1" descr="SmartArt Process diagram">
            <a:extLst>
              <a:ext uri="{FF2B5EF4-FFF2-40B4-BE49-F238E27FC236}">
                <a16:creationId xmlns:a16="http://schemas.microsoft.com/office/drawing/2014/main" id="{5F737268-9DDF-4A02-BD19-C33611856A62}"/>
              </a:ext>
            </a:extLst>
          </p:cNvPr>
          <p:cNvGrpSpPr/>
          <p:nvPr/>
        </p:nvGrpSpPr>
        <p:grpSpPr>
          <a:xfrm>
            <a:off x="179703" y="1655318"/>
            <a:ext cx="8815072" cy="3397842"/>
            <a:chOff x="179703" y="2042159"/>
            <a:chExt cx="8815072" cy="3397842"/>
          </a:xfrm>
        </p:grpSpPr>
        <p:sp>
          <p:nvSpPr>
            <p:cNvPr id="19" name="L-Shape 18">
              <a:extLst>
                <a:ext uri="{FF2B5EF4-FFF2-40B4-BE49-F238E27FC236}">
                  <a16:creationId xmlns:a16="http://schemas.microsoft.com/office/drawing/2014/main" id="{9CA4C84E-3EBA-4AED-B0F1-B099E9EF5FFB}"/>
                </a:ext>
              </a:extLst>
            </p:cNvPr>
            <p:cNvSpPr/>
            <p:nvPr/>
          </p:nvSpPr>
          <p:spPr>
            <a:xfrm rot="5400000">
              <a:off x="-1083874" y="3305737"/>
              <a:ext cx="2708910" cy="181754"/>
            </a:xfrm>
            <a:prstGeom prst="corner">
              <a:avLst>
                <a:gd name="adj1" fmla="val 1000"/>
                <a:gd name="adj2" fmla="val 1000"/>
              </a:avLst>
            </a:prstGeom>
            <a:solidFill>
              <a:sysClr val="window" lastClr="FFFFFF">
                <a:hueOff val="0"/>
                <a:satOff val="0"/>
                <a:lumOff val="0"/>
                <a:alphaOff val="0"/>
              </a:sysClr>
            </a:solidFill>
            <a:ln w="12700" cap="flat" cmpd="sng" algn="ctr">
              <a:solidFill>
                <a:srgbClr val="ED1C2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8B1ABE4A-E0DE-4E13-B990-89288860B30B}"/>
                </a:ext>
              </a:extLst>
            </p:cNvPr>
            <p:cNvSpPr/>
            <p:nvPr/>
          </p:nvSpPr>
          <p:spPr>
            <a:xfrm>
              <a:off x="179703" y="4751070"/>
              <a:ext cx="2271925" cy="68893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0 w 2271925"/>
                <a:gd name="connsiteY5"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25" h="902970">
                  <a:moveTo>
                    <a:pt x="0" y="0"/>
                  </a:moveTo>
                  <a:lnTo>
                    <a:pt x="2046183" y="0"/>
                  </a:lnTo>
                  <a:lnTo>
                    <a:pt x="2271925" y="451485"/>
                  </a:lnTo>
                  <a:lnTo>
                    <a:pt x="2046183" y="902970"/>
                  </a:lnTo>
                  <a:lnTo>
                    <a:pt x="0" y="902970"/>
                  </a:lnTo>
                  <a:lnTo>
                    <a:pt x="0" y="0"/>
                  </a:lnTo>
                  <a:close/>
                </a:path>
              </a:pathLst>
            </a:custGeom>
            <a:solidFill>
              <a:srgbClr val="ED1C24"/>
            </a:solidFill>
            <a:ln w="12700" cap="flat" cmpd="sng" algn="ctr">
              <a:solidFill>
                <a:srgbClr val="ED1C24"/>
              </a:solid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2550" tIns="165100" rIns="195421"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21" name="Freeform: Shape 20">
              <a:extLst>
                <a:ext uri="{FF2B5EF4-FFF2-40B4-BE49-F238E27FC236}">
                  <a16:creationId xmlns:a16="http://schemas.microsoft.com/office/drawing/2014/main" id="{FDD85BDE-2CA0-424C-900E-2EB502D482FB}"/>
                </a:ext>
              </a:extLst>
            </p:cNvPr>
            <p:cNvSpPr/>
            <p:nvPr/>
          </p:nvSpPr>
          <p:spPr>
            <a:xfrm>
              <a:off x="361457" y="2240707"/>
              <a:ext cx="1844803" cy="2401310"/>
            </a:xfrm>
            <a:custGeom>
              <a:avLst/>
              <a:gdLst>
                <a:gd name="connsiteX0" fmla="*/ 0 w 1844803"/>
                <a:gd name="connsiteY0" fmla="*/ 0 h 2490805"/>
                <a:gd name="connsiteX1" fmla="*/ 1844803 w 1844803"/>
                <a:gd name="connsiteY1" fmla="*/ 0 h 2490805"/>
                <a:gd name="connsiteX2" fmla="*/ 1844803 w 1844803"/>
                <a:gd name="connsiteY2" fmla="*/ 2490805 h 2490805"/>
                <a:gd name="connsiteX3" fmla="*/ 0 w 1844803"/>
                <a:gd name="connsiteY3" fmla="*/ 2490805 h 2490805"/>
                <a:gd name="connsiteX4" fmla="*/ 0 w 1844803"/>
                <a:gd name="connsiteY4" fmla="*/ 0 h 249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803" h="2490805">
                  <a:moveTo>
                    <a:pt x="0" y="0"/>
                  </a:moveTo>
                  <a:lnTo>
                    <a:pt x="1844803" y="0"/>
                  </a:lnTo>
                  <a:lnTo>
                    <a:pt x="1844803" y="2490805"/>
                  </a:lnTo>
                  <a:lnTo>
                    <a:pt x="0" y="249080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648000" rIns="288000" bIns="0" numCol="1" spcCol="1270" anchor="b" anchorCtr="0">
              <a:noAutofit/>
            </a:bodyPr>
            <a:lstStyle/>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Developing PIs for each SO</a:t>
              </a:r>
            </a:p>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Linking PIs to courses</a:t>
              </a:r>
            </a:p>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Creating assessment plan worksheet</a:t>
              </a:r>
            </a:p>
          </p:txBody>
        </p:sp>
        <p:sp>
          <p:nvSpPr>
            <p:cNvPr id="22" name="L-Shape 21">
              <a:extLst>
                <a:ext uri="{FF2B5EF4-FFF2-40B4-BE49-F238E27FC236}">
                  <a16:creationId xmlns:a16="http://schemas.microsoft.com/office/drawing/2014/main" id="{6D11E708-1791-4365-B047-2A5D6C93FAFA}"/>
                </a:ext>
              </a:extLst>
            </p:cNvPr>
            <p:cNvSpPr/>
            <p:nvPr/>
          </p:nvSpPr>
          <p:spPr>
            <a:xfrm rot="5400000">
              <a:off x="1097174" y="3305737"/>
              <a:ext cx="2708910" cy="181754"/>
            </a:xfrm>
            <a:prstGeom prst="corner">
              <a:avLst>
                <a:gd name="adj1" fmla="val 1000"/>
                <a:gd name="adj2" fmla="val 1000"/>
              </a:avLst>
            </a:prstGeom>
            <a:solidFill>
              <a:sysClr val="window" lastClr="FFFFFF">
                <a:hueOff val="0"/>
                <a:satOff val="0"/>
                <a:lumOff val="0"/>
                <a:alphaOff val="0"/>
              </a:sysClr>
            </a:solidFill>
            <a:ln w="12700" cap="flat" cmpd="sng" algn="ctr">
              <a:solidFill>
                <a:srgbClr val="F15A2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F04258F2-F3DE-4F51-8169-954765047C82}"/>
                </a:ext>
              </a:extLst>
            </p:cNvPr>
            <p:cNvSpPr/>
            <p:nvPr/>
          </p:nvSpPr>
          <p:spPr>
            <a:xfrm>
              <a:off x="2360752" y="4751070"/>
              <a:ext cx="2271925" cy="68893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225743 w 2271925"/>
                <a:gd name="connsiteY5" fmla="*/ 451485 h 902970"/>
                <a:gd name="connsiteX6" fmla="*/ 0 w 2271925"/>
                <a:gd name="connsiteY6"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925" h="902970">
                  <a:moveTo>
                    <a:pt x="0" y="0"/>
                  </a:moveTo>
                  <a:lnTo>
                    <a:pt x="2046183" y="0"/>
                  </a:lnTo>
                  <a:lnTo>
                    <a:pt x="2271925" y="451485"/>
                  </a:lnTo>
                  <a:lnTo>
                    <a:pt x="2046183" y="902970"/>
                  </a:lnTo>
                  <a:lnTo>
                    <a:pt x="0" y="902970"/>
                  </a:lnTo>
                  <a:lnTo>
                    <a:pt x="225743" y="451485"/>
                  </a:lnTo>
                  <a:lnTo>
                    <a:pt x="0" y="0"/>
                  </a:lnTo>
                  <a:close/>
                </a:path>
              </a:pathLst>
            </a:custGeom>
            <a:solidFill>
              <a:srgbClr val="F15A24"/>
            </a:solidFill>
            <a:ln w="12700" cap="flat" cmpd="sng" algn="ctr">
              <a:solidFill>
                <a:srgbClr val="F15A24"/>
              </a:solid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8293" tIns="165100" rIns="308292"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24" name="Freeform: Shape 23">
              <a:extLst>
                <a:ext uri="{FF2B5EF4-FFF2-40B4-BE49-F238E27FC236}">
                  <a16:creationId xmlns:a16="http://schemas.microsoft.com/office/drawing/2014/main" id="{6605C236-4B03-4BDD-9330-709C577E5D79}"/>
                </a:ext>
              </a:extLst>
            </p:cNvPr>
            <p:cNvSpPr/>
            <p:nvPr/>
          </p:nvSpPr>
          <p:spPr>
            <a:xfrm>
              <a:off x="2542506" y="2240707"/>
              <a:ext cx="1844803" cy="2401310"/>
            </a:xfrm>
            <a:custGeom>
              <a:avLst/>
              <a:gdLst>
                <a:gd name="connsiteX0" fmla="*/ 0 w 1844803"/>
                <a:gd name="connsiteY0" fmla="*/ 0 h 2490805"/>
                <a:gd name="connsiteX1" fmla="*/ 1844803 w 1844803"/>
                <a:gd name="connsiteY1" fmla="*/ 0 h 2490805"/>
                <a:gd name="connsiteX2" fmla="*/ 1844803 w 1844803"/>
                <a:gd name="connsiteY2" fmla="*/ 2490805 h 2490805"/>
                <a:gd name="connsiteX3" fmla="*/ 0 w 1844803"/>
                <a:gd name="connsiteY3" fmla="*/ 2490805 h 2490805"/>
                <a:gd name="connsiteX4" fmla="*/ 0 w 1844803"/>
                <a:gd name="connsiteY4" fmla="*/ 0 h 249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803" h="2490805">
                  <a:moveTo>
                    <a:pt x="0" y="0"/>
                  </a:moveTo>
                  <a:lnTo>
                    <a:pt x="1844803" y="0"/>
                  </a:lnTo>
                  <a:lnTo>
                    <a:pt x="1844803" y="2490805"/>
                  </a:lnTo>
                  <a:lnTo>
                    <a:pt x="0" y="249080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648000" rIns="288000" bIns="0" numCol="1" spcCol="1270" anchor="b" anchorCtr="0">
              <a:noAutofit/>
            </a:bodyPr>
            <a:lstStyle/>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Collecting and preparing data</a:t>
              </a:r>
            </a:p>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Using relevant &amp; appropriate measures</a:t>
              </a:r>
            </a:p>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(maybe) using appropriate sampling methods</a:t>
              </a:r>
            </a:p>
          </p:txBody>
        </p:sp>
        <p:sp>
          <p:nvSpPr>
            <p:cNvPr id="25" name="L-Shape 24">
              <a:extLst>
                <a:ext uri="{FF2B5EF4-FFF2-40B4-BE49-F238E27FC236}">
                  <a16:creationId xmlns:a16="http://schemas.microsoft.com/office/drawing/2014/main" id="{D0EA2AF5-DA6E-4452-BFAF-C7CD3859588D}"/>
                </a:ext>
              </a:extLst>
            </p:cNvPr>
            <p:cNvSpPr/>
            <p:nvPr/>
          </p:nvSpPr>
          <p:spPr>
            <a:xfrm rot="5400000">
              <a:off x="3278223" y="3305737"/>
              <a:ext cx="2708910" cy="181754"/>
            </a:xfrm>
            <a:prstGeom prst="corner">
              <a:avLst>
                <a:gd name="adj1" fmla="val 1000"/>
                <a:gd name="adj2" fmla="val 1000"/>
              </a:avLst>
            </a:prstGeom>
            <a:solidFill>
              <a:sysClr val="window" lastClr="FFFFFF">
                <a:hueOff val="0"/>
                <a:satOff val="0"/>
                <a:lumOff val="0"/>
                <a:alphaOff val="0"/>
              </a:sysClr>
            </a:solidFill>
            <a:ln w="12700" cap="flat" cmpd="sng" algn="ctr">
              <a:solidFill>
                <a:srgbClr val="F7931E"/>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41E2C51B-8583-4A1D-9387-269E4B2EDB75}"/>
                </a:ext>
              </a:extLst>
            </p:cNvPr>
            <p:cNvSpPr/>
            <p:nvPr/>
          </p:nvSpPr>
          <p:spPr>
            <a:xfrm>
              <a:off x="4541801" y="4751070"/>
              <a:ext cx="2271925" cy="68893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225743 w 2271925"/>
                <a:gd name="connsiteY5" fmla="*/ 451485 h 902970"/>
                <a:gd name="connsiteX6" fmla="*/ 0 w 2271925"/>
                <a:gd name="connsiteY6"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925" h="902970">
                  <a:moveTo>
                    <a:pt x="0" y="0"/>
                  </a:moveTo>
                  <a:lnTo>
                    <a:pt x="2046183" y="0"/>
                  </a:lnTo>
                  <a:lnTo>
                    <a:pt x="2271925" y="451485"/>
                  </a:lnTo>
                  <a:lnTo>
                    <a:pt x="2046183" y="902970"/>
                  </a:lnTo>
                  <a:lnTo>
                    <a:pt x="0" y="902970"/>
                  </a:lnTo>
                  <a:lnTo>
                    <a:pt x="225743" y="451485"/>
                  </a:lnTo>
                  <a:lnTo>
                    <a:pt x="0" y="0"/>
                  </a:lnTo>
                  <a:close/>
                </a:path>
              </a:pathLst>
            </a:custGeom>
            <a:solidFill>
              <a:srgbClr val="F7931E"/>
            </a:solidFill>
            <a:ln w="12700" cap="flat" cmpd="sng" algn="ctr">
              <a:solidFill>
                <a:srgbClr val="F7931E"/>
              </a:solid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8293" tIns="165100" rIns="308292"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3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27" name="Freeform: Shape 26">
              <a:extLst>
                <a:ext uri="{FF2B5EF4-FFF2-40B4-BE49-F238E27FC236}">
                  <a16:creationId xmlns:a16="http://schemas.microsoft.com/office/drawing/2014/main" id="{0BB99D4B-D5A9-4092-A261-D1E9E20092DC}"/>
                </a:ext>
              </a:extLst>
            </p:cNvPr>
            <p:cNvSpPr/>
            <p:nvPr/>
          </p:nvSpPr>
          <p:spPr>
            <a:xfrm>
              <a:off x="4723555" y="2240707"/>
              <a:ext cx="1844803" cy="2401310"/>
            </a:xfrm>
            <a:custGeom>
              <a:avLst/>
              <a:gdLst>
                <a:gd name="connsiteX0" fmla="*/ 0 w 1844803"/>
                <a:gd name="connsiteY0" fmla="*/ 0 h 2490805"/>
                <a:gd name="connsiteX1" fmla="*/ 1844803 w 1844803"/>
                <a:gd name="connsiteY1" fmla="*/ 0 h 2490805"/>
                <a:gd name="connsiteX2" fmla="*/ 1844803 w 1844803"/>
                <a:gd name="connsiteY2" fmla="*/ 2490805 h 2490805"/>
                <a:gd name="connsiteX3" fmla="*/ 0 w 1844803"/>
                <a:gd name="connsiteY3" fmla="*/ 2490805 h 2490805"/>
                <a:gd name="connsiteX4" fmla="*/ 0 w 1844803"/>
                <a:gd name="connsiteY4" fmla="*/ 0 h 249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803" h="2490805">
                  <a:moveTo>
                    <a:pt x="0" y="0"/>
                  </a:moveTo>
                  <a:lnTo>
                    <a:pt x="1844803" y="0"/>
                  </a:lnTo>
                  <a:lnTo>
                    <a:pt x="1844803" y="2490805"/>
                  </a:lnTo>
                  <a:lnTo>
                    <a:pt x="0" y="249080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648000" rIns="288000" bIns="0" numCol="1" spcCol="1270" anchor="b" anchorCtr="0">
              <a:noAutofit/>
            </a:bodyPr>
            <a:lstStyle/>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Interpreting the data and evidence accumulated through assessment processes</a:t>
              </a:r>
            </a:p>
            <a:p>
              <a:pPr marL="0" marR="0" lvl="0" indent="0" algn="l" defTabSz="6223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Determining the extent to which student outcomes are being attained.</a:t>
              </a:r>
            </a:p>
          </p:txBody>
        </p:sp>
        <p:sp>
          <p:nvSpPr>
            <p:cNvPr id="28" name="L-Shape 27">
              <a:extLst>
                <a:ext uri="{FF2B5EF4-FFF2-40B4-BE49-F238E27FC236}">
                  <a16:creationId xmlns:a16="http://schemas.microsoft.com/office/drawing/2014/main" id="{80BC9E85-E53D-4426-9343-6D3989667FAC}"/>
                </a:ext>
              </a:extLst>
            </p:cNvPr>
            <p:cNvSpPr/>
            <p:nvPr/>
          </p:nvSpPr>
          <p:spPr>
            <a:xfrm rot="5400000">
              <a:off x="5470229" y="3302085"/>
              <a:ext cx="2686994" cy="181754"/>
            </a:xfrm>
            <a:prstGeom prst="corner">
              <a:avLst>
                <a:gd name="adj1" fmla="val 1000"/>
                <a:gd name="adj2" fmla="val 1000"/>
              </a:avLst>
            </a:prstGeom>
            <a:solidFill>
              <a:sysClr val="window" lastClr="FFFFFF">
                <a:hueOff val="0"/>
                <a:satOff val="0"/>
                <a:lumOff val="0"/>
                <a:alphaOff val="0"/>
              </a:sysClr>
            </a:solidFill>
            <a:ln w="12700" cap="flat" cmpd="sng" algn="ctr">
              <a:solidFill>
                <a:srgbClr val="FBB03B"/>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9" name="Freeform: Shape 28">
              <a:extLst>
                <a:ext uri="{FF2B5EF4-FFF2-40B4-BE49-F238E27FC236}">
                  <a16:creationId xmlns:a16="http://schemas.microsoft.com/office/drawing/2014/main" id="{3E919375-AA03-4A3E-ABBA-DE8FFE3AB3AA}"/>
                </a:ext>
              </a:extLst>
            </p:cNvPr>
            <p:cNvSpPr/>
            <p:nvPr/>
          </p:nvSpPr>
          <p:spPr>
            <a:xfrm>
              <a:off x="6722850" y="4751070"/>
              <a:ext cx="2271925" cy="683357"/>
            </a:xfrm>
            <a:custGeom>
              <a:avLst/>
              <a:gdLst>
                <a:gd name="connsiteX0" fmla="*/ 0 w 2271925"/>
                <a:gd name="connsiteY0" fmla="*/ 0 h 895664"/>
                <a:gd name="connsiteX1" fmla="*/ 2048009 w 2271925"/>
                <a:gd name="connsiteY1" fmla="*/ 0 h 895664"/>
                <a:gd name="connsiteX2" fmla="*/ 2271925 w 2271925"/>
                <a:gd name="connsiteY2" fmla="*/ 447832 h 895664"/>
                <a:gd name="connsiteX3" fmla="*/ 2048009 w 2271925"/>
                <a:gd name="connsiteY3" fmla="*/ 895664 h 895664"/>
                <a:gd name="connsiteX4" fmla="*/ 0 w 2271925"/>
                <a:gd name="connsiteY4" fmla="*/ 895664 h 895664"/>
                <a:gd name="connsiteX5" fmla="*/ 223916 w 2271925"/>
                <a:gd name="connsiteY5" fmla="*/ 447832 h 895664"/>
                <a:gd name="connsiteX6" fmla="*/ 0 w 2271925"/>
                <a:gd name="connsiteY6" fmla="*/ 0 h 8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925" h="895664">
                  <a:moveTo>
                    <a:pt x="0" y="0"/>
                  </a:moveTo>
                  <a:lnTo>
                    <a:pt x="2048009" y="0"/>
                  </a:lnTo>
                  <a:lnTo>
                    <a:pt x="2271925" y="447832"/>
                  </a:lnTo>
                  <a:lnTo>
                    <a:pt x="2048009" y="895664"/>
                  </a:lnTo>
                  <a:lnTo>
                    <a:pt x="0" y="895664"/>
                  </a:lnTo>
                  <a:lnTo>
                    <a:pt x="223916" y="447832"/>
                  </a:lnTo>
                  <a:lnTo>
                    <a:pt x="0" y="0"/>
                  </a:lnTo>
                  <a:close/>
                </a:path>
              </a:pathLst>
            </a:custGeom>
            <a:solidFill>
              <a:srgbClr val="FBB03B"/>
            </a:solidFill>
            <a:ln w="12700" cap="flat" cmpd="sng" algn="ctr">
              <a:solidFill>
                <a:srgbClr val="FBB03B"/>
              </a:solid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6466" tIns="165100" rIns="306466"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ru-RU" sz="13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30" name="Freeform: Shape 29">
              <a:extLst>
                <a:ext uri="{FF2B5EF4-FFF2-40B4-BE49-F238E27FC236}">
                  <a16:creationId xmlns:a16="http://schemas.microsoft.com/office/drawing/2014/main" id="{56E31321-9408-437E-BB12-69A87BAFBB4A}"/>
                </a:ext>
              </a:extLst>
            </p:cNvPr>
            <p:cNvSpPr/>
            <p:nvPr/>
          </p:nvSpPr>
          <p:spPr>
            <a:xfrm>
              <a:off x="6937740" y="2240706"/>
              <a:ext cx="1844803" cy="2401311"/>
            </a:xfrm>
            <a:custGeom>
              <a:avLst/>
              <a:gdLst>
                <a:gd name="connsiteX0" fmla="*/ 0 w 1844803"/>
                <a:gd name="connsiteY0" fmla="*/ 0 h 2158459"/>
                <a:gd name="connsiteX1" fmla="*/ 1844803 w 1844803"/>
                <a:gd name="connsiteY1" fmla="*/ 0 h 2158459"/>
                <a:gd name="connsiteX2" fmla="*/ 1844803 w 1844803"/>
                <a:gd name="connsiteY2" fmla="*/ 2158459 h 2158459"/>
                <a:gd name="connsiteX3" fmla="*/ 0 w 1844803"/>
                <a:gd name="connsiteY3" fmla="*/ 2158459 h 2158459"/>
                <a:gd name="connsiteX4" fmla="*/ 0 w 1844803"/>
                <a:gd name="connsiteY4" fmla="*/ 0 h 2158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803" h="2158459">
                  <a:moveTo>
                    <a:pt x="0" y="0"/>
                  </a:moveTo>
                  <a:lnTo>
                    <a:pt x="1844803" y="0"/>
                  </a:lnTo>
                  <a:lnTo>
                    <a:pt x="1844803" y="2158459"/>
                  </a:lnTo>
                  <a:lnTo>
                    <a:pt x="0" y="21584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648000" rIns="288000" bIns="0" numCol="1" spcCol="1270" anchor="b" anchorCtr="0">
              <a:noAutofit/>
            </a:bodyPr>
            <a:lstStyle/>
            <a:p>
              <a:pPr marL="0" marR="0" lvl="0" indent="0" algn="l" defTabSz="533400" rtl="0" eaLnBrk="1" fontAlgn="auto" latinLnBrk="0" hangingPunct="1">
                <a:lnSpc>
                  <a:spcPts val="1500"/>
                </a:lnSpc>
                <a:spcBef>
                  <a:spcPct val="0"/>
                </a:spcBef>
                <a:spcAft>
                  <a:spcPts val="900"/>
                </a:spcAft>
                <a:buClrTx/>
                <a:buSzTx/>
                <a:buFontTx/>
                <a:buNone/>
                <a:tabLst/>
                <a:defRPr/>
              </a:pPr>
              <a:r>
                <a:rPr kumimoji="0" lang="en-US" sz="1400" b="0" i="0" u="none" strike="noStrike" kern="1200" cap="none" spc="0" normalizeH="0" baseline="0" noProof="0" dirty="0">
                  <a:ln>
                    <a:noFill/>
                  </a:ln>
                  <a:solidFill>
                    <a:srgbClr val="484F56">
                      <a:lumMod val="75000"/>
                    </a:srgbClr>
                  </a:solidFill>
                  <a:effectLst/>
                  <a:uLnTx/>
                  <a:uFillTx/>
                  <a:latin typeface="Arial"/>
                  <a:ea typeface="+mn-ea"/>
                  <a:cs typeface="+mn-cs"/>
                </a:rPr>
                <a:t>Making decisions and implement corrective actions regarding program improvement</a:t>
              </a:r>
            </a:p>
          </p:txBody>
        </p:sp>
      </p:grpSp>
      <p:sp>
        <p:nvSpPr>
          <p:cNvPr id="9" name="Rectangle 8" descr="Red square">
            <a:extLst>
              <a:ext uri="{FF2B5EF4-FFF2-40B4-BE49-F238E27FC236}">
                <a16:creationId xmlns:a16="http://schemas.microsoft.com/office/drawing/2014/main" id="{907C7209-EA2E-4B15-ABD8-E0BD4CF1E326}"/>
              </a:ext>
            </a:extLst>
          </p:cNvPr>
          <p:cNvSpPr/>
          <p:nvPr/>
        </p:nvSpPr>
        <p:spPr>
          <a:xfrm>
            <a:off x="179893" y="1225468"/>
            <a:ext cx="688931" cy="688931"/>
          </a:xfrm>
          <a:prstGeom prst="rect">
            <a:avLst/>
          </a:prstGeom>
          <a:solidFill>
            <a:srgbClr val="ED1C24"/>
          </a:solidFill>
          <a:ln w="12700" cap="flat" cmpd="sng" algn="ctr">
            <a:solidFill>
              <a:srgbClr val="ED1C2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0" name="Rectangle 9" descr="Orange square">
            <a:extLst>
              <a:ext uri="{FF2B5EF4-FFF2-40B4-BE49-F238E27FC236}">
                <a16:creationId xmlns:a16="http://schemas.microsoft.com/office/drawing/2014/main" id="{0EDF6672-22E5-445E-9125-DBB2C1D90DFB}"/>
              </a:ext>
            </a:extLst>
          </p:cNvPr>
          <p:cNvSpPr/>
          <p:nvPr/>
        </p:nvSpPr>
        <p:spPr>
          <a:xfrm>
            <a:off x="2352753" y="1219200"/>
            <a:ext cx="688931" cy="688931"/>
          </a:xfrm>
          <a:prstGeom prst="rect">
            <a:avLst/>
          </a:prstGeom>
          <a:solidFill>
            <a:srgbClr val="F15A24"/>
          </a:solidFill>
          <a:ln w="12700" cap="flat" cmpd="sng" algn="ctr">
            <a:solidFill>
              <a:srgbClr val="F15A2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1" name="Rectangle 10" descr="Orange square">
            <a:extLst>
              <a:ext uri="{FF2B5EF4-FFF2-40B4-BE49-F238E27FC236}">
                <a16:creationId xmlns:a16="http://schemas.microsoft.com/office/drawing/2014/main" id="{92FDD7F9-62FC-49B2-89CD-2F70628831F8}"/>
              </a:ext>
            </a:extLst>
          </p:cNvPr>
          <p:cNvSpPr/>
          <p:nvPr/>
        </p:nvSpPr>
        <p:spPr>
          <a:xfrm>
            <a:off x="4539769" y="1225468"/>
            <a:ext cx="688931" cy="688931"/>
          </a:xfrm>
          <a:prstGeom prst="rect">
            <a:avLst/>
          </a:prstGeom>
          <a:solidFill>
            <a:srgbClr val="F7931E"/>
          </a:solidFill>
          <a:ln w="12700" cap="flat" cmpd="sng" algn="ctr">
            <a:solidFill>
              <a:srgbClr val="F7931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2" name="Rectangle 11" descr="Orange square">
            <a:extLst>
              <a:ext uri="{FF2B5EF4-FFF2-40B4-BE49-F238E27FC236}">
                <a16:creationId xmlns:a16="http://schemas.microsoft.com/office/drawing/2014/main" id="{FB88E667-765A-4AA3-8431-825FBE2527FD}"/>
              </a:ext>
            </a:extLst>
          </p:cNvPr>
          <p:cNvSpPr/>
          <p:nvPr/>
        </p:nvSpPr>
        <p:spPr>
          <a:xfrm>
            <a:off x="6722789" y="1225468"/>
            <a:ext cx="688931" cy="688931"/>
          </a:xfrm>
          <a:prstGeom prst="rect">
            <a:avLst/>
          </a:prstGeom>
          <a:solidFill>
            <a:srgbClr val="FBB03B"/>
          </a:solidFill>
          <a:ln w="12700" cap="flat" cmpd="sng" algn="ctr">
            <a:solidFill>
              <a:srgbClr val="FBB03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15" name="Graphic 14" descr="Target">
            <a:extLst>
              <a:ext uri="{FF2B5EF4-FFF2-40B4-BE49-F238E27FC236}">
                <a16:creationId xmlns:a16="http://schemas.microsoft.com/office/drawing/2014/main" id="{2B143D0F-A7EF-40AB-A6F8-B90BA21D89A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495123" y="1339047"/>
            <a:ext cx="432000" cy="432000"/>
          </a:xfrm>
          <a:prstGeom prst="rect">
            <a:avLst/>
          </a:prstGeom>
          <a:effectLst>
            <a:outerShdw blurRad="50800" dist="38100" dir="5400000" algn="t" rotWithShape="0">
              <a:prstClr val="black">
                <a:alpha val="40000"/>
              </a:prstClr>
            </a:outerShdw>
          </a:effectLst>
        </p:spPr>
      </p:pic>
      <p:pic>
        <p:nvPicPr>
          <p:cNvPr id="16" name="Graphic 15" descr="Research">
            <a:extLst>
              <a:ext uri="{FF2B5EF4-FFF2-40B4-BE49-F238E27FC236}">
                <a16:creationId xmlns:a16="http://schemas.microsoft.com/office/drawing/2014/main" id="{51AA7D0E-0546-4C31-BBAA-3336FDC125A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851254" y="1345315"/>
            <a:ext cx="432000" cy="432000"/>
          </a:xfrm>
          <a:prstGeom prst="rect">
            <a:avLst/>
          </a:prstGeom>
          <a:effectLst>
            <a:outerShdw blurRad="50800" dist="38100" dir="5400000" algn="t" rotWithShape="0">
              <a:prstClr val="black">
                <a:alpha val="40000"/>
              </a:prstClr>
            </a:outerShdw>
          </a:effectLst>
        </p:spPr>
      </p:pic>
      <p:pic>
        <p:nvPicPr>
          <p:cNvPr id="17" name="Graphic 16" descr="Flip calendar">
            <a:extLst>
              <a:ext uri="{FF2B5EF4-FFF2-40B4-BE49-F238E27FC236}">
                <a16:creationId xmlns:a16="http://schemas.microsoft.com/office/drawing/2014/main" id="{4F4F4EDE-8A5D-48C1-B7F8-BE28A4EEFBD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10457" y="1345317"/>
            <a:ext cx="432000" cy="432000"/>
          </a:xfrm>
          <a:prstGeom prst="rect">
            <a:avLst/>
          </a:prstGeom>
          <a:effectLst>
            <a:outerShdw blurRad="50800" dist="38100" dir="5400000" algn="t" rotWithShape="0">
              <a:prstClr val="black">
                <a:alpha val="40000"/>
              </a:prstClr>
            </a:outerShdw>
          </a:effectLst>
        </p:spPr>
      </p:pic>
      <p:pic>
        <p:nvPicPr>
          <p:cNvPr id="18" name="Graphic 17" descr="Presentation with bar chart">
            <a:extLst>
              <a:ext uri="{FF2B5EF4-FFF2-40B4-BE49-F238E27FC236}">
                <a16:creationId xmlns:a16="http://schemas.microsoft.com/office/drawing/2014/main" id="{FED3B204-45A7-4610-B3A2-D8E634A9277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668234" y="1378385"/>
            <a:ext cx="432000" cy="432000"/>
          </a:xfrm>
          <a:prstGeom prst="rect">
            <a:avLst/>
          </a:prstGeom>
          <a:effectLst>
            <a:outerShdw blurRad="50800" dist="38100" dir="5400000" algn="t" rotWithShape="0">
              <a:prstClr val="black">
                <a:alpha val="40000"/>
              </a:prstClr>
            </a:outerShdw>
          </a:effectLst>
        </p:spPr>
      </p:pic>
      <p:sp>
        <p:nvSpPr>
          <p:cNvPr id="32" name="Freeform: Shape 31">
            <a:extLst>
              <a:ext uri="{FF2B5EF4-FFF2-40B4-BE49-F238E27FC236}">
                <a16:creationId xmlns:a16="http://schemas.microsoft.com/office/drawing/2014/main" id="{BDF753E9-5FA7-42BB-A198-7177B164E66A}"/>
              </a:ext>
            </a:extLst>
          </p:cNvPr>
          <p:cNvSpPr/>
          <p:nvPr/>
        </p:nvSpPr>
        <p:spPr>
          <a:xfrm>
            <a:off x="171704" y="5126233"/>
            <a:ext cx="4510275" cy="48242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0 w 2271925"/>
              <a:gd name="connsiteY5"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25" h="902970">
                <a:moveTo>
                  <a:pt x="0" y="0"/>
                </a:moveTo>
                <a:lnTo>
                  <a:pt x="2046183" y="0"/>
                </a:lnTo>
                <a:lnTo>
                  <a:pt x="2271925" y="451485"/>
                </a:lnTo>
                <a:lnTo>
                  <a:pt x="2046183" y="902970"/>
                </a:lnTo>
                <a:lnTo>
                  <a:pt x="0" y="902970"/>
                </a:lnTo>
                <a:lnTo>
                  <a:pt x="0" y="0"/>
                </a:lnTo>
                <a:close/>
              </a:path>
            </a:pathLst>
          </a:custGeom>
          <a:solidFill>
            <a:srgbClr val="ED1C24">
              <a:alpha val="40000"/>
            </a:srgbClr>
          </a:solidFill>
          <a:ln w="12700" cap="flat" cmpd="sng" algn="ctr">
            <a:no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2550" tIns="165100" rIns="195421"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33" name="Freeform: Shape 32">
            <a:extLst>
              <a:ext uri="{FF2B5EF4-FFF2-40B4-BE49-F238E27FC236}">
                <a16:creationId xmlns:a16="http://schemas.microsoft.com/office/drawing/2014/main" id="{C6463175-CB4E-4577-8FD1-CEF805EECC3C}"/>
              </a:ext>
            </a:extLst>
          </p:cNvPr>
          <p:cNvSpPr/>
          <p:nvPr/>
        </p:nvSpPr>
        <p:spPr>
          <a:xfrm>
            <a:off x="4407629" y="5131313"/>
            <a:ext cx="4510275" cy="48242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225743 w 2271925"/>
              <a:gd name="connsiteY5" fmla="*/ 451485 h 902970"/>
              <a:gd name="connsiteX6" fmla="*/ 0 w 2271925"/>
              <a:gd name="connsiteY6"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925" h="902970">
                <a:moveTo>
                  <a:pt x="0" y="0"/>
                </a:moveTo>
                <a:lnTo>
                  <a:pt x="2046183" y="0"/>
                </a:lnTo>
                <a:lnTo>
                  <a:pt x="2271925" y="451485"/>
                </a:lnTo>
                <a:lnTo>
                  <a:pt x="2046183" y="902970"/>
                </a:lnTo>
                <a:lnTo>
                  <a:pt x="0" y="902970"/>
                </a:lnTo>
                <a:lnTo>
                  <a:pt x="225743" y="451485"/>
                </a:lnTo>
                <a:lnTo>
                  <a:pt x="0" y="0"/>
                </a:lnTo>
                <a:close/>
              </a:path>
            </a:pathLst>
          </a:custGeom>
          <a:solidFill>
            <a:srgbClr val="F15A24">
              <a:alpha val="40000"/>
            </a:srgbClr>
          </a:solidFill>
          <a:ln w="12700" cap="flat" cmpd="sng" algn="ctr">
            <a:no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08293" tIns="165100" rIns="308292"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34" name="Freeform: Shape 33">
            <a:extLst>
              <a:ext uri="{FF2B5EF4-FFF2-40B4-BE49-F238E27FC236}">
                <a16:creationId xmlns:a16="http://schemas.microsoft.com/office/drawing/2014/main" id="{4FDBAC6B-5D58-4B6B-8CDE-E3F593542735}"/>
              </a:ext>
            </a:extLst>
          </p:cNvPr>
          <p:cNvSpPr/>
          <p:nvPr/>
        </p:nvSpPr>
        <p:spPr>
          <a:xfrm>
            <a:off x="179893" y="5681727"/>
            <a:ext cx="8814882" cy="482421"/>
          </a:xfrm>
          <a:custGeom>
            <a:avLst/>
            <a:gdLst>
              <a:gd name="connsiteX0" fmla="*/ 0 w 2271925"/>
              <a:gd name="connsiteY0" fmla="*/ 0 h 902970"/>
              <a:gd name="connsiteX1" fmla="*/ 2046183 w 2271925"/>
              <a:gd name="connsiteY1" fmla="*/ 0 h 902970"/>
              <a:gd name="connsiteX2" fmla="*/ 2271925 w 2271925"/>
              <a:gd name="connsiteY2" fmla="*/ 451485 h 902970"/>
              <a:gd name="connsiteX3" fmla="*/ 2046183 w 2271925"/>
              <a:gd name="connsiteY3" fmla="*/ 902970 h 902970"/>
              <a:gd name="connsiteX4" fmla="*/ 0 w 2271925"/>
              <a:gd name="connsiteY4" fmla="*/ 902970 h 902970"/>
              <a:gd name="connsiteX5" fmla="*/ 0 w 2271925"/>
              <a:gd name="connsiteY5" fmla="*/ 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925" h="902970">
                <a:moveTo>
                  <a:pt x="0" y="0"/>
                </a:moveTo>
                <a:lnTo>
                  <a:pt x="2046183" y="0"/>
                </a:lnTo>
                <a:lnTo>
                  <a:pt x="2271925" y="451485"/>
                </a:lnTo>
                <a:lnTo>
                  <a:pt x="2046183" y="902970"/>
                </a:lnTo>
                <a:lnTo>
                  <a:pt x="0" y="902970"/>
                </a:lnTo>
                <a:lnTo>
                  <a:pt x="0" y="0"/>
                </a:lnTo>
                <a:close/>
              </a:path>
            </a:pathLst>
          </a:custGeom>
          <a:solidFill>
            <a:srgbClr val="055580">
              <a:alpha val="40000"/>
            </a:srgbClr>
          </a:solidFill>
          <a:ln w="12700" cap="flat" cmpd="sng" algn="ctr">
            <a:noFill/>
            <a:prstDash val="solid"/>
            <a:miter lim="800000"/>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2550" tIns="165100" rIns="195421" bIns="16510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Century Gothic"/>
              <a:ea typeface="+mn-ea"/>
              <a:cs typeface="+mn-cs"/>
            </a:endParaRPr>
          </a:p>
        </p:txBody>
      </p:sp>
      <p:sp>
        <p:nvSpPr>
          <p:cNvPr id="5" name="TextBox 4">
            <a:extLst>
              <a:ext uri="{FF2B5EF4-FFF2-40B4-BE49-F238E27FC236}">
                <a16:creationId xmlns:a16="http://schemas.microsoft.com/office/drawing/2014/main" id="{758F647E-B101-47F4-8F5F-1B85D63DCAEA}"/>
              </a:ext>
            </a:extLst>
          </p:cNvPr>
          <p:cNvSpPr txBox="1"/>
          <p:nvPr/>
        </p:nvSpPr>
        <p:spPr>
          <a:xfrm>
            <a:off x="137954" y="4562178"/>
            <a:ext cx="25290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ea typeface="+mn-ea"/>
                <a:cs typeface="+mn-cs"/>
              </a:rPr>
              <a:t>ASSESSMENT PLANNING</a:t>
            </a:r>
          </a:p>
        </p:txBody>
      </p:sp>
      <p:sp>
        <p:nvSpPr>
          <p:cNvPr id="44" name="TextBox 43">
            <a:extLst>
              <a:ext uri="{FF2B5EF4-FFF2-40B4-BE49-F238E27FC236}">
                <a16:creationId xmlns:a16="http://schemas.microsoft.com/office/drawing/2014/main" id="{5592C2CD-A927-418C-825D-3FE3A4716F19}"/>
              </a:ext>
            </a:extLst>
          </p:cNvPr>
          <p:cNvSpPr txBox="1"/>
          <p:nvPr/>
        </p:nvSpPr>
        <p:spPr>
          <a:xfrm>
            <a:off x="2361355" y="4583723"/>
            <a:ext cx="2362200" cy="286232"/>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DATA COLLECTION</a:t>
            </a:r>
          </a:p>
        </p:txBody>
      </p:sp>
      <p:sp>
        <p:nvSpPr>
          <p:cNvPr id="45" name="TextBox 44">
            <a:extLst>
              <a:ext uri="{FF2B5EF4-FFF2-40B4-BE49-F238E27FC236}">
                <a16:creationId xmlns:a16="http://schemas.microsoft.com/office/drawing/2014/main" id="{CC7930D0-195E-46E4-9109-26FD696A9AA9}"/>
              </a:ext>
            </a:extLst>
          </p:cNvPr>
          <p:cNvSpPr txBox="1"/>
          <p:nvPr/>
        </p:nvSpPr>
        <p:spPr>
          <a:xfrm>
            <a:off x="4450922" y="4483441"/>
            <a:ext cx="2362200" cy="480131"/>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DATA/EVIDENCE INTERPRETATION</a:t>
            </a:r>
          </a:p>
        </p:txBody>
      </p:sp>
      <p:sp>
        <p:nvSpPr>
          <p:cNvPr id="46" name="TextBox 45">
            <a:extLst>
              <a:ext uri="{FF2B5EF4-FFF2-40B4-BE49-F238E27FC236}">
                <a16:creationId xmlns:a16="http://schemas.microsoft.com/office/drawing/2014/main" id="{9110BCC3-A897-4E4D-84EC-2EC75BFFF09D}"/>
              </a:ext>
            </a:extLst>
          </p:cNvPr>
          <p:cNvSpPr txBox="1"/>
          <p:nvPr/>
        </p:nvSpPr>
        <p:spPr>
          <a:xfrm>
            <a:off x="6679181" y="4383715"/>
            <a:ext cx="2331723" cy="674031"/>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IMPROVEMENT </a:t>
            </a:r>
            <a:b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DECISIONS </a:t>
            </a:r>
            <a:b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AND ACTIONS</a:t>
            </a:r>
            <a:endParaRPr kumimoji="0" lang="ru-RU" sz="14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84F0836-5E5C-4EE5-914C-C1239145279E}"/>
              </a:ext>
            </a:extLst>
          </p:cNvPr>
          <p:cNvSpPr txBox="1"/>
          <p:nvPr/>
        </p:nvSpPr>
        <p:spPr>
          <a:xfrm>
            <a:off x="1166311" y="5193268"/>
            <a:ext cx="2362200" cy="369332"/>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ASSESSMENT</a:t>
            </a:r>
          </a:p>
        </p:txBody>
      </p:sp>
      <p:sp>
        <p:nvSpPr>
          <p:cNvPr id="48" name="TextBox 47">
            <a:extLst>
              <a:ext uri="{FF2B5EF4-FFF2-40B4-BE49-F238E27FC236}">
                <a16:creationId xmlns:a16="http://schemas.microsoft.com/office/drawing/2014/main" id="{E79CE804-98D8-4801-A170-093A56EFA75C}"/>
              </a:ext>
            </a:extLst>
          </p:cNvPr>
          <p:cNvSpPr txBox="1"/>
          <p:nvPr/>
        </p:nvSpPr>
        <p:spPr>
          <a:xfrm>
            <a:off x="5541689" y="5193268"/>
            <a:ext cx="2362200" cy="369332"/>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EVALUATION</a:t>
            </a:r>
          </a:p>
        </p:txBody>
      </p:sp>
      <p:sp>
        <p:nvSpPr>
          <p:cNvPr id="50" name="TextBox 49">
            <a:extLst>
              <a:ext uri="{FF2B5EF4-FFF2-40B4-BE49-F238E27FC236}">
                <a16:creationId xmlns:a16="http://schemas.microsoft.com/office/drawing/2014/main" id="{566D57D2-0B29-49D7-9547-96858A423ED5}"/>
              </a:ext>
            </a:extLst>
          </p:cNvPr>
          <p:cNvSpPr txBox="1"/>
          <p:nvPr/>
        </p:nvSpPr>
        <p:spPr>
          <a:xfrm>
            <a:off x="2814813" y="5738271"/>
            <a:ext cx="3449911" cy="369332"/>
          </a:xfrm>
          <a:prstGeom prst="rect">
            <a:avLst/>
          </a:prstGeom>
          <a:noFill/>
        </p:spPr>
        <p:txBody>
          <a:bodyPr wrap="square" rtlCol="0">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50000"/>
                    </a:sysClr>
                  </a:outerShdw>
                </a:effectLst>
                <a:uLnTx/>
                <a:uFillTx/>
                <a:latin typeface="Arial" panose="020B0604020202020204" pitchFamily="34" charset="0"/>
                <a:cs typeface="Arial" panose="020B0604020202020204" pitchFamily="34" charset="0"/>
              </a:rPr>
              <a:t>FACULTY INVOLVEMENT</a:t>
            </a:r>
          </a:p>
        </p:txBody>
      </p:sp>
      <p:sp>
        <p:nvSpPr>
          <p:cNvPr id="35" name="TextBox 34"/>
          <p:cNvSpPr txBox="1"/>
          <p:nvPr/>
        </p:nvSpPr>
        <p:spPr>
          <a:xfrm>
            <a:off x="6568358" y="6534089"/>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4210136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93" y="214164"/>
            <a:ext cx="8047502" cy="786893"/>
          </a:xfrm>
          <a:noFill/>
        </p:spPr>
        <p:txBody>
          <a:bodyPr vert="horz" lIns="91440" tIns="45720" rIns="91440" bIns="45720" rtlCol="0" anchor="b">
            <a:normAutofit fontScale="90000"/>
          </a:bodyPr>
          <a:lstStyle/>
          <a:p>
            <a:pPr algn="ctr"/>
            <a:r>
              <a:rPr lang="en-US" sz="2600" kern="1200" dirty="0" smtClean="0">
                <a:ln w="0"/>
                <a:solidFill>
                  <a:schemeClr val="tx1"/>
                </a:solidFill>
                <a:effectLst>
                  <a:outerShdw blurRad="38100" dist="19050" dir="2700000" algn="tl" rotWithShape="0">
                    <a:schemeClr val="dk1">
                      <a:alpha val="40000"/>
                    </a:schemeClr>
                  </a:outerShdw>
                </a:effectLst>
                <a:latin typeface="+mj-lt"/>
                <a:ea typeface="+mj-ea"/>
                <a:cs typeface="+mj-cs"/>
              </a:rPr>
              <a:t>Program Student Outcome Assessment System Characteristics </a:t>
            </a:r>
            <a:endPar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graphicFrame>
        <p:nvGraphicFramePr>
          <p:cNvPr id="3" name="Table 3">
            <a:extLst>
              <a:ext uri="{FF2B5EF4-FFF2-40B4-BE49-F238E27FC236}">
                <a16:creationId xmlns:a16="http://schemas.microsoft.com/office/drawing/2014/main" id="{238F1BC4-C2F2-40DA-BF63-714FA22EA7A4}"/>
              </a:ext>
            </a:extLst>
          </p:cNvPr>
          <p:cNvGraphicFramePr>
            <a:graphicFrameLocks noGrp="1"/>
          </p:cNvGraphicFramePr>
          <p:nvPr/>
        </p:nvGraphicFramePr>
        <p:xfrm>
          <a:off x="880927" y="1093288"/>
          <a:ext cx="7345465" cy="5267622"/>
        </p:xfrm>
        <a:graphic>
          <a:graphicData uri="http://schemas.openxmlformats.org/drawingml/2006/table">
            <a:tbl>
              <a:tblPr firstRow="1" bandRow="1">
                <a:tableStyleId>{5C22544A-7EE6-4342-B048-85BDC9FD1C3A}</a:tableStyleId>
              </a:tblPr>
              <a:tblGrid>
                <a:gridCol w="7345465">
                  <a:extLst>
                    <a:ext uri="{9D8B030D-6E8A-4147-A177-3AD203B41FA5}">
                      <a16:colId xmlns:a16="http://schemas.microsoft.com/office/drawing/2014/main" val="3745167829"/>
                    </a:ext>
                  </a:extLst>
                </a:gridCol>
              </a:tblGrid>
              <a:tr h="422656">
                <a:tc>
                  <a:txBody>
                    <a:bodyPr/>
                    <a:lstStyle/>
                    <a:p>
                      <a:pPr algn="ctr"/>
                      <a:r>
                        <a:rPr lang="en-US" sz="2000" dirty="0">
                          <a:latin typeface="Arial Nova Cond" panose="020B0506020202020204" pitchFamily="34" charset="0"/>
                        </a:rPr>
                        <a:t>Program </a:t>
                      </a:r>
                      <a:r>
                        <a:rPr lang="en-US" sz="2000" dirty="0" smtClean="0">
                          <a:latin typeface="Arial Nova Cond" panose="020B0506020202020204" pitchFamily="34" charset="0"/>
                        </a:rPr>
                        <a:t>SO Assessment</a:t>
                      </a:r>
                      <a:endParaRPr lang="en-US" sz="2000" dirty="0">
                        <a:latin typeface="Arial Nova Cond" panose="020B0506020202020204" pitchFamily="34" charset="0"/>
                      </a:endParaRPr>
                    </a:p>
                  </a:txBody>
                  <a:tcPr anchor="ctr"/>
                </a:tc>
                <a:extLst>
                  <a:ext uri="{0D108BD9-81ED-4DB2-BD59-A6C34878D82A}">
                    <a16:rowId xmlns:a16="http://schemas.microsoft.com/office/drawing/2014/main" val="3611931744"/>
                  </a:ext>
                </a:extLst>
              </a:tr>
              <a:tr h="682752">
                <a:tc>
                  <a:txBody>
                    <a:bodyPr/>
                    <a:lstStyle/>
                    <a:p>
                      <a:r>
                        <a:rPr lang="en-US" dirty="0">
                          <a:latin typeface="Arial Nova Cond" panose="020B0506020202020204" pitchFamily="34" charset="0"/>
                        </a:rPr>
                        <a:t>Must “probe” all program Student Outcomes (program expected learning outcomes)</a:t>
                      </a:r>
                    </a:p>
                  </a:txBody>
                  <a:tcPr anchor="ctr"/>
                </a:tc>
                <a:extLst>
                  <a:ext uri="{0D108BD9-81ED-4DB2-BD59-A6C34878D82A}">
                    <a16:rowId xmlns:a16="http://schemas.microsoft.com/office/drawing/2014/main" val="595423127"/>
                  </a:ext>
                </a:extLst>
              </a:tr>
              <a:tr h="395563">
                <a:tc>
                  <a:txBody>
                    <a:bodyPr/>
                    <a:lstStyle/>
                    <a:p>
                      <a:r>
                        <a:rPr lang="en-US" sz="1800" b="0" i="0" u="none" strike="noStrike" kern="1200" baseline="0" dirty="0" smtClean="0">
                          <a:solidFill>
                            <a:schemeClr val="dk1"/>
                          </a:solidFill>
                          <a:latin typeface="Arial Nova Cond" panose="020B0506020202020204" pitchFamily="34" charset="0"/>
                          <a:ea typeface="+mn-ea"/>
                          <a:cs typeface="+mn-cs"/>
                        </a:rPr>
                        <a:t>Improvement decisions based </a:t>
                      </a:r>
                      <a:r>
                        <a:rPr lang="en-US" sz="1800" b="0" i="0" u="none" strike="noStrike" kern="1200" baseline="0" dirty="0">
                          <a:solidFill>
                            <a:schemeClr val="dk1"/>
                          </a:solidFill>
                          <a:latin typeface="Arial Nova Cond" panose="020B0506020202020204" pitchFamily="34" charset="0"/>
                          <a:ea typeface="+mn-ea"/>
                          <a:cs typeface="+mn-cs"/>
                        </a:rPr>
                        <a:t>on context of </a:t>
                      </a:r>
                      <a:r>
                        <a:rPr lang="en-US" sz="1800" b="0" i="0" u="none" strike="noStrike" kern="1200" baseline="0" dirty="0" smtClean="0">
                          <a:solidFill>
                            <a:schemeClr val="dk1"/>
                          </a:solidFill>
                          <a:latin typeface="Arial Nova Cond" panose="020B0506020202020204" pitchFamily="34" charset="0"/>
                          <a:ea typeface="+mn-ea"/>
                          <a:cs typeface="+mn-cs"/>
                        </a:rPr>
                        <a:t>the </a:t>
                      </a:r>
                      <a:r>
                        <a:rPr lang="en-US" sz="1800" b="0" i="0" u="none" strike="noStrike" kern="1200" baseline="0" dirty="0">
                          <a:solidFill>
                            <a:schemeClr val="dk1"/>
                          </a:solidFill>
                          <a:latin typeface="Arial Nova Cond" panose="020B0506020202020204" pitchFamily="34" charset="0"/>
                          <a:ea typeface="+mn-ea"/>
                          <a:cs typeface="+mn-cs"/>
                        </a:rPr>
                        <a:t>program</a:t>
                      </a:r>
                      <a:endParaRPr lang="en-US" dirty="0">
                        <a:latin typeface="Arial Nova Cond" panose="020B0506020202020204" pitchFamily="34" charset="0"/>
                      </a:endParaRPr>
                    </a:p>
                  </a:txBody>
                  <a:tcPr anchor="ctr"/>
                </a:tc>
                <a:extLst>
                  <a:ext uri="{0D108BD9-81ED-4DB2-BD59-A6C34878D82A}">
                    <a16:rowId xmlns:a16="http://schemas.microsoft.com/office/drawing/2014/main" val="2921427482"/>
                  </a:ext>
                </a:extLst>
              </a:tr>
              <a:tr h="395563">
                <a:tc>
                  <a:txBody>
                    <a:bodyPr/>
                    <a:lstStyle/>
                    <a:p>
                      <a:r>
                        <a:rPr lang="en-US" sz="1800" b="0" i="0" u="none" strike="noStrike" kern="1200" baseline="0" dirty="0">
                          <a:solidFill>
                            <a:schemeClr val="dk1"/>
                          </a:solidFill>
                          <a:latin typeface="Arial Nova Cond" panose="020B0506020202020204" pitchFamily="34" charset="0"/>
                          <a:ea typeface="+mn-ea"/>
                          <a:cs typeface="+mn-cs"/>
                        </a:rPr>
                        <a:t>Not all Performance Indicators are at the same cognitive level</a:t>
                      </a:r>
                      <a:endParaRPr lang="en-US" dirty="0">
                        <a:latin typeface="Arial Nova Cond" panose="020B0506020202020204" pitchFamily="34" charset="0"/>
                      </a:endParaRPr>
                    </a:p>
                  </a:txBody>
                  <a:tcPr anchor="ctr"/>
                </a:tc>
                <a:extLst>
                  <a:ext uri="{0D108BD9-81ED-4DB2-BD59-A6C34878D82A}">
                    <a16:rowId xmlns:a16="http://schemas.microsoft.com/office/drawing/2014/main" val="29969358"/>
                  </a:ext>
                </a:extLst>
              </a:tr>
              <a:tr h="682752">
                <a:tc>
                  <a:txBody>
                    <a:bodyPr/>
                    <a:lstStyle/>
                    <a:p>
                      <a:r>
                        <a:rPr lang="en-US" dirty="0">
                          <a:latin typeface="Arial Nova Cond" panose="020B0506020202020204" pitchFamily="34" charset="0"/>
                        </a:rPr>
                        <a:t>Assessment data </a:t>
                      </a:r>
                      <a:r>
                        <a:rPr lang="en-US" dirty="0">
                          <a:solidFill>
                            <a:srgbClr val="1B75B2"/>
                          </a:solidFill>
                          <a:latin typeface="Arial Nova Cond" panose="020B0506020202020204" pitchFamily="34" charset="0"/>
                        </a:rPr>
                        <a:t>taken at the course level </a:t>
                      </a:r>
                      <a:r>
                        <a:rPr lang="en-US" b="1" dirty="0">
                          <a:solidFill>
                            <a:srgbClr val="C00000"/>
                          </a:solidFill>
                          <a:latin typeface="Arial Nova Cond" panose="020B0506020202020204" pitchFamily="34" charset="0"/>
                        </a:rPr>
                        <a:t>but </a:t>
                      </a:r>
                      <a:r>
                        <a:rPr lang="en-US" b="1" dirty="0" smtClean="0">
                          <a:solidFill>
                            <a:srgbClr val="C00000"/>
                          </a:solidFill>
                          <a:latin typeface="Arial Nova Cond" panose="020B0506020202020204" pitchFamily="34" charset="0"/>
                        </a:rPr>
                        <a:t>used/evaluated </a:t>
                      </a:r>
                      <a:r>
                        <a:rPr lang="en-US" dirty="0">
                          <a:latin typeface="Arial Nova Cond" panose="020B0506020202020204" pitchFamily="34" charset="0"/>
                        </a:rPr>
                        <a:t>at Performance Indicator and program SO level</a:t>
                      </a:r>
                    </a:p>
                  </a:txBody>
                  <a:tcPr anchor="ctr"/>
                </a:tc>
                <a:extLst>
                  <a:ext uri="{0D108BD9-81ED-4DB2-BD59-A6C34878D82A}">
                    <a16:rowId xmlns:a16="http://schemas.microsoft.com/office/drawing/2014/main" val="155621964"/>
                  </a:ext>
                </a:extLst>
              </a:tr>
              <a:tr h="395563">
                <a:tc>
                  <a:txBody>
                    <a:bodyPr/>
                    <a:lstStyle/>
                    <a:p>
                      <a:r>
                        <a:rPr lang="en-US" dirty="0">
                          <a:latin typeface="Arial Nova Cond" panose="020B0506020202020204" pitchFamily="34" charset="0"/>
                        </a:rPr>
                        <a:t>Improvement actions may occur in </a:t>
                      </a:r>
                      <a:r>
                        <a:rPr lang="en-US" dirty="0">
                          <a:solidFill>
                            <a:srgbClr val="1B75B2"/>
                          </a:solidFill>
                          <a:latin typeface="Arial Nova Cond" panose="020B0506020202020204" pitchFamily="34" charset="0"/>
                        </a:rPr>
                        <a:t>different course from where data taken</a:t>
                      </a:r>
                    </a:p>
                  </a:txBody>
                  <a:tcPr anchor="ctr"/>
                </a:tc>
                <a:extLst>
                  <a:ext uri="{0D108BD9-81ED-4DB2-BD59-A6C34878D82A}">
                    <a16:rowId xmlns:a16="http://schemas.microsoft.com/office/drawing/2014/main" val="1194354560"/>
                  </a:ext>
                </a:extLst>
              </a:tr>
              <a:tr h="682752">
                <a:tc>
                  <a:txBody>
                    <a:bodyPr/>
                    <a:lstStyle/>
                    <a:p>
                      <a:r>
                        <a:rPr lang="en-US" dirty="0" smtClean="0">
                          <a:latin typeface="Arial Nova Cond" panose="020B0506020202020204" pitchFamily="34" charset="0"/>
                        </a:rPr>
                        <a:t>Student performance on attaining Student </a:t>
                      </a:r>
                      <a:r>
                        <a:rPr lang="en-US" dirty="0">
                          <a:latin typeface="Arial Nova Cond" panose="020B0506020202020204" pitchFamily="34" charset="0"/>
                        </a:rPr>
                        <a:t>Outcomes based on </a:t>
                      </a:r>
                      <a:r>
                        <a:rPr lang="en-US" dirty="0" smtClean="0">
                          <a:latin typeface="Arial Nova Cond" panose="020B0506020202020204" pitchFamily="34" charset="0"/>
                        </a:rPr>
                        <a:t>data from Performance Indicators</a:t>
                      </a:r>
                    </a:p>
                  </a:txBody>
                  <a:tcPr anchor="ctr"/>
                </a:tc>
                <a:extLst>
                  <a:ext uri="{0D108BD9-81ED-4DB2-BD59-A6C34878D82A}">
                    <a16:rowId xmlns:a16="http://schemas.microsoft.com/office/drawing/2014/main" val="710288962"/>
                  </a:ext>
                </a:extLst>
              </a:tr>
              <a:tr h="682752">
                <a:tc>
                  <a:txBody>
                    <a:bodyPr/>
                    <a:lstStyle/>
                    <a:p>
                      <a:r>
                        <a:rPr lang="en-US" dirty="0" smtClean="0">
                          <a:latin typeface="Arial Nova Cond" panose="020B0506020202020204" pitchFamily="34" charset="0"/>
                        </a:rPr>
                        <a:t>Focus assessment activities in last 2 years of program of study</a:t>
                      </a:r>
                    </a:p>
                  </a:txBody>
                  <a:tcPr anchor="ctr"/>
                </a:tc>
                <a:extLst>
                  <a:ext uri="{0D108BD9-81ED-4DB2-BD59-A6C34878D82A}">
                    <a16:rowId xmlns:a16="http://schemas.microsoft.com/office/drawing/2014/main" val="1884642591"/>
                  </a:ext>
                </a:extLst>
              </a:tr>
              <a:tr h="682752">
                <a:tc>
                  <a:txBody>
                    <a:bodyPr/>
                    <a:lstStyle/>
                    <a:p>
                      <a:r>
                        <a:rPr lang="en-US" dirty="0" smtClean="0">
                          <a:latin typeface="Arial Nova Cond" panose="020B0506020202020204" pitchFamily="34" charset="0"/>
                        </a:rPr>
                        <a:t>Assessment</a:t>
                      </a:r>
                      <a:r>
                        <a:rPr lang="en-US" baseline="0" dirty="0" smtClean="0">
                          <a:latin typeface="Arial Nova Cond" panose="020B0506020202020204" pitchFamily="34" charset="0"/>
                        </a:rPr>
                        <a:t> of SOs </a:t>
                      </a:r>
                      <a:r>
                        <a:rPr lang="en-US" baseline="0" dirty="0" smtClean="0">
                          <a:solidFill>
                            <a:srgbClr val="1C89C0"/>
                          </a:solidFill>
                          <a:latin typeface="Arial Nova Cond" panose="020B0506020202020204" pitchFamily="34" charset="0"/>
                        </a:rPr>
                        <a:t>does not need to occur in all courses or use all student work</a:t>
                      </a:r>
                      <a:r>
                        <a:rPr lang="en-US" baseline="0" dirty="0" smtClean="0">
                          <a:latin typeface="Arial Nova Cond" panose="020B0506020202020204" pitchFamily="34" charset="0"/>
                        </a:rPr>
                        <a:t>—focus the activity to keep it simple and effective.</a:t>
                      </a:r>
                      <a:endParaRPr lang="en-US" dirty="0" smtClean="0">
                        <a:latin typeface="Arial Nova Cond" panose="020B0506020202020204" pitchFamily="34" charset="0"/>
                      </a:endParaRPr>
                    </a:p>
                  </a:txBody>
                  <a:tcPr anchor="ctr"/>
                </a:tc>
                <a:extLst>
                  <a:ext uri="{0D108BD9-81ED-4DB2-BD59-A6C34878D82A}">
                    <a16:rowId xmlns:a16="http://schemas.microsoft.com/office/drawing/2014/main" val="565665731"/>
                  </a:ext>
                </a:extLst>
              </a:tr>
            </a:tbl>
          </a:graphicData>
        </a:graphic>
      </p:graphicFrame>
      <p:sp>
        <p:nvSpPr>
          <p:cNvPr id="9" name="TextBox 8"/>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05413515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71550"/>
            <a:ext cx="5715000" cy="857250"/>
          </a:xfrm>
        </p:spPr>
        <p:txBody>
          <a:bodyPr/>
          <a:lstStyle/>
          <a:p>
            <a:r>
              <a:rPr lang="en-US" sz="6000" dirty="0">
                <a:solidFill>
                  <a:schemeClr val="tx1"/>
                </a:solidFill>
              </a:rPr>
              <a:t>Presenter</a:t>
            </a:r>
          </a:p>
        </p:txBody>
      </p:sp>
      <p:sp>
        <p:nvSpPr>
          <p:cNvPr id="5" name="Rectangle 4"/>
          <p:cNvSpPr/>
          <p:nvPr/>
        </p:nvSpPr>
        <p:spPr>
          <a:xfrm>
            <a:off x="5086350" y="2187055"/>
            <a:ext cx="3420836" cy="2539090"/>
          </a:xfrm>
          <a:prstGeom prst="rect">
            <a:avLst/>
          </a:prstGeom>
        </p:spPr>
        <p:txBody>
          <a:bodyPr wrap="square" lIns="68512" tIns="34257" rIns="68512" bIns="34257">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F81BD">
                    <a:lumMod val="50000"/>
                  </a:srgbClr>
                </a:solidFill>
                <a:effectLst/>
                <a:uLnTx/>
                <a:uFillTx/>
                <a:latin typeface="Arial" panose="020B0604020202020204"/>
                <a:ea typeface="ＭＳ Ｐゴシック" charset="0"/>
                <a:cs typeface="+mn-cs"/>
              </a:rPr>
              <a:t>Dr. Scott Danielson, 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a:ea typeface="ＭＳ Ｐゴシック" charset="0"/>
                <a:cs typeface="+mn-cs"/>
              </a:rPr>
              <a:t>Fellow of ASME</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a:ea typeface="ＭＳ Ｐゴシック" charset="0"/>
                <a:cs typeface="+mn-cs"/>
              </a:rPr>
              <a:t>Fellow of ABET</a:t>
            </a:r>
            <a:endParaRPr kumimoji="0" lang="en-US" sz="1800" b="0" i="0" u="none" strike="noStrike" kern="1200" cap="none" spc="0" normalizeH="0" baseline="0" noProof="0" dirty="0">
              <a:ln>
                <a:noFill/>
              </a:ln>
              <a:solidFill>
                <a:srgbClr val="4F81BD">
                  <a:lumMod val="50000"/>
                </a:srgbClr>
              </a:solidFill>
              <a:effectLst/>
              <a:uLnTx/>
              <a:uFillTx/>
              <a:latin typeface="Arial" panose="020B0604020202020204"/>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1B75B2"/>
                </a:solidFill>
                <a:effectLst/>
                <a:uLnTx/>
                <a:uFillTx/>
                <a:latin typeface="Arial" panose="020B0604020202020204"/>
                <a:ea typeface="ＭＳ Ｐゴシック" charset="0"/>
                <a:cs typeface="+mn-cs"/>
              </a:rPr>
              <a:t>Emeritus Associate Professor</a:t>
            </a:r>
            <a:br>
              <a:rPr kumimoji="0" lang="en-US" sz="1800" b="0" i="1" u="none" strike="noStrike" kern="1200" cap="none" spc="0" normalizeH="0" baseline="0" noProof="0" dirty="0">
                <a:ln>
                  <a:noFill/>
                </a:ln>
                <a:solidFill>
                  <a:srgbClr val="1B75B2"/>
                </a:solidFill>
                <a:effectLst/>
                <a:uLnTx/>
                <a:uFillTx/>
                <a:latin typeface="Arial" panose="020B0604020202020204"/>
                <a:ea typeface="ＭＳ Ｐゴシック" charset="0"/>
                <a:cs typeface="+mn-cs"/>
              </a:rPr>
            </a:br>
            <a:endParaRPr kumimoji="0" lang="en-US" sz="1800" b="0" i="1" u="none" strike="noStrike" kern="1200" cap="none" spc="0" normalizeH="0" baseline="0" noProof="0" dirty="0">
              <a:ln>
                <a:noFill/>
              </a:ln>
              <a:solidFill>
                <a:srgbClr val="1B75B2"/>
              </a:solidFill>
              <a:effectLst/>
              <a:uLnTx/>
              <a:uFillTx/>
              <a:latin typeface="Arial" panose="020B0604020202020204"/>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1B75B2"/>
                </a:solidFill>
                <a:effectLst/>
                <a:uLnTx/>
                <a:uFillTx/>
                <a:latin typeface="Arial" panose="020B0604020202020204"/>
                <a:ea typeface="ＭＳ Ｐゴシック" charset="0"/>
                <a:cs typeface="+mn-cs"/>
              </a:rPr>
              <a:t>Ira A Fulton Schools of Engineering, Arizona State University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50" b="0" i="1" u="none" strike="noStrike" kern="1200" cap="none" spc="0" normalizeH="0" baseline="0" noProof="0" dirty="0">
              <a:ln>
                <a:noFill/>
              </a:ln>
              <a:solidFill>
                <a:srgbClr val="1B75B2"/>
              </a:solidFill>
              <a:effectLst/>
              <a:uLnTx/>
              <a:uFillTx/>
              <a:latin typeface="Arial" panose="020B0604020202020204"/>
              <a:ea typeface="ＭＳ Ｐゴシック" charset="0"/>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1943102"/>
            <a:ext cx="3257550" cy="3013733"/>
          </a:xfrm>
          <a:prstGeom prst="rect">
            <a:avLst/>
          </a:prstGeom>
        </p:spPr>
      </p:pic>
      <p:sp>
        <p:nvSpPr>
          <p:cNvPr id="3" name="TextBox 2"/>
          <p:cNvSpPr txBox="1"/>
          <p:nvPr/>
        </p:nvSpPr>
        <p:spPr>
          <a:xfrm>
            <a:off x="1194707" y="5315090"/>
            <a:ext cx="7364186" cy="923330"/>
          </a:xfrm>
          <a:prstGeom prst="rect">
            <a:avLst/>
          </a:prstGeom>
          <a:noFill/>
        </p:spPr>
        <p:txBody>
          <a:bodyPr wrap="square" rtlCol="0">
            <a:spAutoFit/>
          </a:bodyPr>
          <a:lstStyle/>
          <a:p>
            <a:pPr lvl="0"/>
            <a:r>
              <a:rPr kumimoji="0" lang="en-US" sz="1800" b="0" i="0" u="none" strike="noStrike" kern="1200" cap="none" spc="0" normalizeH="0" baseline="0" noProof="0" dirty="0" smtClean="0">
                <a:ln>
                  <a:noFill/>
                </a:ln>
                <a:solidFill>
                  <a:prstClr val="black"/>
                </a:solidFill>
                <a:effectLst/>
                <a:uLnTx/>
                <a:uFillTx/>
                <a:latin typeface="Arial" panose="020B0604020202020204"/>
                <a:ea typeface="+mn-ea"/>
                <a:cs typeface="+mn-cs"/>
              </a:rPr>
              <a:t>My thanks</a:t>
            </a:r>
            <a:r>
              <a:rPr kumimoji="0" lang="en-US" sz="1800" b="0" i="0" u="none" strike="noStrike" kern="1200" cap="none" spc="0" normalizeH="0" noProof="0" dirty="0" smtClean="0">
                <a:ln>
                  <a:noFill/>
                </a:ln>
                <a:solidFill>
                  <a:prstClr val="black"/>
                </a:solidFill>
                <a:effectLst/>
                <a:uLnTx/>
                <a:uFillTx/>
                <a:latin typeface="Arial" panose="020B0604020202020204"/>
                <a:ea typeface="+mn-ea"/>
                <a:cs typeface="+mn-cs"/>
              </a:rPr>
              <a:t> to </a:t>
            </a:r>
            <a:r>
              <a:rPr lang="en-US" noProof="0" dirty="0"/>
              <a:t>D</a:t>
            </a:r>
            <a:r>
              <a:rPr lang="en-US" dirty="0" smtClean="0"/>
              <a:t>r</a:t>
            </a:r>
            <a:r>
              <a:rPr lang="en-US" dirty="0"/>
              <a:t>. </a:t>
            </a:r>
            <a:r>
              <a:rPr lang="en-US" dirty="0" err="1"/>
              <a:t>Huỳnh</a:t>
            </a:r>
            <a:r>
              <a:rPr lang="en-US" dirty="0"/>
              <a:t> Văn</a:t>
            </a:r>
            <a:r>
              <a:rPr lang="en-US" dirty="0" smtClean="0"/>
              <a:t> </a:t>
            </a:r>
            <a:r>
              <a:rPr lang="vi-VN" dirty="0"/>
              <a:t>Chương</a:t>
            </a:r>
            <a:r>
              <a:rPr lang="en-US" dirty="0" smtClean="0"/>
              <a:t>, </a:t>
            </a:r>
            <a:r>
              <a:rPr lang="en-US" dirty="0"/>
              <a:t>Director of VQA, MOET, and </a:t>
            </a:r>
            <a:r>
              <a:rPr lang="en-US" dirty="0" smtClean="0"/>
              <a:t>Dr</a:t>
            </a:r>
            <a:r>
              <a:rPr lang="en-US" dirty="0" smtClean="0"/>
              <a:t>. </a:t>
            </a:r>
            <a:r>
              <a:rPr lang="en-US" dirty="0"/>
              <a:t>Trần </a:t>
            </a:r>
            <a:r>
              <a:rPr lang="en-US" dirty="0" err="1"/>
              <a:t>Bích</a:t>
            </a:r>
            <a:r>
              <a:rPr lang="en-US" dirty="0"/>
              <a:t> </a:t>
            </a:r>
            <a:r>
              <a:rPr lang="en-US" dirty="0" err="1"/>
              <a:t>Huệ</a:t>
            </a:r>
            <a:r>
              <a:rPr lang="en-US" dirty="0"/>
              <a:t>, Division Head of Quality Accreditation </a:t>
            </a:r>
            <a:r>
              <a:rPr lang="en-US" dirty="0" smtClean="0"/>
              <a:t>Management of VQA for inviting me to speak today.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p:cNvSpPr txBox="1"/>
          <p:nvPr/>
        </p:nvSpPr>
        <p:spPr>
          <a:xfrm>
            <a:off x="7404656" y="6557918"/>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373010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0390" y="141361"/>
            <a:ext cx="8047502" cy="568257"/>
          </a:xfrm>
          <a:noFill/>
        </p:spPr>
        <p:txBody>
          <a:bodyPr vert="horz" lIns="91440" tIns="45720" rIns="91440" bIns="45720" rtlCol="0" anchor="b">
            <a:normAutofit/>
          </a:bodyPr>
          <a:lstStyle/>
          <a:p>
            <a:pPr algn="ctr"/>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Course Assessment vs. Program Assessment </a:t>
            </a:r>
          </a:p>
        </p:txBody>
      </p:sp>
      <p:graphicFrame>
        <p:nvGraphicFramePr>
          <p:cNvPr id="3" name="Table 3">
            <a:extLst>
              <a:ext uri="{FF2B5EF4-FFF2-40B4-BE49-F238E27FC236}">
                <a16:creationId xmlns:a16="http://schemas.microsoft.com/office/drawing/2014/main" id="{238F1BC4-C2F2-40DA-BF63-714FA22EA7A4}"/>
              </a:ext>
            </a:extLst>
          </p:cNvPr>
          <p:cNvGraphicFramePr>
            <a:graphicFrameLocks noGrp="1"/>
          </p:cNvGraphicFramePr>
          <p:nvPr/>
        </p:nvGraphicFramePr>
        <p:xfrm>
          <a:off x="714881" y="1729482"/>
          <a:ext cx="8158842" cy="5364480"/>
        </p:xfrm>
        <a:graphic>
          <a:graphicData uri="http://schemas.openxmlformats.org/drawingml/2006/table">
            <a:tbl>
              <a:tblPr firstRow="1" bandRow="1">
                <a:tableStyleId>{5C22544A-7EE6-4342-B048-85BDC9FD1C3A}</a:tableStyleId>
              </a:tblPr>
              <a:tblGrid>
                <a:gridCol w="3844036">
                  <a:extLst>
                    <a:ext uri="{9D8B030D-6E8A-4147-A177-3AD203B41FA5}">
                      <a16:colId xmlns:a16="http://schemas.microsoft.com/office/drawing/2014/main" val="1650953704"/>
                    </a:ext>
                  </a:extLst>
                </a:gridCol>
                <a:gridCol w="4314806">
                  <a:extLst>
                    <a:ext uri="{9D8B030D-6E8A-4147-A177-3AD203B41FA5}">
                      <a16:colId xmlns:a16="http://schemas.microsoft.com/office/drawing/2014/main" val="3745167829"/>
                    </a:ext>
                  </a:extLst>
                </a:gridCol>
              </a:tblGrid>
              <a:tr h="370840">
                <a:tc>
                  <a:txBody>
                    <a:bodyPr/>
                    <a:lstStyle/>
                    <a:p>
                      <a:pPr algn="ctr"/>
                      <a:r>
                        <a:rPr lang="en-US" sz="2000" dirty="0">
                          <a:latin typeface="Arial" panose="020B0604020202020204" pitchFamily="34" charset="0"/>
                          <a:cs typeface="Arial" panose="020B0604020202020204" pitchFamily="34" charset="0"/>
                        </a:rPr>
                        <a:t>Course Assessment &amp; Improvement</a:t>
                      </a:r>
                    </a:p>
                  </a:txBody>
                  <a:tcPr anchor="ctr"/>
                </a:tc>
                <a:tc>
                  <a:txBody>
                    <a:bodyPr/>
                    <a:lstStyle/>
                    <a:p>
                      <a:pPr algn="ctr"/>
                      <a:r>
                        <a:rPr lang="en-US" sz="2000" dirty="0">
                          <a:latin typeface="Arial" panose="020B0604020202020204" pitchFamily="34" charset="0"/>
                          <a:cs typeface="Arial" panose="020B0604020202020204" pitchFamily="34" charset="0"/>
                        </a:rPr>
                        <a:t>Program Assessment &amp; Improvement</a:t>
                      </a:r>
                    </a:p>
                  </a:txBody>
                  <a:tcPr anchor="ctr"/>
                </a:tc>
                <a:extLst>
                  <a:ext uri="{0D108BD9-81ED-4DB2-BD59-A6C34878D82A}">
                    <a16:rowId xmlns:a16="http://schemas.microsoft.com/office/drawing/2014/main" val="3611931744"/>
                  </a:ext>
                </a:extLst>
              </a:tr>
              <a:tr h="370840">
                <a:tc>
                  <a:txBody>
                    <a:bodyPr/>
                    <a:lstStyle/>
                    <a:p>
                      <a:r>
                        <a:rPr lang="en-US" sz="1800" b="0" i="0" u="none" strike="noStrike" kern="1200" baseline="0" dirty="0">
                          <a:solidFill>
                            <a:schemeClr val="dk1"/>
                          </a:solidFill>
                          <a:latin typeface="+mn-lt"/>
                          <a:ea typeface="+mn-ea"/>
                          <a:cs typeface="+mn-cs"/>
                        </a:rPr>
                        <a:t>Should “probe” all course learning outcomes </a:t>
                      </a:r>
                      <a:endParaRPr lang="en-US" dirty="0">
                        <a:latin typeface="+mn-lt"/>
                      </a:endParaRPr>
                    </a:p>
                  </a:txBody>
                  <a:tcPr anchor="ctr"/>
                </a:tc>
                <a:tc>
                  <a:txBody>
                    <a:bodyPr/>
                    <a:lstStyle/>
                    <a:p>
                      <a:r>
                        <a:rPr lang="en-US" dirty="0">
                          <a:latin typeface="Arial" panose="020B0604020202020204" pitchFamily="34" charset="0"/>
                          <a:cs typeface="Arial" panose="020B0604020202020204" pitchFamily="34" charset="0"/>
                        </a:rPr>
                        <a:t>Must “probe” all program Student Outcomes (program expected learning outcomes)</a:t>
                      </a:r>
                    </a:p>
                  </a:txBody>
                  <a:tcPr/>
                </a:tc>
                <a:extLst>
                  <a:ext uri="{0D108BD9-81ED-4DB2-BD59-A6C34878D82A}">
                    <a16:rowId xmlns:a16="http://schemas.microsoft.com/office/drawing/2014/main" val="595423127"/>
                  </a:ext>
                </a:extLst>
              </a:tr>
              <a:tr h="370840">
                <a:tc>
                  <a:txBody>
                    <a:bodyPr/>
                    <a:lstStyle/>
                    <a:p>
                      <a:r>
                        <a:rPr lang="en-US" dirty="0">
                          <a:latin typeface="+mn-lt"/>
                        </a:rPr>
                        <a:t>Decisions made based on context of course</a:t>
                      </a:r>
                    </a:p>
                  </a:txBody>
                  <a:tcPr/>
                </a:tc>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Decisions made based on context of your program</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1427482"/>
                  </a:ext>
                </a:extLst>
              </a:tr>
              <a:tr h="370840">
                <a:tc>
                  <a:txBody>
                    <a:bodyPr/>
                    <a:lstStyle/>
                    <a:p>
                      <a:r>
                        <a:rPr lang="en-US" dirty="0">
                          <a:latin typeface="+mn-lt"/>
                        </a:rPr>
                        <a:t>Not all course learning outcomes are at the same cognitive level</a:t>
                      </a:r>
                    </a:p>
                  </a:txBody>
                  <a:tcPr/>
                </a:tc>
                <a:tc>
                  <a:txBody>
                    <a:bodyPr/>
                    <a:lstStyle/>
                    <a:p>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Not all Performance Indicators are at the same cognitive level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69358"/>
                  </a:ext>
                </a:extLst>
              </a:tr>
              <a:tr h="370840">
                <a:tc>
                  <a:txBody>
                    <a:bodyPr/>
                    <a:lstStyle/>
                    <a:p>
                      <a:r>
                        <a:rPr lang="en-US" dirty="0">
                          <a:latin typeface="+mn-lt"/>
                        </a:rPr>
                        <a:t>Assessment data </a:t>
                      </a:r>
                      <a:r>
                        <a:rPr lang="en-US" dirty="0">
                          <a:solidFill>
                            <a:srgbClr val="1B75B2"/>
                          </a:solidFill>
                          <a:latin typeface="+mn-lt"/>
                        </a:rPr>
                        <a:t>taken and used </a:t>
                      </a:r>
                      <a:r>
                        <a:rPr lang="en-US" dirty="0">
                          <a:latin typeface="+mn-lt"/>
                        </a:rPr>
                        <a:t>at the course level</a:t>
                      </a:r>
                    </a:p>
                  </a:txBody>
                  <a:tcPr/>
                </a:tc>
                <a:tc>
                  <a:txBody>
                    <a:bodyPr/>
                    <a:lstStyle/>
                    <a:p>
                      <a:r>
                        <a:rPr lang="en-US" dirty="0">
                          <a:latin typeface="Arial" panose="020B0604020202020204" pitchFamily="34" charset="0"/>
                          <a:cs typeface="Arial" panose="020B0604020202020204" pitchFamily="34" charset="0"/>
                        </a:rPr>
                        <a:t>Assessment data </a:t>
                      </a:r>
                      <a:r>
                        <a:rPr lang="en-US" dirty="0">
                          <a:solidFill>
                            <a:srgbClr val="1B75B2"/>
                          </a:solidFill>
                          <a:latin typeface="Arial" panose="020B0604020202020204" pitchFamily="34" charset="0"/>
                          <a:cs typeface="Arial" panose="020B0604020202020204" pitchFamily="34" charset="0"/>
                        </a:rPr>
                        <a:t>taken at the course level </a:t>
                      </a:r>
                      <a:r>
                        <a:rPr lang="en-US" b="1" dirty="0">
                          <a:solidFill>
                            <a:srgbClr val="C00000"/>
                          </a:solidFill>
                          <a:latin typeface="Arial" panose="020B0604020202020204" pitchFamily="34" charset="0"/>
                          <a:cs typeface="Arial" panose="020B0604020202020204" pitchFamily="34" charset="0"/>
                        </a:rPr>
                        <a:t>but used </a:t>
                      </a:r>
                      <a:r>
                        <a:rPr lang="en-US" dirty="0">
                          <a:latin typeface="Arial" panose="020B0604020202020204" pitchFamily="34" charset="0"/>
                          <a:cs typeface="Arial" panose="020B0604020202020204" pitchFamily="34" charset="0"/>
                        </a:rPr>
                        <a:t>at Performance Indicator and program SO level</a:t>
                      </a:r>
                    </a:p>
                  </a:txBody>
                  <a:tcPr/>
                </a:tc>
                <a:extLst>
                  <a:ext uri="{0D108BD9-81ED-4DB2-BD59-A6C34878D82A}">
                    <a16:rowId xmlns:a16="http://schemas.microsoft.com/office/drawing/2014/main" val="155621964"/>
                  </a:ext>
                </a:extLst>
              </a:tr>
              <a:tr h="370840">
                <a:tc>
                  <a:txBody>
                    <a:bodyPr/>
                    <a:lstStyle/>
                    <a:p>
                      <a:r>
                        <a:rPr lang="en-US" dirty="0">
                          <a:solidFill>
                            <a:schemeClr val="tx1"/>
                          </a:solidFill>
                          <a:latin typeface="+mn-lt"/>
                        </a:rPr>
                        <a:t>Improvement actions made in </a:t>
                      </a:r>
                      <a:r>
                        <a:rPr lang="en-US" dirty="0">
                          <a:solidFill>
                            <a:srgbClr val="1B75B2"/>
                          </a:solidFill>
                          <a:latin typeface="+mn-lt"/>
                        </a:rPr>
                        <a:t>course where data taken</a:t>
                      </a:r>
                    </a:p>
                  </a:txBody>
                  <a:tcPr/>
                </a:tc>
                <a:tc>
                  <a:txBody>
                    <a:bodyPr/>
                    <a:lstStyle/>
                    <a:p>
                      <a:r>
                        <a:rPr lang="en-US" dirty="0">
                          <a:latin typeface="Arial" panose="020B0604020202020204" pitchFamily="34" charset="0"/>
                          <a:cs typeface="Arial" panose="020B0604020202020204" pitchFamily="34" charset="0"/>
                        </a:rPr>
                        <a:t>Improvement actions may occur in </a:t>
                      </a:r>
                      <a:r>
                        <a:rPr lang="en-US" dirty="0">
                          <a:solidFill>
                            <a:srgbClr val="1B75B2"/>
                          </a:solidFill>
                          <a:latin typeface="Arial" panose="020B0604020202020204" pitchFamily="34" charset="0"/>
                          <a:cs typeface="Arial" panose="020B0604020202020204" pitchFamily="34" charset="0"/>
                        </a:rPr>
                        <a:t>different course from where data taken</a:t>
                      </a:r>
                    </a:p>
                  </a:txBody>
                  <a:tcPr/>
                </a:tc>
                <a:extLst>
                  <a:ext uri="{0D108BD9-81ED-4DB2-BD59-A6C34878D82A}">
                    <a16:rowId xmlns:a16="http://schemas.microsoft.com/office/drawing/2014/main" val="1194354560"/>
                  </a:ext>
                </a:extLst>
              </a:tr>
              <a:tr h="370840">
                <a:tc>
                  <a:txBody>
                    <a:bodyPr/>
                    <a:lstStyle/>
                    <a:p>
                      <a:r>
                        <a:rPr lang="en-US" dirty="0">
                          <a:latin typeface="+mn-lt"/>
                        </a:rPr>
                        <a:t>Assumptions related to performance on topics based on performance on concepts</a:t>
                      </a:r>
                    </a:p>
                  </a:txBody>
                  <a:tcPr/>
                </a:tc>
                <a:tc>
                  <a:txBody>
                    <a:bodyPr/>
                    <a:lstStyle/>
                    <a:p>
                      <a:r>
                        <a:rPr lang="en-US" dirty="0">
                          <a:latin typeface="Arial" panose="020B0604020202020204" pitchFamily="34" charset="0"/>
                          <a:cs typeface="Arial" panose="020B0604020202020204" pitchFamily="34" charset="0"/>
                        </a:rPr>
                        <a:t>Assumptions related to performance</a:t>
                      </a:r>
                    </a:p>
                    <a:p>
                      <a:r>
                        <a:rPr lang="en-US" dirty="0">
                          <a:latin typeface="Arial" panose="020B0604020202020204" pitchFamily="34" charset="0"/>
                          <a:cs typeface="Arial" panose="020B0604020202020204" pitchFamily="34" charset="0"/>
                        </a:rPr>
                        <a:t>on Student Outcomes based on demonstration of Performance Indicators</a:t>
                      </a:r>
                    </a:p>
                  </a:txBody>
                  <a:tcPr/>
                </a:tc>
                <a:extLst>
                  <a:ext uri="{0D108BD9-81ED-4DB2-BD59-A6C34878D82A}">
                    <a16:rowId xmlns:a16="http://schemas.microsoft.com/office/drawing/2014/main" val="710288962"/>
                  </a:ext>
                </a:extLst>
              </a:tr>
            </a:tbl>
          </a:graphicData>
        </a:graphic>
      </p:graphicFrame>
      <p:sp>
        <p:nvSpPr>
          <p:cNvPr id="9" name="TextBox 8">
            <a:extLst>
              <a:ext uri="{FF2B5EF4-FFF2-40B4-BE49-F238E27FC236}">
                <a16:creationId xmlns:a16="http://schemas.microsoft.com/office/drawing/2014/main" id="{1771882B-92B8-4172-9550-079FD52F1112}"/>
              </a:ext>
            </a:extLst>
          </p:cNvPr>
          <p:cNvSpPr txBox="1"/>
          <p:nvPr/>
        </p:nvSpPr>
        <p:spPr>
          <a:xfrm>
            <a:off x="475011" y="727097"/>
            <a:ext cx="84835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ea typeface="+mn-ea"/>
                <a:cs typeface="+mn-cs"/>
              </a:rPr>
              <a:t>This workshop does not focus on course assessment, but the table below lists the similarities and differences between course assessment and program </a:t>
            </a: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assessment.</a:t>
            </a:r>
          </a:p>
        </p:txBody>
      </p:sp>
    </p:spTree>
    <p:extLst>
      <p:ext uri="{BB962C8B-B14F-4D97-AF65-F5344CB8AC3E}">
        <p14:creationId xmlns:p14="http://schemas.microsoft.com/office/powerpoint/2010/main" val="11939215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ncil on a piece of paper&#10;&#10;Description automatically generated with medium confidence">
            <a:extLst>
              <a:ext uri="{FF2B5EF4-FFF2-40B4-BE49-F238E27FC236}">
                <a16:creationId xmlns:a16="http://schemas.microsoft.com/office/drawing/2014/main" id="{E0860173-C748-49C6-86A4-460376C0FA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5019"/>
          <a:stretch/>
        </p:blipFill>
        <p:spPr>
          <a:xfrm>
            <a:off x="0" y="0"/>
            <a:ext cx="9141714" cy="6858000"/>
          </a:xfrm>
          <a:prstGeom prst="rect">
            <a:avLst/>
          </a:prstGeom>
        </p:spPr>
      </p:pic>
      <p:sp>
        <p:nvSpPr>
          <p:cNvPr id="2" name="Title 1">
            <a:extLst>
              <a:ext uri="{FF2B5EF4-FFF2-40B4-BE49-F238E27FC236}">
                <a16:creationId xmlns:a16="http://schemas.microsoft.com/office/drawing/2014/main" id="{4429E089-43DD-4254-B689-7B8E53EC42E2}"/>
              </a:ext>
            </a:extLst>
          </p:cNvPr>
          <p:cNvSpPr>
            <a:spLocks noGrp="1"/>
          </p:cNvSpPr>
          <p:nvPr>
            <p:ph type="ctrTitle"/>
          </p:nvPr>
        </p:nvSpPr>
        <p:spPr>
          <a:xfrm>
            <a:off x="3124200" y="685800"/>
            <a:ext cx="5562600" cy="982052"/>
          </a:xfrm>
        </p:spPr>
        <p:txBody>
          <a:bodyPr anchor="ctr">
            <a:noAutofit/>
          </a:bodyPr>
          <a:lstStyle/>
          <a:p>
            <a:pPr>
              <a:lnSpc>
                <a:spcPct val="90000"/>
              </a:lnSpc>
            </a:pPr>
            <a:r>
              <a:rPr lang="en-US" sz="3200" dirty="0" smtClean="0">
                <a:latin typeface="Arial Nova Cond" panose="020B0506020202020204" pitchFamily="34" charset="0"/>
              </a:rPr>
              <a:t>Program Student Outcomes</a:t>
            </a:r>
            <a:endParaRPr lang="en-US" sz="3200" dirty="0">
              <a:latin typeface="Arial Nova Cond" panose="020B0506020202020204" pitchFamily="34" charset="0"/>
            </a:endParaRPr>
          </a:p>
        </p:txBody>
      </p:sp>
    </p:spTree>
    <p:extLst>
      <p:ext uri="{BB962C8B-B14F-4D97-AF65-F5344CB8AC3E}">
        <p14:creationId xmlns:p14="http://schemas.microsoft.com/office/powerpoint/2010/main" val="54232952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96004" y="1332952"/>
            <a:ext cx="3654220" cy="3921176"/>
          </a:xfrm>
          <a:noFill/>
        </p:spPr>
        <p:txBody>
          <a:bodyPr vert="horz" lIns="91440" tIns="45720" rIns="91440" bIns="45720" rtlCol="0" anchor="ctr">
            <a:normAutofit/>
          </a:bodyPr>
          <a:lstStyle/>
          <a:p>
            <a:r>
              <a:rPr lang="en-US" sz="3600" dirty="0">
                <a:solidFill>
                  <a:schemeClr val="tx1"/>
                </a:solidFill>
              </a:rPr>
              <a:t>Student Outcomes</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1184055"/>
            <a:ext cx="4572000" cy="4099859"/>
          </a:xfrm>
        </p:spPr>
        <p:txBody>
          <a:bodyPr vert="horz" lIns="91440" tIns="45720" rIns="91440" bIns="45720" rtlCol="0" anchor="ctr">
            <a:normAutofit/>
          </a:bodyPr>
          <a:lstStyle/>
          <a:p>
            <a:pPr>
              <a:spcBef>
                <a:spcPts val="1200"/>
              </a:spcBef>
            </a:pPr>
            <a:r>
              <a:rPr lang="en-US" sz="2000" b="0" dirty="0">
                <a:solidFill>
                  <a:srgbClr val="000000"/>
                </a:solidFill>
              </a:rPr>
              <a:t>Student outcomes (SOs) describe clearly what students will know and be able to do by the time of graduation.</a:t>
            </a:r>
          </a:p>
          <a:p>
            <a:pPr>
              <a:spcBef>
                <a:spcPts val="1200"/>
              </a:spcBef>
            </a:pPr>
            <a:r>
              <a:rPr lang="en-US" sz="2000" b="0" dirty="0">
                <a:solidFill>
                  <a:srgbClr val="000000"/>
                </a:solidFill>
              </a:rPr>
              <a:t>Students have to demonstrate their learning and abilities – ideally via direct evidence.</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9115115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96004" y="1332952"/>
            <a:ext cx="3654220" cy="3921176"/>
          </a:xfrm>
          <a:noFill/>
        </p:spPr>
        <p:txBody>
          <a:bodyPr vert="horz" lIns="91440" tIns="45720" rIns="91440" bIns="45720" rtlCol="0" anchor="ctr">
            <a:normAutofit/>
          </a:bodyPr>
          <a:lstStyle/>
          <a:p>
            <a:r>
              <a:rPr lang="en-US" sz="3600" dirty="0" smtClean="0">
                <a:solidFill>
                  <a:schemeClr val="tx1"/>
                </a:solidFill>
              </a:rPr>
              <a:t>How Many Program Student Outcomes?</a:t>
            </a:r>
            <a:endParaRPr lang="en-US" sz="3600" dirty="0">
              <a:solidFill>
                <a:schemeClr val="tx1"/>
              </a:solidFill>
            </a:endParaRP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1184055"/>
            <a:ext cx="4572000" cy="4099859"/>
          </a:xfrm>
        </p:spPr>
        <p:txBody>
          <a:bodyPr vert="horz" lIns="91440" tIns="45720" rIns="91440" bIns="45720" rtlCol="0" anchor="ctr">
            <a:normAutofit/>
          </a:bodyPr>
          <a:lstStyle/>
          <a:p>
            <a:pPr>
              <a:spcBef>
                <a:spcPts val="1200"/>
              </a:spcBef>
            </a:pPr>
            <a:r>
              <a:rPr lang="en-US" sz="2000" b="0" dirty="0" smtClean="0">
                <a:solidFill>
                  <a:srgbClr val="000000"/>
                </a:solidFill>
              </a:rPr>
              <a:t>I highly recommend programs establish </a:t>
            </a:r>
            <a:r>
              <a:rPr lang="en-US" sz="2000" dirty="0" smtClean="0">
                <a:solidFill>
                  <a:srgbClr val="1C89C0"/>
                </a:solidFill>
              </a:rPr>
              <a:t>no more than 8-9 program student outcomes (SOs)</a:t>
            </a:r>
            <a:r>
              <a:rPr lang="en-US" sz="2000" b="0" dirty="0" smtClean="0">
                <a:solidFill>
                  <a:srgbClr val="000000"/>
                </a:solidFill>
              </a:rPr>
              <a:t>.  In reality, 5 to 7 is sufficient.</a:t>
            </a:r>
          </a:p>
          <a:p>
            <a:pPr>
              <a:spcBef>
                <a:spcPts val="1200"/>
              </a:spcBef>
            </a:pPr>
            <a:r>
              <a:rPr lang="en-US" sz="2000" b="0" dirty="0" smtClean="0">
                <a:solidFill>
                  <a:srgbClr val="000000"/>
                </a:solidFill>
              </a:rPr>
              <a:t>This number of SOs is sufficient and allows </a:t>
            </a:r>
            <a:r>
              <a:rPr lang="en-US" sz="2000" dirty="0" smtClean="0">
                <a:solidFill>
                  <a:srgbClr val="1C89C0"/>
                </a:solidFill>
              </a:rPr>
              <a:t>effective and efficient</a:t>
            </a:r>
            <a:r>
              <a:rPr lang="en-US" sz="2000" b="0" dirty="0" smtClean="0">
                <a:solidFill>
                  <a:srgbClr val="000000"/>
                </a:solidFill>
              </a:rPr>
              <a:t> determination of student attainment of the student outcomes. </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768269884"/>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Freeform: Shape 47">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701154" y="982272"/>
            <a:ext cx="2541314" cy="4560970"/>
          </a:xfrm>
          <a:noFill/>
          <a:ln>
            <a:noFill/>
          </a:ln>
        </p:spPr>
        <p:txBody>
          <a:bodyPr vert="horz" lIns="91440" tIns="45720" rIns="91440" bIns="45720" rtlCol="0" anchor="ctr">
            <a:normAutofit/>
          </a:bodyPr>
          <a:lstStyle/>
          <a:p>
            <a:r>
              <a:rPr lang="en-US" kern="1200" dirty="0" smtClean="0">
                <a:solidFill>
                  <a:srgbClr val="FFFFFF"/>
                </a:solidFill>
                <a:latin typeface="+mj-lt"/>
                <a:ea typeface="+mj-ea"/>
                <a:cs typeface="+mj-cs"/>
              </a:rPr>
              <a:t>Sample Student </a:t>
            </a:r>
            <a:r>
              <a:rPr lang="en-US" kern="1200" dirty="0">
                <a:solidFill>
                  <a:srgbClr val="FFFFFF"/>
                </a:solidFill>
                <a:latin typeface="+mj-lt"/>
                <a:ea typeface="+mj-ea"/>
                <a:cs typeface="+mj-cs"/>
              </a:rPr>
              <a:t>Outcomes</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sz="2600" b="0" kern="1200" dirty="0">
                <a:ln w="0"/>
                <a:solidFill>
                  <a:srgbClr val="F26D1F"/>
                </a:solidFill>
                <a:effectLst>
                  <a:outerShdw blurRad="38100" dist="25400" dir="5400000" algn="ctr" rotWithShape="0">
                    <a:srgbClr val="6E747A">
                      <a:alpha val="43000"/>
                    </a:srgbClr>
                  </a:outerShdw>
                </a:effectLst>
                <a:latin typeface="+mj-lt"/>
                <a:ea typeface="+mj-ea"/>
                <a:cs typeface="+mj-cs"/>
              </a:rPr>
              <a:t>ABET </a:t>
            </a:r>
            <a:r>
              <a:rPr lang="en-US" sz="2600" b="0" kern="1200" dirty="0" smtClean="0">
                <a:ln w="0"/>
                <a:solidFill>
                  <a:srgbClr val="F26D1F"/>
                </a:solidFill>
                <a:effectLst>
                  <a:outerShdw blurRad="38100" dist="25400" dir="5400000" algn="ctr" rotWithShape="0">
                    <a:srgbClr val="6E747A">
                      <a:alpha val="43000"/>
                    </a:srgbClr>
                  </a:outerShdw>
                </a:effectLst>
                <a:latin typeface="+mj-lt"/>
                <a:ea typeface="+mj-ea"/>
                <a:cs typeface="+mj-cs"/>
              </a:rPr>
              <a:t>Example for engineering technology programs</a:t>
            </a:r>
            <a:endParaRPr lang="en-US" sz="2600" kern="1200" dirty="0">
              <a:solidFill>
                <a:srgbClr val="F26D1F"/>
              </a:solidFill>
              <a:latin typeface="+mj-lt"/>
              <a:ea typeface="+mj-ea"/>
              <a:cs typeface="+mj-cs"/>
            </a:endParaRPr>
          </a:p>
        </p:txBody>
      </p:sp>
      <p:sp>
        <p:nvSpPr>
          <p:cNvPr id="5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2" name="Text Placeholder 2">
            <a:extLst>
              <a:ext uri="{FF2B5EF4-FFF2-40B4-BE49-F238E27FC236}">
                <a16:creationId xmlns:a16="http://schemas.microsoft.com/office/drawing/2014/main" id="{9A5D7FE6-B1D4-4967-9B25-F13B8FE409BD}"/>
              </a:ext>
            </a:extLst>
          </p:cNvPr>
          <p:cNvGraphicFramePr/>
          <p:nvPr/>
        </p:nvGraphicFramePr>
        <p:xfrm>
          <a:off x="3670642" y="1352301"/>
          <a:ext cx="4997392" cy="5200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7658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2">
                                            <p:graphicEl>
                                              <a:dgm id="{CA0B1471-CB31-48A4-8CF9-6709AF5B03AD}"/>
                                            </p:graphicEl>
                                          </p:spTgt>
                                        </p:tgtEl>
                                        <p:attrNameLst>
                                          <p:attrName>style.color</p:attrName>
                                        </p:attrNameLst>
                                      </p:cBhvr>
                                      <p:by>
                                        <p:hsl h="0" s="-12549" l="-25098"/>
                                      </p:by>
                                    </p:animClr>
                                    <p:animClr clrSpc="hsl" dir="cw">
                                      <p:cBhvr>
                                        <p:cTn id="7" dur="500" fill="hold"/>
                                        <p:tgtEl>
                                          <p:spTgt spid="52">
                                            <p:graphicEl>
                                              <a:dgm id="{CA0B1471-CB31-48A4-8CF9-6709AF5B03AD}"/>
                                            </p:graphicEl>
                                          </p:spTgt>
                                        </p:tgtEl>
                                        <p:attrNameLst>
                                          <p:attrName>fillcolor</p:attrName>
                                        </p:attrNameLst>
                                      </p:cBhvr>
                                      <p:by>
                                        <p:hsl h="0" s="-12549" l="-25098"/>
                                      </p:by>
                                    </p:animClr>
                                    <p:animClr clrSpc="hsl" dir="cw">
                                      <p:cBhvr>
                                        <p:cTn id="8" dur="500" fill="hold"/>
                                        <p:tgtEl>
                                          <p:spTgt spid="52">
                                            <p:graphicEl>
                                              <a:dgm id="{CA0B1471-CB31-48A4-8CF9-6709AF5B03AD}"/>
                                            </p:graphicEl>
                                          </p:spTgt>
                                        </p:tgtEl>
                                        <p:attrNameLst>
                                          <p:attrName>stroke.color</p:attrName>
                                        </p:attrNameLst>
                                      </p:cBhvr>
                                      <p:by>
                                        <p:hsl h="0" s="-12549" l="-25098"/>
                                      </p:by>
                                    </p:animClr>
                                    <p:set>
                                      <p:cBhvr>
                                        <p:cTn id="9" dur="500" fill="hold"/>
                                        <p:tgtEl>
                                          <p:spTgt spid="52">
                                            <p:graphicEl>
                                              <a:dgm id="{CA0B1471-CB31-48A4-8CF9-6709AF5B03AD}"/>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2">
                                            <p:graphicEl>
                                              <a:dgm id="{F1269EB4-7717-4183-84B7-ED5E44EC17D8}"/>
                                            </p:graphicEl>
                                          </p:spTgt>
                                        </p:tgtEl>
                                        <p:attrNameLst>
                                          <p:attrName>style.color</p:attrName>
                                        </p:attrNameLst>
                                      </p:cBhvr>
                                      <p:by>
                                        <p:hsl h="0" s="-12549" l="-25098"/>
                                      </p:by>
                                    </p:animClr>
                                    <p:animClr clrSpc="hsl" dir="cw">
                                      <p:cBhvr>
                                        <p:cTn id="12" dur="500" fill="hold"/>
                                        <p:tgtEl>
                                          <p:spTgt spid="52">
                                            <p:graphicEl>
                                              <a:dgm id="{F1269EB4-7717-4183-84B7-ED5E44EC17D8}"/>
                                            </p:graphicEl>
                                          </p:spTgt>
                                        </p:tgtEl>
                                        <p:attrNameLst>
                                          <p:attrName>fillcolor</p:attrName>
                                        </p:attrNameLst>
                                      </p:cBhvr>
                                      <p:by>
                                        <p:hsl h="0" s="-12549" l="-25098"/>
                                      </p:by>
                                    </p:animClr>
                                    <p:animClr clrSpc="hsl" dir="cw">
                                      <p:cBhvr>
                                        <p:cTn id="13" dur="500" fill="hold"/>
                                        <p:tgtEl>
                                          <p:spTgt spid="52">
                                            <p:graphicEl>
                                              <a:dgm id="{F1269EB4-7717-4183-84B7-ED5E44EC17D8}"/>
                                            </p:graphicEl>
                                          </p:spTgt>
                                        </p:tgtEl>
                                        <p:attrNameLst>
                                          <p:attrName>stroke.color</p:attrName>
                                        </p:attrNameLst>
                                      </p:cBhvr>
                                      <p:by>
                                        <p:hsl h="0" s="-12549" l="-25098"/>
                                      </p:by>
                                    </p:animClr>
                                    <p:set>
                                      <p:cBhvr>
                                        <p:cTn id="14" dur="500" fill="hold"/>
                                        <p:tgtEl>
                                          <p:spTgt spid="52">
                                            <p:graphicEl>
                                              <a:dgm id="{F1269EB4-7717-4183-84B7-ED5E44EC17D8}"/>
                                            </p:graphicEl>
                                          </p:spTgt>
                                        </p:tgtEl>
                                        <p:attrNameLst>
                                          <p:attrName>fill.type</p:attrName>
                                        </p:attrNameLst>
                                      </p:cBhvr>
                                      <p:to>
                                        <p:strVal val="solid"/>
                                      </p:to>
                                    </p:set>
                                  </p:childTnLst>
                                </p:cTn>
                              </p:par>
                              <p:par>
                                <p:cTn id="15" presetID="9" presetClass="emph" presetSubtype="0" grpId="1" nodeType="withEffect">
                                  <p:stCondLst>
                                    <p:cond delay="0"/>
                                  </p:stCondLst>
                                  <p:childTnLst>
                                    <p:set>
                                      <p:cBhvr>
                                        <p:cTn id="16" dur="indefinite"/>
                                        <p:tgtEl>
                                          <p:spTgt spid="52">
                                            <p:graphicEl>
                                              <a:dgm id="{8AAEC0C4-1B50-4EDB-B6AE-3C2DE7909471}"/>
                                            </p:graphicEl>
                                          </p:spTgt>
                                        </p:tgtEl>
                                        <p:attrNameLst>
                                          <p:attrName>style.opacity</p:attrName>
                                        </p:attrNameLst>
                                      </p:cBhvr>
                                      <p:to>
                                        <p:strVal val="0.5"/>
                                      </p:to>
                                    </p:set>
                                    <p:animEffect filter="image" prLst="opacity: 0.5">
                                      <p:cBhvr rctx="IE">
                                        <p:cTn id="17" dur="indefinite"/>
                                        <p:tgtEl>
                                          <p:spTgt spid="52">
                                            <p:graphicEl>
                                              <a:dgm id="{8AAEC0C4-1B50-4EDB-B6AE-3C2DE7909471}"/>
                                            </p:graphicEl>
                                          </p:spTgt>
                                        </p:tgtEl>
                                      </p:cBhvr>
                                    </p:animEffect>
                                  </p:childTnLst>
                                </p:cTn>
                              </p:par>
                              <p:par>
                                <p:cTn id="18" presetID="9" presetClass="emph" presetSubtype="0" grpId="1" nodeType="withEffect">
                                  <p:stCondLst>
                                    <p:cond delay="0"/>
                                  </p:stCondLst>
                                  <p:childTnLst>
                                    <p:set>
                                      <p:cBhvr>
                                        <p:cTn id="19" dur="indefinite"/>
                                        <p:tgtEl>
                                          <p:spTgt spid="52">
                                            <p:graphicEl>
                                              <a:dgm id="{27991DFB-8FBC-4EC8-BB5C-5E705B31DEA1}"/>
                                            </p:graphicEl>
                                          </p:spTgt>
                                        </p:tgtEl>
                                        <p:attrNameLst>
                                          <p:attrName>style.opacity</p:attrName>
                                        </p:attrNameLst>
                                      </p:cBhvr>
                                      <p:to>
                                        <p:strVal val="0.5"/>
                                      </p:to>
                                    </p:set>
                                    <p:animEffect filter="image" prLst="opacity: 0.5">
                                      <p:cBhvr rctx="IE">
                                        <p:cTn id="20" dur="indefinite"/>
                                        <p:tgtEl>
                                          <p:spTgt spid="52">
                                            <p:graphicEl>
                                              <a:dgm id="{27991DFB-8FBC-4EC8-BB5C-5E705B31DEA1}"/>
                                            </p:graphicEl>
                                          </p:spTgt>
                                        </p:tgtEl>
                                      </p:cBhvr>
                                    </p:animEffect>
                                  </p:childTnLst>
                                </p:cTn>
                              </p:par>
                              <p:par>
                                <p:cTn id="21" presetID="9" presetClass="emph" presetSubtype="0" grpId="1" nodeType="withEffect">
                                  <p:stCondLst>
                                    <p:cond delay="0"/>
                                  </p:stCondLst>
                                  <p:childTnLst>
                                    <p:set>
                                      <p:cBhvr>
                                        <p:cTn id="22" dur="indefinite"/>
                                        <p:tgtEl>
                                          <p:spTgt spid="52">
                                            <p:graphicEl>
                                              <a:dgm id="{419D8A4C-01AA-478D-9C7A-E84B5E624FA7}"/>
                                            </p:graphicEl>
                                          </p:spTgt>
                                        </p:tgtEl>
                                        <p:attrNameLst>
                                          <p:attrName>style.opacity</p:attrName>
                                        </p:attrNameLst>
                                      </p:cBhvr>
                                      <p:to>
                                        <p:strVal val="0.5"/>
                                      </p:to>
                                    </p:set>
                                    <p:animEffect filter="image" prLst="opacity: 0.5">
                                      <p:cBhvr rctx="IE">
                                        <p:cTn id="23" dur="indefinite"/>
                                        <p:tgtEl>
                                          <p:spTgt spid="52">
                                            <p:graphicEl>
                                              <a:dgm id="{419D8A4C-01AA-478D-9C7A-E84B5E624F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uiExpand="1">
        <p:bldSub>
          <a:bldDgm/>
        </p:bldSub>
      </p:bldGraphic>
      <p:bldGraphic spid="52" grpId="1" uiExpand="1">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Freeform: Shape 47">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701154" y="982272"/>
            <a:ext cx="2541314" cy="4560970"/>
          </a:xfrm>
          <a:noFill/>
          <a:ln>
            <a:noFill/>
          </a:ln>
        </p:spPr>
        <p:txBody>
          <a:bodyPr vert="horz" lIns="91440" tIns="45720" rIns="91440" bIns="45720" rtlCol="0" anchor="ctr">
            <a:normAutofit/>
          </a:bodyPr>
          <a:lstStyle/>
          <a:p>
            <a:r>
              <a:rPr lang="en-US" kern="1200" dirty="0" smtClean="0">
                <a:solidFill>
                  <a:srgbClr val="FFFFFF"/>
                </a:solidFill>
                <a:latin typeface="+mj-lt"/>
                <a:ea typeface="+mj-ea"/>
                <a:cs typeface="+mj-cs"/>
              </a:rPr>
              <a:t>Sample Student </a:t>
            </a:r>
            <a:r>
              <a:rPr lang="en-US" kern="1200" dirty="0">
                <a:solidFill>
                  <a:srgbClr val="FFFFFF"/>
                </a:solidFill>
                <a:latin typeface="+mj-lt"/>
                <a:ea typeface="+mj-ea"/>
                <a:cs typeface="+mj-cs"/>
              </a:rPr>
              <a:t>Outcomes</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sz="2600" b="0" kern="1200" dirty="0">
                <a:ln w="0"/>
                <a:solidFill>
                  <a:srgbClr val="F26D1F"/>
                </a:solidFill>
                <a:effectLst>
                  <a:outerShdw blurRad="38100" dist="25400" dir="5400000" algn="ctr" rotWithShape="0">
                    <a:srgbClr val="6E747A">
                      <a:alpha val="43000"/>
                    </a:srgbClr>
                  </a:outerShdw>
                </a:effectLst>
                <a:latin typeface="+mj-lt"/>
                <a:ea typeface="+mj-ea"/>
                <a:cs typeface="+mj-cs"/>
              </a:rPr>
              <a:t>ABET </a:t>
            </a:r>
            <a:r>
              <a:rPr lang="en-US" sz="2600" b="0" kern="1200" dirty="0" smtClean="0">
                <a:ln w="0"/>
                <a:solidFill>
                  <a:srgbClr val="F26D1F"/>
                </a:solidFill>
                <a:effectLst>
                  <a:outerShdw blurRad="38100" dist="25400" dir="5400000" algn="ctr" rotWithShape="0">
                    <a:srgbClr val="6E747A">
                      <a:alpha val="43000"/>
                    </a:srgbClr>
                  </a:outerShdw>
                </a:effectLst>
                <a:latin typeface="+mj-lt"/>
                <a:ea typeface="+mj-ea"/>
                <a:cs typeface="+mj-cs"/>
              </a:rPr>
              <a:t>Example for computing programs</a:t>
            </a:r>
            <a:endParaRPr lang="en-US" sz="2600" kern="1200" dirty="0">
              <a:solidFill>
                <a:srgbClr val="F26D1F"/>
              </a:solidFill>
              <a:latin typeface="+mj-lt"/>
              <a:ea typeface="+mj-ea"/>
              <a:cs typeface="+mj-cs"/>
            </a:endParaRPr>
          </a:p>
        </p:txBody>
      </p:sp>
      <p:sp>
        <p:nvSpPr>
          <p:cNvPr id="5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2" name="Text Placeholder 2">
            <a:extLst>
              <a:ext uri="{FF2B5EF4-FFF2-40B4-BE49-F238E27FC236}">
                <a16:creationId xmlns:a16="http://schemas.microsoft.com/office/drawing/2014/main" id="{9A5D7FE6-B1D4-4967-9B25-F13B8FE409BD}"/>
              </a:ext>
            </a:extLst>
          </p:cNvPr>
          <p:cNvGraphicFramePr/>
          <p:nvPr>
            <p:extLst>
              <p:ext uri="{D42A27DB-BD31-4B8C-83A1-F6EECF244321}">
                <p14:modId xmlns:p14="http://schemas.microsoft.com/office/powerpoint/2010/main" val="1595487887"/>
              </p:ext>
            </p:extLst>
          </p:nvPr>
        </p:nvGraphicFramePr>
        <p:xfrm>
          <a:off x="3670642" y="1352301"/>
          <a:ext cx="4997392" cy="5200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4262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2">
                                            <p:graphicEl>
                                              <a:dgm id="{CA0B1471-CB31-48A4-8CF9-6709AF5B03AD}"/>
                                            </p:graphicEl>
                                          </p:spTgt>
                                        </p:tgtEl>
                                        <p:attrNameLst>
                                          <p:attrName>style.color</p:attrName>
                                        </p:attrNameLst>
                                      </p:cBhvr>
                                      <p:by>
                                        <p:hsl h="0" s="-12549" l="-25098"/>
                                      </p:by>
                                    </p:animClr>
                                    <p:animClr clrSpc="hsl" dir="cw">
                                      <p:cBhvr>
                                        <p:cTn id="7" dur="500" fill="hold"/>
                                        <p:tgtEl>
                                          <p:spTgt spid="52">
                                            <p:graphicEl>
                                              <a:dgm id="{CA0B1471-CB31-48A4-8CF9-6709AF5B03AD}"/>
                                            </p:graphicEl>
                                          </p:spTgt>
                                        </p:tgtEl>
                                        <p:attrNameLst>
                                          <p:attrName>fillcolor</p:attrName>
                                        </p:attrNameLst>
                                      </p:cBhvr>
                                      <p:by>
                                        <p:hsl h="0" s="-12549" l="-25098"/>
                                      </p:by>
                                    </p:animClr>
                                    <p:animClr clrSpc="hsl" dir="cw">
                                      <p:cBhvr>
                                        <p:cTn id="8" dur="500" fill="hold"/>
                                        <p:tgtEl>
                                          <p:spTgt spid="52">
                                            <p:graphicEl>
                                              <a:dgm id="{CA0B1471-CB31-48A4-8CF9-6709AF5B03AD}"/>
                                            </p:graphicEl>
                                          </p:spTgt>
                                        </p:tgtEl>
                                        <p:attrNameLst>
                                          <p:attrName>stroke.color</p:attrName>
                                        </p:attrNameLst>
                                      </p:cBhvr>
                                      <p:by>
                                        <p:hsl h="0" s="-12549" l="-25098"/>
                                      </p:by>
                                    </p:animClr>
                                    <p:set>
                                      <p:cBhvr>
                                        <p:cTn id="9" dur="500" fill="hold"/>
                                        <p:tgtEl>
                                          <p:spTgt spid="52">
                                            <p:graphicEl>
                                              <a:dgm id="{CA0B1471-CB31-48A4-8CF9-6709AF5B03AD}"/>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2">
                                            <p:graphicEl>
                                              <a:dgm id="{F1269EB4-7717-4183-84B7-ED5E44EC17D8}"/>
                                            </p:graphicEl>
                                          </p:spTgt>
                                        </p:tgtEl>
                                        <p:attrNameLst>
                                          <p:attrName>style.color</p:attrName>
                                        </p:attrNameLst>
                                      </p:cBhvr>
                                      <p:by>
                                        <p:hsl h="0" s="-12549" l="-25098"/>
                                      </p:by>
                                    </p:animClr>
                                    <p:animClr clrSpc="hsl" dir="cw">
                                      <p:cBhvr>
                                        <p:cTn id="12" dur="500" fill="hold"/>
                                        <p:tgtEl>
                                          <p:spTgt spid="52">
                                            <p:graphicEl>
                                              <a:dgm id="{F1269EB4-7717-4183-84B7-ED5E44EC17D8}"/>
                                            </p:graphicEl>
                                          </p:spTgt>
                                        </p:tgtEl>
                                        <p:attrNameLst>
                                          <p:attrName>fillcolor</p:attrName>
                                        </p:attrNameLst>
                                      </p:cBhvr>
                                      <p:by>
                                        <p:hsl h="0" s="-12549" l="-25098"/>
                                      </p:by>
                                    </p:animClr>
                                    <p:animClr clrSpc="hsl" dir="cw">
                                      <p:cBhvr>
                                        <p:cTn id="13" dur="500" fill="hold"/>
                                        <p:tgtEl>
                                          <p:spTgt spid="52">
                                            <p:graphicEl>
                                              <a:dgm id="{F1269EB4-7717-4183-84B7-ED5E44EC17D8}"/>
                                            </p:graphicEl>
                                          </p:spTgt>
                                        </p:tgtEl>
                                        <p:attrNameLst>
                                          <p:attrName>stroke.color</p:attrName>
                                        </p:attrNameLst>
                                      </p:cBhvr>
                                      <p:by>
                                        <p:hsl h="0" s="-12549" l="-25098"/>
                                      </p:by>
                                    </p:animClr>
                                    <p:set>
                                      <p:cBhvr>
                                        <p:cTn id="14" dur="500" fill="hold"/>
                                        <p:tgtEl>
                                          <p:spTgt spid="52">
                                            <p:graphicEl>
                                              <a:dgm id="{F1269EB4-7717-4183-84B7-ED5E44EC17D8}"/>
                                            </p:graphicEl>
                                          </p:spTgt>
                                        </p:tgtEl>
                                        <p:attrNameLst>
                                          <p:attrName>fill.type</p:attrName>
                                        </p:attrNameLst>
                                      </p:cBhvr>
                                      <p:to>
                                        <p:strVal val="solid"/>
                                      </p:to>
                                    </p:set>
                                  </p:childTnLst>
                                </p:cTn>
                              </p:par>
                              <p:par>
                                <p:cTn id="15" presetID="9" presetClass="emph" presetSubtype="0" grpId="1" nodeType="withEffect">
                                  <p:stCondLst>
                                    <p:cond delay="0"/>
                                  </p:stCondLst>
                                  <p:childTnLst>
                                    <p:set>
                                      <p:cBhvr>
                                        <p:cTn id="16" dur="indefinite"/>
                                        <p:tgtEl>
                                          <p:spTgt spid="52">
                                            <p:graphicEl>
                                              <a:dgm id="{8AAEC0C4-1B50-4EDB-B6AE-3C2DE7909471}"/>
                                            </p:graphicEl>
                                          </p:spTgt>
                                        </p:tgtEl>
                                        <p:attrNameLst>
                                          <p:attrName>style.opacity</p:attrName>
                                        </p:attrNameLst>
                                      </p:cBhvr>
                                      <p:to>
                                        <p:strVal val="0.5"/>
                                      </p:to>
                                    </p:set>
                                    <p:animEffect filter="image" prLst="opacity: 0.5">
                                      <p:cBhvr rctx="IE">
                                        <p:cTn id="17" dur="indefinite"/>
                                        <p:tgtEl>
                                          <p:spTgt spid="52">
                                            <p:graphicEl>
                                              <a:dgm id="{8AAEC0C4-1B50-4EDB-B6AE-3C2DE7909471}"/>
                                            </p:graphicEl>
                                          </p:spTgt>
                                        </p:tgtEl>
                                      </p:cBhvr>
                                    </p:animEffect>
                                  </p:childTnLst>
                                </p:cTn>
                              </p:par>
                              <p:par>
                                <p:cTn id="18" presetID="9" presetClass="emph" presetSubtype="0" grpId="1" nodeType="withEffect">
                                  <p:stCondLst>
                                    <p:cond delay="0"/>
                                  </p:stCondLst>
                                  <p:childTnLst>
                                    <p:set>
                                      <p:cBhvr>
                                        <p:cTn id="19" dur="indefinite"/>
                                        <p:tgtEl>
                                          <p:spTgt spid="52">
                                            <p:graphicEl>
                                              <a:dgm id="{27991DFB-8FBC-4EC8-BB5C-5E705B31DEA1}"/>
                                            </p:graphicEl>
                                          </p:spTgt>
                                        </p:tgtEl>
                                        <p:attrNameLst>
                                          <p:attrName>style.opacity</p:attrName>
                                        </p:attrNameLst>
                                      </p:cBhvr>
                                      <p:to>
                                        <p:strVal val="0.5"/>
                                      </p:to>
                                    </p:set>
                                    <p:animEffect filter="image" prLst="opacity: 0.5">
                                      <p:cBhvr rctx="IE">
                                        <p:cTn id="20" dur="indefinite"/>
                                        <p:tgtEl>
                                          <p:spTgt spid="52">
                                            <p:graphicEl>
                                              <a:dgm id="{27991DFB-8FBC-4EC8-BB5C-5E705B31DEA1}"/>
                                            </p:graphicEl>
                                          </p:spTgt>
                                        </p:tgtEl>
                                      </p:cBhvr>
                                    </p:animEffect>
                                  </p:childTnLst>
                                </p:cTn>
                              </p:par>
                              <p:par>
                                <p:cTn id="21" presetID="9" presetClass="emph" presetSubtype="0" grpId="1" nodeType="withEffect">
                                  <p:stCondLst>
                                    <p:cond delay="0"/>
                                  </p:stCondLst>
                                  <p:childTnLst>
                                    <p:set>
                                      <p:cBhvr>
                                        <p:cTn id="22" dur="indefinite"/>
                                        <p:tgtEl>
                                          <p:spTgt spid="52">
                                            <p:graphicEl>
                                              <a:dgm id="{419D8A4C-01AA-478D-9C7A-E84B5E624FA7}"/>
                                            </p:graphicEl>
                                          </p:spTgt>
                                        </p:tgtEl>
                                        <p:attrNameLst>
                                          <p:attrName>style.opacity</p:attrName>
                                        </p:attrNameLst>
                                      </p:cBhvr>
                                      <p:to>
                                        <p:strVal val="0.5"/>
                                      </p:to>
                                    </p:set>
                                    <p:animEffect filter="image" prLst="opacity: 0.5">
                                      <p:cBhvr rctx="IE">
                                        <p:cTn id="23" dur="indefinite"/>
                                        <p:tgtEl>
                                          <p:spTgt spid="52">
                                            <p:graphicEl>
                                              <a:dgm id="{419D8A4C-01AA-478D-9C7A-E84B5E624F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uiExpand="1">
        <p:bldSub>
          <a:bldDgm/>
        </p:bldSub>
      </p:bldGraphic>
      <p:bldGraphic spid="52" grpId="1" uiExpand="1">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Freeform: Shape 47">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701154" y="982272"/>
            <a:ext cx="2541314" cy="4560970"/>
          </a:xfrm>
          <a:noFill/>
          <a:ln>
            <a:noFill/>
          </a:ln>
        </p:spPr>
        <p:txBody>
          <a:bodyPr vert="horz" lIns="91440" tIns="45720" rIns="91440" bIns="45720" rtlCol="0" anchor="ctr">
            <a:normAutofit/>
          </a:bodyPr>
          <a:lstStyle/>
          <a:p>
            <a:r>
              <a:rPr lang="en-US" kern="1200" dirty="0" smtClean="0">
                <a:solidFill>
                  <a:srgbClr val="FFFFFF"/>
                </a:solidFill>
                <a:latin typeface="+mj-lt"/>
                <a:ea typeface="+mj-ea"/>
                <a:cs typeface="+mj-cs"/>
              </a:rPr>
              <a:t>Sample Student </a:t>
            </a:r>
            <a:r>
              <a:rPr lang="en-US" kern="1200" dirty="0">
                <a:solidFill>
                  <a:srgbClr val="FFFFFF"/>
                </a:solidFill>
                <a:latin typeface="+mj-lt"/>
                <a:ea typeface="+mj-ea"/>
                <a:cs typeface="+mj-cs"/>
              </a:rPr>
              <a:t>Outcomes</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sz="2600" b="0" kern="1200" dirty="0">
                <a:ln w="0"/>
                <a:solidFill>
                  <a:srgbClr val="F26D1F"/>
                </a:solidFill>
                <a:effectLst>
                  <a:outerShdw blurRad="38100" dist="25400" dir="5400000" algn="ctr" rotWithShape="0">
                    <a:srgbClr val="6E747A">
                      <a:alpha val="43000"/>
                    </a:srgbClr>
                  </a:outerShdw>
                </a:effectLst>
                <a:latin typeface="+mj-lt"/>
                <a:ea typeface="+mj-ea"/>
                <a:cs typeface="+mj-cs"/>
              </a:rPr>
              <a:t>ABET </a:t>
            </a:r>
            <a:r>
              <a:rPr lang="en-US" sz="2600" b="0" kern="1200" dirty="0" smtClean="0">
                <a:ln w="0"/>
                <a:solidFill>
                  <a:srgbClr val="F26D1F"/>
                </a:solidFill>
                <a:effectLst>
                  <a:outerShdw blurRad="38100" dist="25400" dir="5400000" algn="ctr" rotWithShape="0">
                    <a:srgbClr val="6E747A">
                      <a:alpha val="43000"/>
                    </a:srgbClr>
                  </a:outerShdw>
                </a:effectLst>
                <a:latin typeface="+mj-lt"/>
                <a:ea typeface="+mj-ea"/>
                <a:cs typeface="+mj-cs"/>
              </a:rPr>
              <a:t>Example for Applied and Natural Science Programs</a:t>
            </a:r>
            <a:endParaRPr lang="en-US" sz="2600" kern="1200" dirty="0">
              <a:solidFill>
                <a:srgbClr val="F26D1F"/>
              </a:solidFill>
              <a:latin typeface="+mj-lt"/>
              <a:ea typeface="+mj-ea"/>
              <a:cs typeface="+mj-cs"/>
            </a:endParaRPr>
          </a:p>
        </p:txBody>
      </p:sp>
      <p:sp>
        <p:nvSpPr>
          <p:cNvPr id="5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2" name="Text Placeholder 2">
            <a:extLst>
              <a:ext uri="{FF2B5EF4-FFF2-40B4-BE49-F238E27FC236}">
                <a16:creationId xmlns:a16="http://schemas.microsoft.com/office/drawing/2014/main" id="{9A5D7FE6-B1D4-4967-9B25-F13B8FE409BD}"/>
              </a:ext>
            </a:extLst>
          </p:cNvPr>
          <p:cNvGraphicFramePr/>
          <p:nvPr>
            <p:extLst>
              <p:ext uri="{D42A27DB-BD31-4B8C-83A1-F6EECF244321}">
                <p14:modId xmlns:p14="http://schemas.microsoft.com/office/powerpoint/2010/main" val="3857647141"/>
              </p:ext>
            </p:extLst>
          </p:nvPr>
        </p:nvGraphicFramePr>
        <p:xfrm>
          <a:off x="3670642" y="1352301"/>
          <a:ext cx="4997392" cy="5200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6165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2">
                                            <p:graphicEl>
                                              <a:dgm id="{CA0B1471-CB31-48A4-8CF9-6709AF5B03AD}"/>
                                            </p:graphicEl>
                                          </p:spTgt>
                                        </p:tgtEl>
                                        <p:attrNameLst>
                                          <p:attrName>style.color</p:attrName>
                                        </p:attrNameLst>
                                      </p:cBhvr>
                                      <p:by>
                                        <p:hsl h="0" s="-12549" l="-25098"/>
                                      </p:by>
                                    </p:animClr>
                                    <p:animClr clrSpc="hsl" dir="cw">
                                      <p:cBhvr>
                                        <p:cTn id="7" dur="500" fill="hold"/>
                                        <p:tgtEl>
                                          <p:spTgt spid="52">
                                            <p:graphicEl>
                                              <a:dgm id="{CA0B1471-CB31-48A4-8CF9-6709AF5B03AD}"/>
                                            </p:graphicEl>
                                          </p:spTgt>
                                        </p:tgtEl>
                                        <p:attrNameLst>
                                          <p:attrName>fillcolor</p:attrName>
                                        </p:attrNameLst>
                                      </p:cBhvr>
                                      <p:by>
                                        <p:hsl h="0" s="-12549" l="-25098"/>
                                      </p:by>
                                    </p:animClr>
                                    <p:animClr clrSpc="hsl" dir="cw">
                                      <p:cBhvr>
                                        <p:cTn id="8" dur="500" fill="hold"/>
                                        <p:tgtEl>
                                          <p:spTgt spid="52">
                                            <p:graphicEl>
                                              <a:dgm id="{CA0B1471-CB31-48A4-8CF9-6709AF5B03AD}"/>
                                            </p:graphicEl>
                                          </p:spTgt>
                                        </p:tgtEl>
                                        <p:attrNameLst>
                                          <p:attrName>stroke.color</p:attrName>
                                        </p:attrNameLst>
                                      </p:cBhvr>
                                      <p:by>
                                        <p:hsl h="0" s="-12549" l="-25098"/>
                                      </p:by>
                                    </p:animClr>
                                    <p:set>
                                      <p:cBhvr>
                                        <p:cTn id="9" dur="500" fill="hold"/>
                                        <p:tgtEl>
                                          <p:spTgt spid="52">
                                            <p:graphicEl>
                                              <a:dgm id="{CA0B1471-CB31-48A4-8CF9-6709AF5B03AD}"/>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2">
                                            <p:graphicEl>
                                              <a:dgm id="{8AAEC0C4-1B50-4EDB-B6AE-3C2DE7909471}"/>
                                            </p:graphicEl>
                                          </p:spTgt>
                                        </p:tgtEl>
                                        <p:attrNameLst>
                                          <p:attrName>style.color</p:attrName>
                                        </p:attrNameLst>
                                      </p:cBhvr>
                                      <p:by>
                                        <p:hsl h="0" s="-12549" l="-25098"/>
                                      </p:by>
                                    </p:animClr>
                                    <p:animClr clrSpc="hsl" dir="cw">
                                      <p:cBhvr>
                                        <p:cTn id="12" dur="500" fill="hold"/>
                                        <p:tgtEl>
                                          <p:spTgt spid="52">
                                            <p:graphicEl>
                                              <a:dgm id="{8AAEC0C4-1B50-4EDB-B6AE-3C2DE7909471}"/>
                                            </p:graphicEl>
                                          </p:spTgt>
                                        </p:tgtEl>
                                        <p:attrNameLst>
                                          <p:attrName>fillcolor</p:attrName>
                                        </p:attrNameLst>
                                      </p:cBhvr>
                                      <p:by>
                                        <p:hsl h="0" s="-12549" l="-25098"/>
                                      </p:by>
                                    </p:animClr>
                                    <p:animClr clrSpc="hsl" dir="cw">
                                      <p:cBhvr>
                                        <p:cTn id="13" dur="500" fill="hold"/>
                                        <p:tgtEl>
                                          <p:spTgt spid="52">
                                            <p:graphicEl>
                                              <a:dgm id="{8AAEC0C4-1B50-4EDB-B6AE-3C2DE7909471}"/>
                                            </p:graphicEl>
                                          </p:spTgt>
                                        </p:tgtEl>
                                        <p:attrNameLst>
                                          <p:attrName>stroke.color</p:attrName>
                                        </p:attrNameLst>
                                      </p:cBhvr>
                                      <p:by>
                                        <p:hsl h="0" s="-12549" l="-25098"/>
                                      </p:by>
                                    </p:animClr>
                                    <p:set>
                                      <p:cBhvr>
                                        <p:cTn id="14" dur="500" fill="hold"/>
                                        <p:tgtEl>
                                          <p:spTgt spid="52">
                                            <p:graphicEl>
                                              <a:dgm id="{8AAEC0C4-1B50-4EDB-B6AE-3C2DE7909471}"/>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52">
                                            <p:graphicEl>
                                              <a:dgm id="{27991DFB-8FBC-4EC8-BB5C-5E705B31DEA1}"/>
                                            </p:graphicEl>
                                          </p:spTgt>
                                        </p:tgtEl>
                                        <p:attrNameLst>
                                          <p:attrName>style.color</p:attrName>
                                        </p:attrNameLst>
                                      </p:cBhvr>
                                      <p:by>
                                        <p:hsl h="0" s="-12549" l="-25098"/>
                                      </p:by>
                                    </p:animClr>
                                    <p:animClr clrSpc="hsl" dir="cw">
                                      <p:cBhvr>
                                        <p:cTn id="17" dur="500" fill="hold"/>
                                        <p:tgtEl>
                                          <p:spTgt spid="52">
                                            <p:graphicEl>
                                              <a:dgm id="{27991DFB-8FBC-4EC8-BB5C-5E705B31DEA1}"/>
                                            </p:graphicEl>
                                          </p:spTgt>
                                        </p:tgtEl>
                                        <p:attrNameLst>
                                          <p:attrName>fillcolor</p:attrName>
                                        </p:attrNameLst>
                                      </p:cBhvr>
                                      <p:by>
                                        <p:hsl h="0" s="-12549" l="-25098"/>
                                      </p:by>
                                    </p:animClr>
                                    <p:animClr clrSpc="hsl" dir="cw">
                                      <p:cBhvr>
                                        <p:cTn id="18" dur="500" fill="hold"/>
                                        <p:tgtEl>
                                          <p:spTgt spid="52">
                                            <p:graphicEl>
                                              <a:dgm id="{27991DFB-8FBC-4EC8-BB5C-5E705B31DEA1}"/>
                                            </p:graphicEl>
                                          </p:spTgt>
                                        </p:tgtEl>
                                        <p:attrNameLst>
                                          <p:attrName>stroke.color</p:attrName>
                                        </p:attrNameLst>
                                      </p:cBhvr>
                                      <p:by>
                                        <p:hsl h="0" s="-12549" l="-25098"/>
                                      </p:by>
                                    </p:animClr>
                                    <p:set>
                                      <p:cBhvr>
                                        <p:cTn id="19" dur="500" fill="hold"/>
                                        <p:tgtEl>
                                          <p:spTgt spid="52">
                                            <p:graphicEl>
                                              <a:dgm id="{27991DFB-8FBC-4EC8-BB5C-5E705B31DEA1}"/>
                                            </p:graphicEl>
                                          </p:spTgt>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52">
                                            <p:graphicEl>
                                              <a:dgm id="{419D8A4C-01AA-478D-9C7A-E84B5E624FA7}"/>
                                            </p:graphicEl>
                                          </p:spTgt>
                                        </p:tgtEl>
                                        <p:attrNameLst>
                                          <p:attrName>style.color</p:attrName>
                                        </p:attrNameLst>
                                      </p:cBhvr>
                                      <p:by>
                                        <p:hsl h="0" s="-12549" l="-25098"/>
                                      </p:by>
                                    </p:animClr>
                                    <p:animClr clrSpc="hsl" dir="cw">
                                      <p:cBhvr>
                                        <p:cTn id="22" dur="500" fill="hold"/>
                                        <p:tgtEl>
                                          <p:spTgt spid="52">
                                            <p:graphicEl>
                                              <a:dgm id="{419D8A4C-01AA-478D-9C7A-E84B5E624FA7}"/>
                                            </p:graphicEl>
                                          </p:spTgt>
                                        </p:tgtEl>
                                        <p:attrNameLst>
                                          <p:attrName>fillcolor</p:attrName>
                                        </p:attrNameLst>
                                      </p:cBhvr>
                                      <p:by>
                                        <p:hsl h="0" s="-12549" l="-25098"/>
                                      </p:by>
                                    </p:animClr>
                                    <p:animClr clrSpc="hsl" dir="cw">
                                      <p:cBhvr>
                                        <p:cTn id="23" dur="500" fill="hold"/>
                                        <p:tgtEl>
                                          <p:spTgt spid="52">
                                            <p:graphicEl>
                                              <a:dgm id="{419D8A4C-01AA-478D-9C7A-E84B5E624FA7}"/>
                                            </p:graphicEl>
                                          </p:spTgt>
                                        </p:tgtEl>
                                        <p:attrNameLst>
                                          <p:attrName>stroke.color</p:attrName>
                                        </p:attrNameLst>
                                      </p:cBhvr>
                                      <p:by>
                                        <p:hsl h="0" s="-12549" l="-25098"/>
                                      </p:by>
                                    </p:animClr>
                                    <p:set>
                                      <p:cBhvr>
                                        <p:cTn id="24" dur="500" fill="hold"/>
                                        <p:tgtEl>
                                          <p:spTgt spid="52">
                                            <p:graphicEl>
                                              <a:dgm id="{419D8A4C-01AA-478D-9C7A-E84B5E624FA7}"/>
                                            </p:graphicEl>
                                          </p:spTgt>
                                        </p:tgtEl>
                                        <p:attrNameLst>
                                          <p:attrName>fill.type</p:attrName>
                                        </p:attrNameLst>
                                      </p:cBhvr>
                                      <p:to>
                                        <p:strVal val="solid"/>
                                      </p:to>
                                    </p:set>
                                  </p:childTnLst>
                                </p:cTn>
                              </p:par>
                              <p:par>
                                <p:cTn id="25" presetID="24" presetClass="emph" presetSubtype="0" fill="hold" grpId="0" nodeType="withEffect">
                                  <p:stCondLst>
                                    <p:cond delay="0"/>
                                  </p:stCondLst>
                                  <p:childTnLst>
                                    <p:animClr clrSpc="hsl" dir="cw">
                                      <p:cBhvr override="childStyle">
                                        <p:cTn id="26" dur="500" fill="hold"/>
                                        <p:tgtEl>
                                          <p:spTgt spid="52">
                                            <p:graphicEl>
                                              <a:dgm id="{F1269EB4-7717-4183-84B7-ED5E44EC17D8}"/>
                                            </p:graphicEl>
                                          </p:spTgt>
                                        </p:tgtEl>
                                        <p:attrNameLst>
                                          <p:attrName>style.color</p:attrName>
                                        </p:attrNameLst>
                                      </p:cBhvr>
                                      <p:by>
                                        <p:hsl h="0" s="-12549" l="-25098"/>
                                      </p:by>
                                    </p:animClr>
                                    <p:animClr clrSpc="hsl" dir="cw">
                                      <p:cBhvr>
                                        <p:cTn id="27" dur="500" fill="hold"/>
                                        <p:tgtEl>
                                          <p:spTgt spid="52">
                                            <p:graphicEl>
                                              <a:dgm id="{F1269EB4-7717-4183-84B7-ED5E44EC17D8}"/>
                                            </p:graphicEl>
                                          </p:spTgt>
                                        </p:tgtEl>
                                        <p:attrNameLst>
                                          <p:attrName>fillcolor</p:attrName>
                                        </p:attrNameLst>
                                      </p:cBhvr>
                                      <p:by>
                                        <p:hsl h="0" s="-12549" l="-25098"/>
                                      </p:by>
                                    </p:animClr>
                                    <p:animClr clrSpc="hsl" dir="cw">
                                      <p:cBhvr>
                                        <p:cTn id="28" dur="500" fill="hold"/>
                                        <p:tgtEl>
                                          <p:spTgt spid="52">
                                            <p:graphicEl>
                                              <a:dgm id="{F1269EB4-7717-4183-84B7-ED5E44EC17D8}"/>
                                            </p:graphicEl>
                                          </p:spTgt>
                                        </p:tgtEl>
                                        <p:attrNameLst>
                                          <p:attrName>stroke.color</p:attrName>
                                        </p:attrNameLst>
                                      </p:cBhvr>
                                      <p:by>
                                        <p:hsl h="0" s="-12549" l="-25098"/>
                                      </p:by>
                                    </p:animClr>
                                    <p:set>
                                      <p:cBhvr>
                                        <p:cTn id="29" dur="500" fill="hold"/>
                                        <p:tgtEl>
                                          <p:spTgt spid="52">
                                            <p:graphicEl>
                                              <a:dgm id="{F1269EB4-7717-4183-84B7-ED5E44EC17D8}"/>
                                            </p:graphicEl>
                                          </p:spTgt>
                                        </p:tgtEl>
                                        <p:attrNameLst>
                                          <p:attrName>fill.type</p:attrName>
                                        </p:attrNameLst>
                                      </p:cBhvr>
                                      <p:to>
                                        <p:strVal val="solid"/>
                                      </p:to>
                                    </p:set>
                                  </p:childTnLst>
                                </p:cTn>
                              </p:par>
                              <p:par>
                                <p:cTn id="30" presetID="24" presetClass="emph" presetSubtype="0" fill="hold" grpId="0" nodeType="withEffect">
                                  <p:stCondLst>
                                    <p:cond delay="0"/>
                                  </p:stCondLst>
                                  <p:childTnLst>
                                    <p:animClr clrSpc="hsl" dir="cw">
                                      <p:cBhvr override="childStyle">
                                        <p:cTn id="31" dur="500" fill="hold"/>
                                        <p:tgtEl>
                                          <p:spTgt spid="52">
                                            <p:graphicEl>
                                              <a:dgm id="{7344304C-784B-40F2-8F9F-249E1D3B6CD0}"/>
                                            </p:graphicEl>
                                          </p:spTgt>
                                        </p:tgtEl>
                                        <p:attrNameLst>
                                          <p:attrName>style.color</p:attrName>
                                        </p:attrNameLst>
                                      </p:cBhvr>
                                      <p:by>
                                        <p:hsl h="0" s="-12549" l="-25098"/>
                                      </p:by>
                                    </p:animClr>
                                    <p:animClr clrSpc="hsl" dir="cw">
                                      <p:cBhvr>
                                        <p:cTn id="32" dur="500" fill="hold"/>
                                        <p:tgtEl>
                                          <p:spTgt spid="52">
                                            <p:graphicEl>
                                              <a:dgm id="{7344304C-784B-40F2-8F9F-249E1D3B6CD0}"/>
                                            </p:graphicEl>
                                          </p:spTgt>
                                        </p:tgtEl>
                                        <p:attrNameLst>
                                          <p:attrName>fillcolor</p:attrName>
                                        </p:attrNameLst>
                                      </p:cBhvr>
                                      <p:by>
                                        <p:hsl h="0" s="-12549" l="-25098"/>
                                      </p:by>
                                    </p:animClr>
                                    <p:animClr clrSpc="hsl" dir="cw">
                                      <p:cBhvr>
                                        <p:cTn id="33" dur="500" fill="hold"/>
                                        <p:tgtEl>
                                          <p:spTgt spid="52">
                                            <p:graphicEl>
                                              <a:dgm id="{7344304C-784B-40F2-8F9F-249E1D3B6CD0}"/>
                                            </p:graphicEl>
                                          </p:spTgt>
                                        </p:tgtEl>
                                        <p:attrNameLst>
                                          <p:attrName>stroke.color</p:attrName>
                                        </p:attrNameLst>
                                      </p:cBhvr>
                                      <p:by>
                                        <p:hsl h="0" s="-12549" l="-25098"/>
                                      </p:by>
                                    </p:animClr>
                                    <p:set>
                                      <p:cBhvr>
                                        <p:cTn id="34" dur="500" fill="hold"/>
                                        <p:tgtEl>
                                          <p:spTgt spid="52">
                                            <p:graphicEl>
                                              <a:dgm id="{7344304C-784B-40F2-8F9F-249E1D3B6CD0}"/>
                                            </p:graphic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p:cTn id="38" dur="indefinite"/>
                                        <p:tgtEl>
                                          <p:spTgt spid="52">
                                            <p:graphicEl>
                                              <a:dgm id="{CA0B1471-CB31-48A4-8CF9-6709AF5B03AD}"/>
                                            </p:graphicEl>
                                          </p:spTgt>
                                        </p:tgtEl>
                                        <p:attrNameLst>
                                          <p:attrName>style.opacity</p:attrName>
                                        </p:attrNameLst>
                                      </p:cBhvr>
                                      <p:to>
                                        <p:strVal val="0.5"/>
                                      </p:to>
                                    </p:set>
                                    <p:animEffect filter="image" prLst="opacity: 0.5">
                                      <p:cBhvr rctx="IE">
                                        <p:cTn id="39" dur="indefinite"/>
                                        <p:tgtEl>
                                          <p:spTgt spid="52">
                                            <p:graphicEl>
                                              <a:dgm id="{CA0B1471-CB31-48A4-8CF9-6709AF5B03AD}"/>
                                            </p:graphicEl>
                                          </p:spTgt>
                                        </p:tgtEl>
                                      </p:cBhvr>
                                    </p:animEffect>
                                  </p:childTnLst>
                                </p:cTn>
                              </p:par>
                              <p:par>
                                <p:cTn id="40" presetID="9" presetClass="emph" presetSubtype="0" grpId="1" nodeType="withEffect">
                                  <p:stCondLst>
                                    <p:cond delay="0"/>
                                  </p:stCondLst>
                                  <p:childTnLst>
                                    <p:set>
                                      <p:cBhvr>
                                        <p:cTn id="41" dur="indefinite"/>
                                        <p:tgtEl>
                                          <p:spTgt spid="52">
                                            <p:graphicEl>
                                              <a:dgm id="{8AAEC0C4-1B50-4EDB-B6AE-3C2DE7909471}"/>
                                            </p:graphicEl>
                                          </p:spTgt>
                                        </p:tgtEl>
                                        <p:attrNameLst>
                                          <p:attrName>style.opacity</p:attrName>
                                        </p:attrNameLst>
                                      </p:cBhvr>
                                      <p:to>
                                        <p:strVal val="0.5"/>
                                      </p:to>
                                    </p:set>
                                    <p:animEffect filter="image" prLst="opacity: 0.5">
                                      <p:cBhvr rctx="IE">
                                        <p:cTn id="42" dur="indefinite"/>
                                        <p:tgtEl>
                                          <p:spTgt spid="52">
                                            <p:graphicEl>
                                              <a:dgm id="{8AAEC0C4-1B50-4EDB-B6AE-3C2DE7909471}"/>
                                            </p:graphicEl>
                                          </p:spTgt>
                                        </p:tgtEl>
                                      </p:cBhvr>
                                    </p:animEffect>
                                  </p:childTnLst>
                                </p:cTn>
                              </p:par>
                              <p:par>
                                <p:cTn id="43" presetID="9" presetClass="emph" presetSubtype="0" grpId="1" nodeType="withEffect">
                                  <p:stCondLst>
                                    <p:cond delay="0"/>
                                  </p:stCondLst>
                                  <p:childTnLst>
                                    <p:set>
                                      <p:cBhvr>
                                        <p:cTn id="44" dur="indefinite"/>
                                        <p:tgtEl>
                                          <p:spTgt spid="52">
                                            <p:graphicEl>
                                              <a:dgm id="{27991DFB-8FBC-4EC8-BB5C-5E705B31DEA1}"/>
                                            </p:graphicEl>
                                          </p:spTgt>
                                        </p:tgtEl>
                                        <p:attrNameLst>
                                          <p:attrName>style.opacity</p:attrName>
                                        </p:attrNameLst>
                                      </p:cBhvr>
                                      <p:to>
                                        <p:strVal val="0.5"/>
                                      </p:to>
                                    </p:set>
                                    <p:animEffect filter="image" prLst="opacity: 0.5">
                                      <p:cBhvr rctx="IE">
                                        <p:cTn id="45" dur="indefinite"/>
                                        <p:tgtEl>
                                          <p:spTgt spid="52">
                                            <p:graphicEl>
                                              <a:dgm id="{27991DFB-8FBC-4EC8-BB5C-5E705B31DEA1}"/>
                                            </p:graphicEl>
                                          </p:spTgt>
                                        </p:tgtEl>
                                      </p:cBhvr>
                                    </p:animEffect>
                                  </p:childTnLst>
                                </p:cTn>
                              </p:par>
                              <p:par>
                                <p:cTn id="46" presetID="9" presetClass="emph" presetSubtype="0" grpId="1" nodeType="withEffect">
                                  <p:stCondLst>
                                    <p:cond delay="0"/>
                                  </p:stCondLst>
                                  <p:childTnLst>
                                    <p:set>
                                      <p:cBhvr>
                                        <p:cTn id="47" dur="indefinite"/>
                                        <p:tgtEl>
                                          <p:spTgt spid="52">
                                            <p:graphicEl>
                                              <a:dgm id="{419D8A4C-01AA-478D-9C7A-E84B5E624FA7}"/>
                                            </p:graphicEl>
                                          </p:spTgt>
                                        </p:tgtEl>
                                        <p:attrNameLst>
                                          <p:attrName>style.opacity</p:attrName>
                                        </p:attrNameLst>
                                      </p:cBhvr>
                                      <p:to>
                                        <p:strVal val="0.5"/>
                                      </p:to>
                                    </p:set>
                                    <p:animEffect filter="image" prLst="opacity: 0.5">
                                      <p:cBhvr rctx="IE">
                                        <p:cTn id="48" dur="indefinite"/>
                                        <p:tgtEl>
                                          <p:spTgt spid="52">
                                            <p:graphicEl>
                                              <a:dgm id="{419D8A4C-01AA-478D-9C7A-E84B5E624FA7}"/>
                                            </p:graphicEl>
                                          </p:spTgt>
                                        </p:tgtEl>
                                      </p:cBhvr>
                                    </p:animEffect>
                                  </p:childTnLst>
                                </p:cTn>
                              </p:par>
                              <p:par>
                                <p:cTn id="49" presetID="9" presetClass="emph" presetSubtype="0" grpId="1" nodeType="withEffect">
                                  <p:stCondLst>
                                    <p:cond delay="0"/>
                                  </p:stCondLst>
                                  <p:childTnLst>
                                    <p:set>
                                      <p:cBhvr>
                                        <p:cTn id="50" dur="indefinite"/>
                                        <p:tgtEl>
                                          <p:spTgt spid="52">
                                            <p:graphicEl>
                                              <a:dgm id="{F1269EB4-7717-4183-84B7-ED5E44EC17D8}"/>
                                            </p:graphicEl>
                                          </p:spTgt>
                                        </p:tgtEl>
                                        <p:attrNameLst>
                                          <p:attrName>style.opacity</p:attrName>
                                        </p:attrNameLst>
                                      </p:cBhvr>
                                      <p:to>
                                        <p:strVal val="0.5"/>
                                      </p:to>
                                    </p:set>
                                    <p:animEffect filter="image" prLst="opacity: 0.5">
                                      <p:cBhvr rctx="IE">
                                        <p:cTn id="51" dur="indefinite"/>
                                        <p:tgtEl>
                                          <p:spTgt spid="52">
                                            <p:graphicEl>
                                              <a:dgm id="{F1269EB4-7717-4183-84B7-ED5E44EC17D8}"/>
                                            </p:graphicEl>
                                          </p:spTgt>
                                        </p:tgtEl>
                                      </p:cBhvr>
                                    </p:animEffect>
                                  </p:childTnLst>
                                </p:cTn>
                              </p:par>
                              <p:par>
                                <p:cTn id="52" presetID="9" presetClass="emph" presetSubtype="0" grpId="1" nodeType="withEffect">
                                  <p:stCondLst>
                                    <p:cond delay="0"/>
                                  </p:stCondLst>
                                  <p:childTnLst>
                                    <p:set>
                                      <p:cBhvr>
                                        <p:cTn id="53" dur="indefinite"/>
                                        <p:tgtEl>
                                          <p:spTgt spid="52">
                                            <p:graphicEl>
                                              <a:dgm id="{7344304C-784B-40F2-8F9F-249E1D3B6CD0}"/>
                                            </p:graphicEl>
                                          </p:spTgt>
                                        </p:tgtEl>
                                        <p:attrNameLst>
                                          <p:attrName>style.opacity</p:attrName>
                                        </p:attrNameLst>
                                      </p:cBhvr>
                                      <p:to>
                                        <p:strVal val="0.5"/>
                                      </p:to>
                                    </p:set>
                                    <p:animEffect filter="image" prLst="opacity: 0.5">
                                      <p:cBhvr rctx="IE">
                                        <p:cTn id="54" dur="indefinite"/>
                                        <p:tgtEl>
                                          <p:spTgt spid="52">
                                            <p:graphicEl>
                                              <a:dgm id="{7344304C-784B-40F2-8F9F-249E1D3B6C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uiExpand="1">
        <p:bldSub>
          <a:bldDgm/>
        </p:bldSub>
      </p:bldGraphic>
      <p:bldGraphic spid="52" grpId="1" uiExpand="1">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96004" y="1332952"/>
            <a:ext cx="3654220" cy="3921176"/>
          </a:xfrm>
          <a:noFill/>
        </p:spPr>
        <p:txBody>
          <a:bodyPr vert="horz" lIns="91440" tIns="45720" rIns="91440" bIns="45720" rtlCol="0" anchor="ctr">
            <a:normAutofit/>
          </a:bodyPr>
          <a:lstStyle/>
          <a:p>
            <a:r>
              <a:rPr lang="en-US" sz="3600" dirty="0">
                <a:solidFill>
                  <a:schemeClr val="tx1"/>
                </a:solidFill>
              </a:rPr>
              <a:t>Course Learning Outcomes (CLOs)</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1184055"/>
            <a:ext cx="4572000" cy="4099859"/>
          </a:xfrm>
        </p:spPr>
        <p:txBody>
          <a:bodyPr vert="horz" lIns="91440" tIns="45720" rIns="91440" bIns="45720" rtlCol="0" anchor="ctr">
            <a:normAutofit/>
          </a:bodyPr>
          <a:lstStyle/>
          <a:p>
            <a:pPr>
              <a:spcBef>
                <a:spcPts val="1200"/>
              </a:spcBef>
            </a:pPr>
            <a:r>
              <a:rPr lang="en-US" sz="2000" b="0" dirty="0">
                <a:solidFill>
                  <a:srgbClr val="000000"/>
                </a:solidFill>
              </a:rPr>
              <a:t>Course learning outcomes (CLOs) describe clearly what students will know and be able to do as part of a </a:t>
            </a:r>
            <a:r>
              <a:rPr lang="en-US" sz="2000" dirty="0"/>
              <a:t>course</a:t>
            </a:r>
            <a:r>
              <a:rPr lang="en-US" sz="2000" b="0" dirty="0">
                <a:solidFill>
                  <a:srgbClr val="000000"/>
                </a:solidFill>
              </a:rPr>
              <a:t>.</a:t>
            </a:r>
          </a:p>
          <a:p>
            <a:pPr>
              <a:spcBef>
                <a:spcPts val="1200"/>
              </a:spcBef>
            </a:pPr>
            <a:r>
              <a:rPr lang="en-US" sz="2000" b="0" dirty="0">
                <a:solidFill>
                  <a:srgbClr val="000000"/>
                </a:solidFill>
              </a:rPr>
              <a:t>Usually students have to demonstrate their learning – which is direct evidence of their work/learning in the course.</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74065955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descr="An open door of a house with the key on the keyhole">
            <a:extLst>
              <a:ext uri="{FF2B5EF4-FFF2-40B4-BE49-F238E27FC236}">
                <a16:creationId xmlns:a16="http://schemas.microsoft.com/office/drawing/2014/main" id="{66D9C7A0-4394-44E4-8A3B-4D4BE420883E}"/>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11000" r="-2" b="-2"/>
          <a:stretch/>
        </p:blipFill>
        <p:spPr>
          <a:xfrm>
            <a:off x="20" y="1"/>
            <a:ext cx="9143980" cy="6857999"/>
          </a:xfrm>
          <a:prstGeom prst="rect">
            <a:avLst/>
          </a:prstGeom>
        </p:spPr>
      </p:pic>
      <p:sp>
        <p:nvSpPr>
          <p:cNvPr id="2" name="Title 1">
            <a:extLst>
              <a:ext uri="{FF2B5EF4-FFF2-40B4-BE49-F238E27FC236}">
                <a16:creationId xmlns:a16="http://schemas.microsoft.com/office/drawing/2014/main" id="{F122B6C7-73D3-4EAD-AB43-E3F32C979A4F}"/>
              </a:ext>
            </a:extLst>
          </p:cNvPr>
          <p:cNvSpPr>
            <a:spLocks noGrp="1"/>
          </p:cNvSpPr>
          <p:nvPr>
            <p:ph type="ctrTitle"/>
          </p:nvPr>
        </p:nvSpPr>
        <p:spPr>
          <a:xfrm>
            <a:off x="533400" y="1122362"/>
            <a:ext cx="4724400" cy="1239838"/>
          </a:xfrm>
        </p:spPr>
        <p:txBody>
          <a:bodyPr vert="horz" lIns="91440" tIns="45720" rIns="91440" bIns="45720" rtlCol="0" anchor="b">
            <a:normAutofit fontScale="90000"/>
          </a:bodyPr>
          <a:lstStyle/>
          <a:p>
            <a:pPr algn="ctr"/>
            <a:r>
              <a:rPr lang="en-US" sz="6000" dirty="0">
                <a:solidFill>
                  <a:srgbClr val="FFFFFF"/>
                </a:solidFill>
              </a:rPr>
              <a:t>Key </a:t>
            </a:r>
            <a:r>
              <a:rPr lang="en-US" sz="6000" dirty="0" smtClean="0">
                <a:solidFill>
                  <a:srgbClr val="FFFFFF"/>
                </a:solidFill>
              </a:rPr>
              <a:t>Principal</a:t>
            </a:r>
            <a:endParaRPr lang="en-US" sz="6000" dirty="0">
              <a:solidFill>
                <a:srgbClr val="FFFFFF"/>
              </a:solidFill>
            </a:endParaRPr>
          </a:p>
        </p:txBody>
      </p:sp>
      <p:sp>
        <p:nvSpPr>
          <p:cNvPr id="3" name="Subtitle 2">
            <a:extLst>
              <a:ext uri="{FF2B5EF4-FFF2-40B4-BE49-F238E27FC236}">
                <a16:creationId xmlns:a16="http://schemas.microsoft.com/office/drawing/2014/main" id="{0D7D1467-99C1-4188-826E-056A6E1D8DDB}"/>
              </a:ext>
            </a:extLst>
          </p:cNvPr>
          <p:cNvSpPr>
            <a:spLocks noGrp="1"/>
          </p:cNvSpPr>
          <p:nvPr>
            <p:ph type="subTitle" idx="1"/>
          </p:nvPr>
        </p:nvSpPr>
        <p:spPr>
          <a:xfrm>
            <a:off x="838200" y="2743200"/>
            <a:ext cx="7239000" cy="2667000"/>
          </a:xfrm>
        </p:spPr>
        <p:txBody>
          <a:bodyPr vert="horz" lIns="91440" tIns="45720" rIns="91440" bIns="45720" rtlCol="0">
            <a:noAutofit/>
          </a:bodyPr>
          <a:lstStyle/>
          <a:p>
            <a:pPr>
              <a:lnSpc>
                <a:spcPct val="90000"/>
              </a:lnSpc>
              <a:spcBef>
                <a:spcPts val="1000"/>
              </a:spcBef>
            </a:pPr>
            <a:r>
              <a:rPr lang="en-US" sz="2800" b="0" dirty="0" smtClean="0">
                <a:solidFill>
                  <a:schemeClr val="tx1"/>
                </a:solidFill>
                <a:latin typeface="+mn-lt"/>
              </a:rPr>
              <a:t>Link/connect </a:t>
            </a:r>
            <a:r>
              <a:rPr lang="en-US" sz="2800" b="0" dirty="0">
                <a:solidFill>
                  <a:schemeClr val="tx1"/>
                </a:solidFill>
                <a:latin typeface="+mn-lt"/>
              </a:rPr>
              <a:t>the </a:t>
            </a:r>
            <a:r>
              <a:rPr lang="en-US" sz="2800" b="0" dirty="0" smtClean="0">
                <a:solidFill>
                  <a:srgbClr val="FFC000"/>
                </a:solidFill>
                <a:latin typeface="+mn-lt"/>
              </a:rPr>
              <a:t>program student outcomes</a:t>
            </a:r>
            <a:r>
              <a:rPr lang="en-US" sz="2800" b="0" dirty="0" smtClean="0">
                <a:solidFill>
                  <a:schemeClr val="tx1"/>
                </a:solidFill>
                <a:latin typeface="+mn-lt"/>
              </a:rPr>
              <a:t> </a:t>
            </a:r>
            <a:r>
              <a:rPr lang="en-US" sz="2800" b="0" dirty="0">
                <a:solidFill>
                  <a:schemeClr val="tx1"/>
                </a:solidFill>
                <a:latin typeface="+mn-lt"/>
              </a:rPr>
              <a:t>and </a:t>
            </a:r>
            <a:r>
              <a:rPr lang="en-US" sz="2800" b="0" dirty="0" smtClean="0">
                <a:solidFill>
                  <a:srgbClr val="FFC000"/>
                </a:solidFill>
                <a:latin typeface="+mn-lt"/>
              </a:rPr>
              <a:t>course learning outcomes </a:t>
            </a:r>
            <a:r>
              <a:rPr lang="en-US" sz="2800" b="0" dirty="0" smtClean="0">
                <a:solidFill>
                  <a:schemeClr val="tx1"/>
                </a:solidFill>
                <a:latin typeface="+mn-lt"/>
              </a:rPr>
              <a:t>to measure student attainment of program student outcomes (SOs)</a:t>
            </a:r>
          </a:p>
          <a:p>
            <a:pPr>
              <a:lnSpc>
                <a:spcPct val="90000"/>
              </a:lnSpc>
              <a:spcBef>
                <a:spcPts val="1000"/>
              </a:spcBef>
            </a:pPr>
            <a:endParaRPr lang="en-US" sz="2800" b="0" dirty="0">
              <a:solidFill>
                <a:schemeClr val="tx1"/>
              </a:solidFill>
              <a:latin typeface="+mn-lt"/>
            </a:endParaRPr>
          </a:p>
          <a:p>
            <a:pPr>
              <a:lnSpc>
                <a:spcPct val="90000"/>
              </a:lnSpc>
              <a:spcBef>
                <a:spcPts val="1000"/>
              </a:spcBef>
            </a:pPr>
            <a:r>
              <a:rPr lang="en-US" sz="4000" dirty="0" smtClean="0">
                <a:solidFill>
                  <a:srgbClr val="FFC000"/>
                </a:solidFill>
                <a:latin typeface="+mn-lt"/>
              </a:rPr>
              <a:t>How?</a:t>
            </a:r>
            <a:endParaRPr lang="en-US" sz="4000" dirty="0">
              <a:solidFill>
                <a:srgbClr val="FFC000"/>
              </a:solidFill>
              <a:latin typeface="+mn-lt"/>
            </a:endParaRPr>
          </a:p>
        </p:txBody>
      </p:sp>
      <p:sp>
        <p:nvSpPr>
          <p:cNvPr id="6" name="TextBox 5"/>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491084019"/>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38729" y="666151"/>
            <a:ext cx="3397754" cy="2553248"/>
          </a:xfrm>
          <a:noFill/>
        </p:spPr>
        <p:txBody>
          <a:bodyPr vert="horz" lIns="91440" tIns="45720" rIns="91440" bIns="45720" rtlCol="0" anchor="ctr">
            <a:normAutofit/>
          </a:bodyPr>
          <a:lstStyle/>
          <a:p>
            <a:r>
              <a:rPr lang="en-US" sz="4000" dirty="0" smtClean="0">
                <a:solidFill>
                  <a:schemeClr val="tx1"/>
                </a:solidFill>
              </a:rPr>
              <a:t>Use Performance Indicators (PIs)!</a:t>
            </a:r>
            <a:endParaRPr lang="en-US" sz="2700" dirty="0">
              <a:solidFill>
                <a:schemeClr val="tx1"/>
              </a:solidFill>
            </a:endParaRP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499833"/>
            <a:ext cx="4572000" cy="5581226"/>
          </a:xfrm>
        </p:spPr>
        <p:txBody>
          <a:bodyPr vert="horz" lIns="91440" tIns="45720" rIns="91440" bIns="45720" rtlCol="0" anchor="ctr">
            <a:normAutofit lnSpcReduction="10000"/>
          </a:bodyPr>
          <a:lstStyle/>
          <a:p>
            <a:pPr>
              <a:spcBef>
                <a:spcPts val="1200"/>
              </a:spcBef>
            </a:pPr>
            <a:r>
              <a:rPr lang="en-US" sz="2000" b="0" dirty="0">
                <a:solidFill>
                  <a:srgbClr val="000000"/>
                </a:solidFill>
              </a:rPr>
              <a:t>To </a:t>
            </a:r>
            <a:r>
              <a:rPr lang="en-US" sz="2000" dirty="0"/>
              <a:t>EFFICIENTLY</a:t>
            </a:r>
            <a:r>
              <a:rPr lang="en-US" sz="2000" b="0" dirty="0">
                <a:solidFill>
                  <a:srgbClr val="000000"/>
                </a:solidFill>
              </a:rPr>
              <a:t> determine student attainment of program SOs, we use </a:t>
            </a:r>
            <a:r>
              <a:rPr lang="en-US" sz="2000" b="0" dirty="0"/>
              <a:t>Performance Indicators </a:t>
            </a:r>
            <a:r>
              <a:rPr lang="en-US" sz="2000" b="0" dirty="0">
                <a:solidFill>
                  <a:srgbClr val="000000"/>
                </a:solidFill>
              </a:rPr>
              <a:t>and state a </a:t>
            </a:r>
            <a:r>
              <a:rPr lang="en-US" sz="2000" b="0" dirty="0"/>
              <a:t>metric or target </a:t>
            </a:r>
            <a:r>
              <a:rPr lang="en-US" sz="2000" b="0" dirty="0">
                <a:solidFill>
                  <a:srgbClr val="000000"/>
                </a:solidFill>
              </a:rPr>
              <a:t>as a standard for success</a:t>
            </a:r>
            <a:r>
              <a:rPr lang="en-US" sz="2000" b="0" dirty="0" smtClean="0">
                <a:solidFill>
                  <a:srgbClr val="000000"/>
                </a:solidFill>
              </a:rPr>
              <a:t>.  Link the PIs with course learning outcomes (CLOs)</a:t>
            </a:r>
            <a:endParaRPr lang="en-US" sz="2000" b="0" dirty="0">
              <a:solidFill>
                <a:srgbClr val="000000"/>
              </a:solidFill>
            </a:endParaRPr>
          </a:p>
          <a:p>
            <a:pPr>
              <a:spcBef>
                <a:spcPts val="1200"/>
              </a:spcBef>
            </a:pPr>
            <a:r>
              <a:rPr lang="en-US" sz="2000" b="0" dirty="0">
                <a:solidFill>
                  <a:srgbClr val="000000"/>
                </a:solidFill>
              </a:rPr>
              <a:t>Performance Indicator: A specific, </a:t>
            </a:r>
            <a:r>
              <a:rPr lang="en-US" sz="2000" b="0" dirty="0"/>
              <a:t>measurable </a:t>
            </a:r>
            <a:r>
              <a:rPr lang="en-US" sz="2000" b="0" dirty="0">
                <a:solidFill>
                  <a:srgbClr val="000000"/>
                </a:solidFill>
              </a:rPr>
              <a:t>statement identifying the student performance required to meet the student outcome; confirmable through evidence.</a:t>
            </a:r>
          </a:p>
          <a:p>
            <a:pPr marL="342900" indent="-342900">
              <a:spcBef>
                <a:spcPts val="600"/>
              </a:spcBef>
              <a:buFont typeface="Wingdings" panose="05000000000000000000" pitchFamily="2" charset="2"/>
              <a:buChar char="§"/>
            </a:pPr>
            <a:r>
              <a:rPr lang="en-US" sz="2000" b="0" dirty="0">
                <a:solidFill>
                  <a:srgbClr val="000000"/>
                </a:solidFill>
              </a:rPr>
              <a:t>How many? 3-5 per SO</a:t>
            </a:r>
          </a:p>
          <a:p>
            <a:pPr marL="342900" indent="-342900">
              <a:spcBef>
                <a:spcPts val="600"/>
              </a:spcBef>
              <a:buFont typeface="Wingdings" panose="05000000000000000000" pitchFamily="2" charset="2"/>
              <a:buChar char="§"/>
            </a:pPr>
            <a:r>
              <a:rPr lang="en-US" sz="2000" b="0" dirty="0">
                <a:solidFill>
                  <a:srgbClr val="000000"/>
                </a:solidFill>
              </a:rPr>
              <a:t>Something lecturer has “control” over the classroom</a:t>
            </a:r>
          </a:p>
          <a:p>
            <a:pPr marL="342900" indent="-342900">
              <a:spcBef>
                <a:spcPts val="600"/>
              </a:spcBef>
              <a:buFont typeface="Wingdings" panose="05000000000000000000" pitchFamily="2" charset="2"/>
              <a:buChar char="§"/>
            </a:pPr>
            <a:r>
              <a:rPr lang="en-US" sz="2000" b="0" dirty="0">
                <a:solidFill>
                  <a:srgbClr val="000000"/>
                </a:solidFill>
              </a:rPr>
              <a:t>Observable &amp; measurable</a:t>
            </a:r>
          </a:p>
          <a:p>
            <a:pPr marL="342900" indent="-342900">
              <a:spcBef>
                <a:spcPts val="600"/>
              </a:spcBef>
              <a:buFont typeface="Wingdings" panose="05000000000000000000" pitchFamily="2" charset="2"/>
              <a:buChar char="§"/>
            </a:pPr>
            <a:r>
              <a:rPr lang="en-US" sz="2000" b="0" dirty="0">
                <a:solidFill>
                  <a:srgbClr val="000000"/>
                </a:solidFill>
              </a:rPr>
              <a:t>Demonstrated in student work</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50886336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6172200" cy="857250"/>
          </a:xfrm>
        </p:spPr>
        <p:txBody>
          <a:bodyPr/>
          <a:lstStyle/>
          <a:p>
            <a:r>
              <a:rPr lang="en-US" sz="4500" dirty="0">
                <a:solidFill>
                  <a:schemeClr val="tx1"/>
                </a:solidFill>
              </a:rPr>
              <a:t>Scott Danielson</a:t>
            </a:r>
          </a:p>
        </p:txBody>
      </p:sp>
      <p:sp>
        <p:nvSpPr>
          <p:cNvPr id="6" name="Rectangle 5"/>
          <p:cNvSpPr/>
          <p:nvPr/>
        </p:nvSpPr>
        <p:spPr>
          <a:xfrm>
            <a:off x="1524000" y="1400175"/>
            <a:ext cx="6781800" cy="5047536"/>
          </a:xfrm>
          <a:prstGeom prst="rect">
            <a:avLst/>
          </a:prstGeom>
        </p:spPr>
        <p:txBody>
          <a:bodyPr wrap="square">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Experience with ABET</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Began ABET volunteer work in 2003</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Assessor </a:t>
            </a: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(program evaluator) for 17 program evaluations for both EAC and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ETAC (2 evaluations in fall of 2024)</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Currently the ABET Bridge Advising Coordinator and advisor (consultant)</a:t>
            </a:r>
            <a:endPar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endParaRP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Lead assessor (team chair) for over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17 </a:t>
            </a: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evaluations </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Editor (reviewer of institution’s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Calibri" charset="0"/>
                <a:cs typeface="Calibri" charset="0"/>
              </a:rPr>
              <a:t>accreditation statement</a:t>
            </a: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 for over 100 evaluations</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Past Chair of the Engineering Technology Area Delegation and ABET Board of Directors member</a:t>
            </a:r>
          </a:p>
          <a:p>
            <a:pPr marL="342900" marR="0" lvl="0" indent="-342900" algn="l" defTabSz="914400" rtl="0" eaLnBrk="1" fontAlgn="auto" latinLnBrk="0" hangingPunct="1">
              <a:lnSpc>
                <a:spcPct val="100000"/>
              </a:lnSpc>
              <a:spcBef>
                <a:spcPts val="6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Calibri" charset="0"/>
                <a:cs typeface="Calibri" charset="0"/>
              </a:rPr>
              <a:t>Past Chair of the Engineering Technology Accreditation Commission </a:t>
            </a:r>
          </a:p>
        </p:txBody>
      </p:sp>
      <p:sp>
        <p:nvSpPr>
          <p:cNvPr id="4" name="TextBox 3"/>
          <p:cNvSpPr txBox="1"/>
          <p:nvPr/>
        </p:nvSpPr>
        <p:spPr>
          <a:xfrm>
            <a:off x="7404656" y="6557918"/>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1717852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37" name="Rectangle 36">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40" name="Rectangle 39">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742949" y="69901"/>
            <a:ext cx="7658100" cy="835754"/>
          </a:xfrm>
          <a:noFill/>
        </p:spPr>
        <p:txBody>
          <a:bodyPr vert="horz" lIns="91440" tIns="45720" rIns="91440" bIns="45720" rtlCol="0" anchor="b">
            <a:normAutofit/>
          </a:bodyPr>
          <a:lstStyle/>
          <a:p>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Link the </a:t>
            </a:r>
            <a:r>
              <a:rPr lang="en-US" sz="2600" kern="1200" dirty="0" smtClean="0">
                <a:ln w="0"/>
                <a:solidFill>
                  <a:schemeClr val="tx1"/>
                </a:solidFill>
                <a:effectLst>
                  <a:outerShdw blurRad="38100" dist="19050" dir="2700000" algn="tl" rotWithShape="0">
                    <a:schemeClr val="dk1">
                      <a:alpha val="40000"/>
                    </a:schemeClr>
                  </a:outerShdw>
                </a:effectLst>
                <a:latin typeface="+mj-lt"/>
                <a:ea typeface="+mj-ea"/>
                <a:cs typeface="+mj-cs"/>
              </a:rPr>
              <a:t>Performance Indicators (PIs) </a:t>
            </a:r>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to CLOs</a:t>
            </a:r>
          </a:p>
        </p:txBody>
      </p:sp>
      <p:pic>
        <p:nvPicPr>
          <p:cNvPr id="48" name="Picture 47" descr="Icon&#10;&#10;Description automatically generated">
            <a:extLst>
              <a:ext uri="{FF2B5EF4-FFF2-40B4-BE49-F238E27FC236}">
                <a16:creationId xmlns:a16="http://schemas.microsoft.com/office/drawing/2014/main" id="{C076E290-5ECC-4970-8579-15F77984091A}"/>
              </a:ext>
            </a:extLst>
          </p:cNvPr>
          <p:cNvPicPr>
            <a:picLocks noChangeAspect="1"/>
          </p:cNvPicPr>
          <p:nvPr/>
        </p:nvPicPr>
        <p:blipFill rotWithShape="1">
          <a:blip r:embed="rId3"/>
          <a:srcRect l="66504"/>
          <a:stretch/>
        </p:blipFill>
        <p:spPr>
          <a:xfrm>
            <a:off x="5854700" y="1346253"/>
            <a:ext cx="2794000" cy="4939992"/>
          </a:xfrm>
          <a:prstGeom prst="rect">
            <a:avLst/>
          </a:prstGeom>
        </p:spPr>
      </p:pic>
      <p:sp>
        <p:nvSpPr>
          <p:cNvPr id="76" name="Title 1">
            <a:extLst>
              <a:ext uri="{FF2B5EF4-FFF2-40B4-BE49-F238E27FC236}">
                <a16:creationId xmlns:a16="http://schemas.microsoft.com/office/drawing/2014/main" id="{57183F1D-C86C-4BC4-80E7-FBC65D4E7DA6}"/>
              </a:ext>
            </a:extLst>
          </p:cNvPr>
          <p:cNvSpPr txBox="1">
            <a:spLocks/>
          </p:cNvSpPr>
          <p:nvPr/>
        </p:nvSpPr>
        <p:spPr>
          <a:xfrm>
            <a:off x="5869394" y="2368171"/>
            <a:ext cx="1217206" cy="28956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cap="none" baseline="0">
                <a:solidFill>
                  <a:srgbClr val="4141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j-ea"/>
                <a:cs typeface="+mj-cs"/>
              </a:rPr>
              <a:t>Courses in the Program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j-ea"/>
                <a:cs typeface="+mj-cs"/>
              </a:rPr>
              <a:t>CLOs for each course</a:t>
            </a:r>
          </a:p>
        </p:txBody>
      </p:sp>
      <p:graphicFrame>
        <p:nvGraphicFramePr>
          <p:cNvPr id="52" name="Diagram 51">
            <a:extLst>
              <a:ext uri="{FF2B5EF4-FFF2-40B4-BE49-F238E27FC236}">
                <a16:creationId xmlns:a16="http://schemas.microsoft.com/office/drawing/2014/main" id="{1B649321-7C84-4A41-B2CF-D79702221F45}"/>
              </a:ext>
            </a:extLst>
          </p:cNvPr>
          <p:cNvGraphicFramePr/>
          <p:nvPr/>
        </p:nvGraphicFramePr>
        <p:xfrm>
          <a:off x="6533232" y="1526985"/>
          <a:ext cx="2305968" cy="4577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FF76959-1D43-4FC0-9A26-D7D752B0540F}"/>
              </a:ext>
            </a:extLst>
          </p:cNvPr>
          <p:cNvPicPr>
            <a:picLocks noChangeAspect="1"/>
          </p:cNvPicPr>
          <p:nvPr/>
        </p:nvPicPr>
        <p:blipFill>
          <a:blip r:embed="rId9"/>
          <a:stretch>
            <a:fillRect/>
          </a:stretch>
        </p:blipFill>
        <p:spPr>
          <a:xfrm>
            <a:off x="200785" y="1919971"/>
            <a:ext cx="5642140" cy="3637140"/>
          </a:xfrm>
          <a:prstGeom prst="rect">
            <a:avLst/>
          </a:prstGeom>
        </p:spPr>
      </p:pic>
      <p:sp>
        <p:nvSpPr>
          <p:cNvPr id="82" name="TextBox 81">
            <a:extLst>
              <a:ext uri="{FF2B5EF4-FFF2-40B4-BE49-F238E27FC236}">
                <a16:creationId xmlns:a16="http://schemas.microsoft.com/office/drawing/2014/main" id="{7282306A-DE94-44AB-B602-BF8F5DFE6723}"/>
              </a:ext>
            </a:extLst>
          </p:cNvPr>
          <p:cNvSpPr txBox="1"/>
          <p:nvPr/>
        </p:nvSpPr>
        <p:spPr>
          <a:xfrm>
            <a:off x="697789" y="1076277"/>
            <a:ext cx="63279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An efficient system links/associates </a:t>
            </a:r>
            <a:r>
              <a:rPr kumimoji="0" lang="en-US" sz="2400" b="0" i="0" u="none" strike="noStrike" kern="1200" cap="none" spc="0" normalizeH="0" baseline="0" noProof="0" dirty="0" smtClean="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SOs</a:t>
            </a:r>
            <a:r>
              <a:rPr kumimoji="0" lang="en-US" sz="2400" b="0" i="0" u="none" strike="noStrike" kern="1200" cap="none" spc="0" normalizeH="0" noProof="0" dirty="0" smtClean="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 with </a:t>
            </a:r>
            <a:r>
              <a:rPr kumimoji="0" lang="en-US" sz="2400" b="0" i="0" u="none" strike="noStrike" kern="1200" cap="none" spc="0" normalizeH="0" baseline="0" noProof="0" dirty="0" smtClean="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PIs that link to specific </a:t>
            </a:r>
            <a:r>
              <a:rPr kumimoji="0" lang="en-US" sz="2400" b="0" i="0" u="none" strike="noStrike" kern="1200" cap="none" spc="0" normalizeH="0" baseline="0" noProof="0" dirty="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CLOs</a:t>
            </a:r>
            <a:r>
              <a:rPr kumimoji="0" lang="en-US" sz="1800" b="0" i="0" u="none" strike="noStrike" kern="1200" cap="none" spc="0" normalizeH="0" baseline="0" noProof="0" dirty="0">
                <a:ln w="0"/>
                <a:solidFill>
                  <a:srgbClr val="055580"/>
                </a:solidFill>
                <a:effectLst>
                  <a:outerShdw blurRad="38100" dist="19050" dir="2700000" algn="tl" rotWithShape="0">
                    <a:prstClr val="black">
                      <a:alpha val="40000"/>
                    </a:prstClr>
                  </a:outerShdw>
                </a:effectLst>
                <a:uLnTx/>
                <a:uFillTx/>
                <a:latin typeface="Arial" panose="020B0604020202020204"/>
                <a:ea typeface="+mn-ea"/>
                <a:cs typeface="+mn-cs"/>
              </a:rPr>
              <a:t>.</a:t>
            </a:r>
          </a:p>
        </p:txBody>
      </p:sp>
      <p:pic>
        <p:nvPicPr>
          <p:cNvPr id="1026" name="Picture 2" descr="Chain illustration PNG | Picpng">
            <a:extLst>
              <a:ext uri="{FF2B5EF4-FFF2-40B4-BE49-F238E27FC236}">
                <a16:creationId xmlns:a16="http://schemas.microsoft.com/office/drawing/2014/main" id="{DBF7913B-776E-471C-80A1-7B55A16B6B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041552">
            <a:off x="3566686" y="2061420"/>
            <a:ext cx="2682620" cy="12343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ain illustration PNG | Picpng">
            <a:extLst>
              <a:ext uri="{FF2B5EF4-FFF2-40B4-BE49-F238E27FC236}">
                <a16:creationId xmlns:a16="http://schemas.microsoft.com/office/drawing/2014/main" id="{E3491A41-1429-4FAB-8E42-C21D1AF201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35571">
            <a:off x="3508474" y="4305737"/>
            <a:ext cx="2741209" cy="12343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BE674CB-DC56-4025-9EEB-84B49D8B3270}"/>
              </a:ext>
            </a:extLst>
          </p:cNvPr>
          <p:cNvSpPr txBox="1"/>
          <p:nvPr/>
        </p:nvSpPr>
        <p:spPr>
          <a:xfrm rot="970861">
            <a:off x="3103856" y="5313327"/>
            <a:ext cx="32896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PIs “Link” CLOs and SOs</a:t>
            </a:r>
          </a:p>
        </p:txBody>
      </p:sp>
      <p:sp>
        <p:nvSpPr>
          <p:cNvPr id="16" name="TextBox 15"/>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590530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500"/>
                                        <p:tgtEl>
                                          <p:spTgt spid="7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outVertical)">
                                      <p:cBhvr>
                                        <p:cTn id="19" dur="500"/>
                                        <p:tgtEl>
                                          <p:spTgt spid="1026"/>
                                        </p:tgtEl>
                                      </p:cBhvr>
                                    </p:animEffect>
                                  </p:childTnLst>
                                </p:cTn>
                              </p:par>
                              <p:par>
                                <p:cTn id="20" presetID="16" presetClass="entr" presetSubtype="37"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out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Graphic spid="5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37" name="Rectangle 36">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40" name="Rectangle 39">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61852" y="315635"/>
            <a:ext cx="7387313" cy="835754"/>
          </a:xfrm>
          <a:noFill/>
        </p:spPr>
        <p:txBody>
          <a:bodyPr vert="horz" lIns="91440" tIns="45720" rIns="91440" bIns="45720" rtlCol="0" anchor="b">
            <a:normAutofit/>
          </a:bodyPr>
          <a:lstStyle/>
          <a:p>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Program Assessment</a:t>
            </a:r>
          </a:p>
        </p:txBody>
      </p:sp>
      <p:grpSp>
        <p:nvGrpSpPr>
          <p:cNvPr id="3" name="Group 2">
            <a:extLst>
              <a:ext uri="{FF2B5EF4-FFF2-40B4-BE49-F238E27FC236}">
                <a16:creationId xmlns:a16="http://schemas.microsoft.com/office/drawing/2014/main" id="{8EF94EBA-857B-4753-8B0F-413F6B1BE0FE}"/>
              </a:ext>
            </a:extLst>
          </p:cNvPr>
          <p:cNvGrpSpPr/>
          <p:nvPr/>
        </p:nvGrpSpPr>
        <p:grpSpPr>
          <a:xfrm>
            <a:off x="757488" y="1446106"/>
            <a:ext cx="7848599" cy="4883879"/>
            <a:chOff x="757488" y="1446106"/>
            <a:chExt cx="7848599" cy="4883879"/>
          </a:xfrm>
        </p:grpSpPr>
        <p:pic>
          <p:nvPicPr>
            <p:cNvPr id="11" name="Picture 10">
              <a:extLst>
                <a:ext uri="{FF2B5EF4-FFF2-40B4-BE49-F238E27FC236}">
                  <a16:creationId xmlns:a16="http://schemas.microsoft.com/office/drawing/2014/main" id="{02F335E3-F209-46E4-B3F6-4B30667F1DEE}"/>
                </a:ext>
              </a:extLst>
            </p:cNvPr>
            <p:cNvPicPr>
              <a:picLocks noChangeAspect="1"/>
            </p:cNvPicPr>
            <p:nvPr/>
          </p:nvPicPr>
          <p:blipFill>
            <a:blip r:embed="rId3"/>
            <a:srcRect/>
            <a:stretch/>
          </p:blipFill>
          <p:spPr>
            <a:xfrm>
              <a:off x="757488" y="1681785"/>
              <a:ext cx="7848599" cy="464820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06C0EB6-587A-4825-B55F-37D696CED6E1}"/>
                </a:ext>
              </a:extLst>
            </p:cNvPr>
            <p:cNvSpPr txBox="1"/>
            <p:nvPr/>
          </p:nvSpPr>
          <p:spPr>
            <a:xfrm>
              <a:off x="763350" y="2698271"/>
              <a:ext cx="24686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Program </a:t>
              </a:r>
              <a:b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b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Educational Objective</a:t>
              </a:r>
            </a:p>
          </p:txBody>
        </p:sp>
        <p:sp>
          <p:nvSpPr>
            <p:cNvPr id="31" name="TextBox 30">
              <a:extLst>
                <a:ext uri="{FF2B5EF4-FFF2-40B4-BE49-F238E27FC236}">
                  <a16:creationId xmlns:a16="http://schemas.microsoft.com/office/drawing/2014/main" id="{BE884C63-7CCA-4120-93F5-7EDF6F90A110}"/>
                </a:ext>
              </a:extLst>
            </p:cNvPr>
            <p:cNvSpPr txBox="1"/>
            <p:nvPr/>
          </p:nvSpPr>
          <p:spPr>
            <a:xfrm>
              <a:off x="3231654" y="2148012"/>
              <a:ext cx="24466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Student </a:t>
              </a:r>
              <a:b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b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Outcome</a:t>
              </a:r>
            </a:p>
          </p:txBody>
        </p:sp>
        <p:sp>
          <p:nvSpPr>
            <p:cNvPr id="32" name="TextBox 31">
              <a:extLst>
                <a:ext uri="{FF2B5EF4-FFF2-40B4-BE49-F238E27FC236}">
                  <a16:creationId xmlns:a16="http://schemas.microsoft.com/office/drawing/2014/main" id="{946F5DD3-C357-4213-B3C0-7BF665EC4C21}"/>
                </a:ext>
              </a:extLst>
            </p:cNvPr>
            <p:cNvSpPr txBox="1"/>
            <p:nvPr/>
          </p:nvSpPr>
          <p:spPr>
            <a:xfrm>
              <a:off x="5678305" y="1446106"/>
              <a:ext cx="23496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Performance Indicators</a:t>
              </a:r>
            </a:p>
          </p:txBody>
        </p:sp>
        <p:sp>
          <p:nvSpPr>
            <p:cNvPr id="13" name="TextBox 12">
              <a:extLst>
                <a:ext uri="{FF2B5EF4-FFF2-40B4-BE49-F238E27FC236}">
                  <a16:creationId xmlns:a16="http://schemas.microsoft.com/office/drawing/2014/main" id="{D29F46FF-5B35-432D-A49A-672C405608D4}"/>
                </a:ext>
              </a:extLst>
            </p:cNvPr>
            <p:cNvSpPr txBox="1"/>
            <p:nvPr/>
          </p:nvSpPr>
          <p:spPr>
            <a:xfrm>
              <a:off x="1271091" y="3780302"/>
              <a:ext cx="206964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Successfully function in industry and business as a professional.</a:t>
              </a:r>
            </a:p>
          </p:txBody>
        </p:sp>
        <p:sp>
          <p:nvSpPr>
            <p:cNvPr id="35" name="TextBox 34">
              <a:extLst>
                <a:ext uri="{FF2B5EF4-FFF2-40B4-BE49-F238E27FC236}">
                  <a16:creationId xmlns:a16="http://schemas.microsoft.com/office/drawing/2014/main" id="{186D7FFD-BBCA-4519-99A5-908A1AC98DD3}"/>
                </a:ext>
              </a:extLst>
            </p:cNvPr>
            <p:cNvSpPr txBox="1"/>
            <p:nvPr/>
          </p:nvSpPr>
          <p:spPr>
            <a:xfrm>
              <a:off x="3698808" y="3084836"/>
              <a:ext cx="192948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An ability to function effectively as a member as well as a leader on technical teams</a:t>
              </a:r>
            </a:p>
          </p:txBody>
        </p:sp>
        <p:sp>
          <p:nvSpPr>
            <p:cNvPr id="39" name="TextBox 38">
              <a:extLst>
                <a:ext uri="{FF2B5EF4-FFF2-40B4-BE49-F238E27FC236}">
                  <a16:creationId xmlns:a16="http://schemas.microsoft.com/office/drawing/2014/main" id="{214D9C24-6194-4F8E-8904-47B9E04F974A}"/>
                </a:ext>
              </a:extLst>
            </p:cNvPr>
            <p:cNvSpPr txBox="1"/>
            <p:nvPr/>
          </p:nvSpPr>
          <p:spPr>
            <a:xfrm>
              <a:off x="6062942" y="2419618"/>
              <a:ext cx="2437686" cy="280076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Create a team charter describing roles and responsibilities of each team member,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Create a project plan to achieve identified goals,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ova Cond" panose="020B0506020202020204" pitchFamily="34" charset="0"/>
                  <a:ea typeface="+mn-ea"/>
                  <a:cs typeface="+mn-cs"/>
                </a:rPr>
                <a:t>Establish leadership roles within a team and monitor team member participation. </a:t>
              </a:r>
            </a:p>
          </p:txBody>
        </p:sp>
      </p:grpSp>
      <p:sp>
        <p:nvSpPr>
          <p:cNvPr id="16" name="TextBox 15"/>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4247949932"/>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227">
            <a:extLst>
              <a:ext uri="{FF2B5EF4-FFF2-40B4-BE49-F238E27FC236}">
                <a16:creationId xmlns:a16="http://schemas.microsoft.com/office/drawing/2014/main" id="{AE19922F-FE37-4856-98F2-86748F7F4567}"/>
              </a:ext>
            </a:extLst>
          </p:cNvPr>
          <p:cNvGrpSpPr/>
          <p:nvPr/>
        </p:nvGrpSpPr>
        <p:grpSpPr>
          <a:xfrm>
            <a:off x="319073" y="4447648"/>
            <a:ext cx="8729595" cy="1572152"/>
            <a:chOff x="319073" y="4447648"/>
            <a:chExt cx="8729595" cy="1572152"/>
          </a:xfrm>
        </p:grpSpPr>
        <p:grpSp>
          <p:nvGrpSpPr>
            <p:cNvPr id="200" name="Google Shape;1010;p30">
              <a:extLst>
                <a:ext uri="{FF2B5EF4-FFF2-40B4-BE49-F238E27FC236}">
                  <a16:creationId xmlns:a16="http://schemas.microsoft.com/office/drawing/2014/main" id="{4A376A2C-6189-4885-B93B-1805C8CC7806}"/>
                </a:ext>
              </a:extLst>
            </p:cNvPr>
            <p:cNvGrpSpPr/>
            <p:nvPr/>
          </p:nvGrpSpPr>
          <p:grpSpPr>
            <a:xfrm>
              <a:off x="319073" y="4447648"/>
              <a:ext cx="2269281" cy="1572152"/>
              <a:chOff x="552450" y="1077575"/>
              <a:chExt cx="2724762" cy="1887708"/>
            </a:xfrm>
            <a:effectLst>
              <a:outerShdw blurRad="50800" dist="38100" dir="2700000" algn="tl" rotWithShape="0">
                <a:prstClr val="black">
                  <a:alpha val="40000"/>
                </a:prstClr>
              </a:outerShdw>
            </a:effectLst>
          </p:grpSpPr>
          <p:sp>
            <p:nvSpPr>
              <p:cNvPr id="201" name="Google Shape;1011;p30">
                <a:extLst>
                  <a:ext uri="{FF2B5EF4-FFF2-40B4-BE49-F238E27FC236}">
                    <a16:creationId xmlns:a16="http://schemas.microsoft.com/office/drawing/2014/main" id="{70BFE2E9-81F6-45D1-8BA6-7B4E2237F973}"/>
                  </a:ext>
                </a:extLst>
              </p:cNvPr>
              <p:cNvSpPr/>
              <p:nvPr/>
            </p:nvSpPr>
            <p:spPr>
              <a:xfrm>
                <a:off x="1914702" y="1864606"/>
                <a:ext cx="1362494" cy="1100677"/>
              </a:xfrm>
              <a:custGeom>
                <a:avLst/>
                <a:gdLst/>
                <a:ahLst/>
                <a:cxnLst/>
                <a:rect l="l" t="t" r="r" b="b"/>
                <a:pathLst>
                  <a:path w="12016" h="9707" extrusionOk="0">
                    <a:moveTo>
                      <a:pt x="12015" y="0"/>
                    </a:moveTo>
                    <a:lnTo>
                      <a:pt x="9609" y="1375"/>
                    </a:lnTo>
                    <a:lnTo>
                      <a:pt x="8430" y="2062"/>
                    </a:lnTo>
                    <a:lnTo>
                      <a:pt x="7203" y="2766"/>
                    </a:lnTo>
                    <a:lnTo>
                      <a:pt x="4797" y="4158"/>
                    </a:lnTo>
                    <a:lnTo>
                      <a:pt x="2407" y="5549"/>
                    </a:lnTo>
                    <a:lnTo>
                      <a:pt x="1" y="6924"/>
                    </a:lnTo>
                    <a:lnTo>
                      <a:pt x="1" y="9707"/>
                    </a:lnTo>
                    <a:lnTo>
                      <a:pt x="2407" y="8315"/>
                    </a:lnTo>
                    <a:lnTo>
                      <a:pt x="4797" y="6924"/>
                    </a:lnTo>
                    <a:lnTo>
                      <a:pt x="7203" y="5549"/>
                    </a:lnTo>
                    <a:lnTo>
                      <a:pt x="9609" y="4158"/>
                    </a:lnTo>
                    <a:lnTo>
                      <a:pt x="12015" y="2766"/>
                    </a:lnTo>
                    <a:lnTo>
                      <a:pt x="12015" y="0"/>
                    </a:lnTo>
                    <a:close/>
                  </a:path>
                </a:pathLst>
              </a:custGeom>
              <a:solidFill>
                <a:srgbClr val="016C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012;p30">
                <a:extLst>
                  <a:ext uri="{FF2B5EF4-FFF2-40B4-BE49-F238E27FC236}">
                    <a16:creationId xmlns:a16="http://schemas.microsoft.com/office/drawing/2014/main" id="{1FF18954-FF18-40F1-91FA-D2F3A578CAE2}"/>
                  </a:ext>
                </a:extLst>
              </p:cNvPr>
              <p:cNvSpPr/>
              <p:nvPr/>
            </p:nvSpPr>
            <p:spPr>
              <a:xfrm>
                <a:off x="552450" y="1077575"/>
                <a:ext cx="2724762" cy="1572152"/>
              </a:xfrm>
              <a:custGeom>
                <a:avLst/>
                <a:gdLst/>
                <a:ahLst/>
                <a:cxnLst/>
                <a:rect l="l" t="t" r="r" b="b"/>
                <a:pathLst>
                  <a:path w="24030" h="13865" extrusionOk="0">
                    <a:moveTo>
                      <a:pt x="12015" y="1"/>
                    </a:moveTo>
                    <a:lnTo>
                      <a:pt x="9608" y="1392"/>
                    </a:lnTo>
                    <a:lnTo>
                      <a:pt x="7202" y="2783"/>
                    </a:lnTo>
                    <a:lnTo>
                      <a:pt x="4813" y="4158"/>
                    </a:lnTo>
                    <a:lnTo>
                      <a:pt x="2406" y="5550"/>
                    </a:lnTo>
                    <a:lnTo>
                      <a:pt x="0" y="6941"/>
                    </a:lnTo>
                    <a:lnTo>
                      <a:pt x="2406" y="8316"/>
                    </a:lnTo>
                    <a:lnTo>
                      <a:pt x="3519" y="8971"/>
                    </a:lnTo>
                    <a:lnTo>
                      <a:pt x="4191" y="9347"/>
                    </a:lnTo>
                    <a:lnTo>
                      <a:pt x="4813" y="9707"/>
                    </a:lnTo>
                    <a:lnTo>
                      <a:pt x="6204" y="10526"/>
                    </a:lnTo>
                    <a:lnTo>
                      <a:pt x="6728" y="10820"/>
                    </a:lnTo>
                    <a:lnTo>
                      <a:pt x="7202" y="11099"/>
                    </a:lnTo>
                    <a:lnTo>
                      <a:pt x="8315" y="11737"/>
                    </a:lnTo>
                    <a:lnTo>
                      <a:pt x="8986" y="12130"/>
                    </a:lnTo>
                    <a:lnTo>
                      <a:pt x="9608" y="12490"/>
                    </a:lnTo>
                    <a:lnTo>
                      <a:pt x="12015" y="13865"/>
                    </a:lnTo>
                    <a:lnTo>
                      <a:pt x="14421" y="12490"/>
                    </a:lnTo>
                    <a:lnTo>
                      <a:pt x="16811" y="11099"/>
                    </a:lnTo>
                    <a:lnTo>
                      <a:pt x="17793" y="10542"/>
                    </a:lnTo>
                    <a:lnTo>
                      <a:pt x="19217" y="9707"/>
                    </a:lnTo>
                    <a:lnTo>
                      <a:pt x="20444" y="9003"/>
                    </a:lnTo>
                    <a:lnTo>
                      <a:pt x="21623" y="8316"/>
                    </a:lnTo>
                    <a:lnTo>
                      <a:pt x="24029" y="6941"/>
                    </a:lnTo>
                    <a:lnTo>
                      <a:pt x="22327" y="5959"/>
                    </a:lnTo>
                    <a:lnTo>
                      <a:pt x="21623" y="5550"/>
                    </a:lnTo>
                    <a:lnTo>
                      <a:pt x="20117" y="4682"/>
                    </a:lnTo>
                    <a:lnTo>
                      <a:pt x="19217" y="4158"/>
                    </a:lnTo>
                    <a:lnTo>
                      <a:pt x="18022" y="3471"/>
                    </a:lnTo>
                    <a:lnTo>
                      <a:pt x="16811" y="2783"/>
                    </a:lnTo>
                    <a:lnTo>
                      <a:pt x="16221" y="2440"/>
                    </a:lnTo>
                    <a:lnTo>
                      <a:pt x="14421" y="1392"/>
                    </a:lnTo>
                    <a:lnTo>
                      <a:pt x="12015" y="1"/>
                    </a:lnTo>
                    <a:close/>
                  </a:path>
                </a:pathLst>
              </a:custGeom>
              <a:solidFill>
                <a:srgbClr val="0690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013;p30">
                <a:extLst>
                  <a:ext uri="{FF2B5EF4-FFF2-40B4-BE49-F238E27FC236}">
                    <a16:creationId xmlns:a16="http://schemas.microsoft.com/office/drawing/2014/main" id="{B2DDBFB2-C959-4C2D-B6F5-B8D10BA85221}"/>
                  </a:ext>
                </a:extLst>
              </p:cNvPr>
              <p:cNvSpPr/>
              <p:nvPr/>
            </p:nvSpPr>
            <p:spPr>
              <a:xfrm>
                <a:off x="552450" y="1864606"/>
                <a:ext cx="1362381" cy="1100677"/>
              </a:xfrm>
              <a:custGeom>
                <a:avLst/>
                <a:gdLst/>
                <a:ahLst/>
                <a:cxnLst/>
                <a:rect l="l" t="t" r="r" b="b"/>
                <a:pathLst>
                  <a:path w="12015" h="9707" extrusionOk="0">
                    <a:moveTo>
                      <a:pt x="0" y="0"/>
                    </a:moveTo>
                    <a:lnTo>
                      <a:pt x="0" y="2766"/>
                    </a:lnTo>
                    <a:lnTo>
                      <a:pt x="2406" y="4158"/>
                    </a:lnTo>
                    <a:lnTo>
                      <a:pt x="4813" y="5549"/>
                    </a:lnTo>
                    <a:lnTo>
                      <a:pt x="5435" y="5909"/>
                    </a:lnTo>
                    <a:lnTo>
                      <a:pt x="7202" y="6924"/>
                    </a:lnTo>
                    <a:lnTo>
                      <a:pt x="8446" y="7644"/>
                    </a:lnTo>
                    <a:lnTo>
                      <a:pt x="9608" y="8315"/>
                    </a:lnTo>
                    <a:lnTo>
                      <a:pt x="12015" y="9707"/>
                    </a:lnTo>
                    <a:lnTo>
                      <a:pt x="12015" y="6924"/>
                    </a:lnTo>
                    <a:lnTo>
                      <a:pt x="9608" y="5549"/>
                    </a:lnTo>
                    <a:lnTo>
                      <a:pt x="8986" y="5189"/>
                    </a:lnTo>
                    <a:lnTo>
                      <a:pt x="7202" y="4158"/>
                    </a:lnTo>
                    <a:lnTo>
                      <a:pt x="6728" y="3879"/>
                    </a:lnTo>
                    <a:lnTo>
                      <a:pt x="4813" y="2766"/>
                    </a:lnTo>
                    <a:lnTo>
                      <a:pt x="4191" y="2406"/>
                    </a:lnTo>
                    <a:lnTo>
                      <a:pt x="2406" y="1375"/>
                    </a:lnTo>
                    <a:lnTo>
                      <a:pt x="0" y="0"/>
                    </a:lnTo>
                    <a:close/>
                  </a:path>
                </a:pathLst>
              </a:custGeom>
              <a:solidFill>
                <a:srgbClr val="3FBA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9" name="Group 218">
              <a:extLst>
                <a:ext uri="{FF2B5EF4-FFF2-40B4-BE49-F238E27FC236}">
                  <a16:creationId xmlns:a16="http://schemas.microsoft.com/office/drawing/2014/main" id="{4018F7D4-15BF-4054-971B-28EE0D7388A3}"/>
                </a:ext>
              </a:extLst>
            </p:cNvPr>
            <p:cNvGrpSpPr/>
            <p:nvPr/>
          </p:nvGrpSpPr>
          <p:grpSpPr>
            <a:xfrm>
              <a:off x="2684419" y="5197621"/>
              <a:ext cx="6364249" cy="423923"/>
              <a:chOff x="2684419" y="4847101"/>
              <a:chExt cx="6364249" cy="423923"/>
            </a:xfrm>
          </p:grpSpPr>
          <p:cxnSp>
            <p:nvCxnSpPr>
              <p:cNvPr id="213" name="Google Shape;918;p28">
                <a:extLst>
                  <a:ext uri="{FF2B5EF4-FFF2-40B4-BE49-F238E27FC236}">
                    <a16:creationId xmlns:a16="http://schemas.microsoft.com/office/drawing/2014/main" id="{84911963-919F-4349-BEA2-14673B212BF2}"/>
                  </a:ext>
                </a:extLst>
              </p:cNvPr>
              <p:cNvCxnSpPr>
                <a:cxnSpLocks/>
              </p:cNvCxnSpPr>
              <p:nvPr/>
            </p:nvCxnSpPr>
            <p:spPr>
              <a:xfrm>
                <a:off x="2684419" y="4876800"/>
                <a:ext cx="327918" cy="0"/>
              </a:xfrm>
              <a:prstGeom prst="straightConnector1">
                <a:avLst/>
              </a:prstGeom>
              <a:noFill/>
              <a:ln w="19050" cap="flat" cmpd="sng">
                <a:solidFill>
                  <a:srgbClr val="1B75B2"/>
                </a:solidFill>
                <a:prstDash val="solid"/>
                <a:round/>
                <a:headEnd type="none" w="med" len="med"/>
                <a:tailEnd type="triangle" w="med" len="med"/>
              </a:ln>
            </p:spPr>
          </p:cxnSp>
          <p:sp>
            <p:nvSpPr>
              <p:cNvPr id="214" name="Google Shape;920;p28">
                <a:extLst>
                  <a:ext uri="{FF2B5EF4-FFF2-40B4-BE49-F238E27FC236}">
                    <a16:creationId xmlns:a16="http://schemas.microsoft.com/office/drawing/2014/main" id="{9405A54A-D391-4531-A9A6-D1D2B6197017}"/>
                  </a:ext>
                </a:extLst>
              </p:cNvPr>
              <p:cNvSpPr txBox="1"/>
              <p:nvPr/>
            </p:nvSpPr>
            <p:spPr>
              <a:xfrm>
                <a:off x="3008980" y="4847101"/>
                <a:ext cx="6039688" cy="42392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B75B2"/>
                    </a:solidFill>
                    <a:effectLst/>
                    <a:uLnTx/>
                    <a:uFillTx/>
                    <a:latin typeface="Arial" panose="020B0604020202020204" pitchFamily="34" charset="0"/>
                    <a:ea typeface="Fira Sans Extra Condensed"/>
                    <a:cs typeface="Arial" panose="020B0604020202020204" pitchFamily="34" charset="0"/>
                    <a:sym typeface="Fira Sans Extra Condensed"/>
                  </a:rPr>
                  <a:t>Ability to identify and use appropriate technical literature</a:t>
                </a:r>
                <a:endParaRPr kumimoji="0" sz="2200" b="1" i="0" u="none" strike="noStrike" kern="1200" cap="none" spc="0" normalizeH="0" baseline="0" noProof="0" dirty="0">
                  <a:ln>
                    <a:noFill/>
                  </a:ln>
                  <a:solidFill>
                    <a:srgbClr val="1B75B2"/>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grpSp>
      </p:grpSp>
      <p:sp>
        <p:nvSpPr>
          <p:cNvPr id="2" name="Title 1">
            <a:extLst>
              <a:ext uri="{FF2B5EF4-FFF2-40B4-BE49-F238E27FC236}">
                <a16:creationId xmlns:a16="http://schemas.microsoft.com/office/drawing/2014/main" id="{87072705-92B7-43CA-B380-BC9AA00F86C3}"/>
              </a:ext>
            </a:extLst>
          </p:cNvPr>
          <p:cNvSpPr>
            <a:spLocks noGrp="1"/>
          </p:cNvSpPr>
          <p:nvPr>
            <p:ph type="title"/>
          </p:nvPr>
        </p:nvSpPr>
        <p:spPr>
          <a:xfrm>
            <a:off x="381000" y="685800"/>
            <a:ext cx="2057400" cy="761999"/>
          </a:xfrm>
        </p:spPr>
        <p:txBody>
          <a:bodyPr>
            <a:noAutofit/>
          </a:bodyPr>
          <a:lstStyle/>
          <a:p>
            <a:r>
              <a:rPr lang="en-US" sz="3200" b="1" dirty="0">
                <a:latin typeface="Arial" panose="020B0604020202020204" pitchFamily="34" charset="0"/>
                <a:cs typeface="Arial" panose="020B0604020202020204" pitchFamily="34" charset="0"/>
              </a:rPr>
              <a:t>Student </a:t>
            </a:r>
            <a:br>
              <a:rPr lang="en-US" sz="32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outcome</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7FBD27A-0B88-4D0B-B663-ED96852C82B9}"/>
              </a:ext>
            </a:extLst>
          </p:cNvPr>
          <p:cNvSpPr txBox="1">
            <a:spLocks/>
          </p:cNvSpPr>
          <p:nvPr/>
        </p:nvSpPr>
        <p:spPr>
          <a:xfrm>
            <a:off x="2968009" y="204581"/>
            <a:ext cx="6053003" cy="1590482"/>
          </a:xfrm>
          <a:prstGeom prst="rect">
            <a:avLst/>
          </a:prstGeom>
          <a:ln>
            <a:solidFill>
              <a:schemeClr val="bg2">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Utilize</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written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oral, and graphical communication in </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technical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non-technical environments; and </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identify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use appropriate technical literature.</a:t>
            </a:r>
          </a:p>
        </p:txBody>
      </p:sp>
      <p:sp>
        <p:nvSpPr>
          <p:cNvPr id="12" name="Content Placeholder 2">
            <a:extLst>
              <a:ext uri="{FF2B5EF4-FFF2-40B4-BE49-F238E27FC236}">
                <a16:creationId xmlns:a16="http://schemas.microsoft.com/office/drawing/2014/main" id="{6C7FE438-2E56-4F9D-A4CC-5F2F6E33AE6E}"/>
              </a:ext>
            </a:extLst>
          </p:cNvPr>
          <p:cNvSpPr txBox="1">
            <a:spLocks/>
          </p:cNvSpPr>
          <p:nvPr/>
        </p:nvSpPr>
        <p:spPr>
          <a:xfrm>
            <a:off x="6244603" y="3421926"/>
            <a:ext cx="2808281" cy="11601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rPr>
              <a:t>In </a:t>
            </a:r>
            <a:r>
              <a:rPr kumimoji="0" lang="en-US" sz="2200" b="1" i="0" u="none" strike="noStrike" kern="1200" cap="none" spc="0" normalizeH="0" baseline="0" noProof="0" dirty="0" smtClean="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rPr>
              <a:t>technical </a:t>
            </a:r>
            <a:r>
              <a:rPr kumimoji="0" lang="en-US" sz="22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rPr>
              <a:t>and non-technical environments</a:t>
            </a:r>
          </a:p>
        </p:txBody>
      </p:sp>
      <p:grpSp>
        <p:nvGrpSpPr>
          <p:cNvPr id="227" name="Group 226">
            <a:extLst>
              <a:ext uri="{FF2B5EF4-FFF2-40B4-BE49-F238E27FC236}">
                <a16:creationId xmlns:a16="http://schemas.microsoft.com/office/drawing/2014/main" id="{0B8531AF-166E-47EF-839E-AC395060979E}"/>
              </a:ext>
            </a:extLst>
          </p:cNvPr>
          <p:cNvGrpSpPr/>
          <p:nvPr/>
        </p:nvGrpSpPr>
        <p:grpSpPr>
          <a:xfrm>
            <a:off x="352425" y="2547811"/>
            <a:ext cx="5517466" cy="2875812"/>
            <a:chOff x="303153" y="2533770"/>
            <a:chExt cx="5517466" cy="2875812"/>
          </a:xfrm>
        </p:grpSpPr>
        <p:grpSp>
          <p:nvGrpSpPr>
            <p:cNvPr id="62" name="Google Shape;909;p28">
              <a:extLst>
                <a:ext uri="{FF2B5EF4-FFF2-40B4-BE49-F238E27FC236}">
                  <a16:creationId xmlns:a16="http://schemas.microsoft.com/office/drawing/2014/main" id="{5FDF2483-9A19-45BB-A45E-5350A83F17F1}"/>
                </a:ext>
              </a:extLst>
            </p:cNvPr>
            <p:cNvGrpSpPr/>
            <p:nvPr/>
          </p:nvGrpSpPr>
          <p:grpSpPr>
            <a:xfrm>
              <a:off x="2658202" y="3120246"/>
              <a:ext cx="3086217" cy="423923"/>
              <a:chOff x="3543300" y="1783438"/>
              <a:chExt cx="3944379" cy="541800"/>
            </a:xfrm>
          </p:grpSpPr>
          <p:cxnSp>
            <p:nvCxnSpPr>
              <p:cNvPr id="105" name="Google Shape;910;p28">
                <a:extLst>
                  <a:ext uri="{FF2B5EF4-FFF2-40B4-BE49-F238E27FC236}">
                    <a16:creationId xmlns:a16="http://schemas.microsoft.com/office/drawing/2014/main" id="{452E997D-BCE8-4EA7-88D2-63BDDB660890}"/>
                  </a:ext>
                </a:extLst>
              </p:cNvPr>
              <p:cNvCxnSpPr>
                <a:cxnSpLocks/>
              </p:cNvCxnSpPr>
              <p:nvPr/>
            </p:nvCxnSpPr>
            <p:spPr>
              <a:xfrm>
                <a:off x="3543300" y="2057275"/>
                <a:ext cx="419100" cy="0"/>
              </a:xfrm>
              <a:prstGeom prst="straightConnector1">
                <a:avLst/>
              </a:prstGeom>
              <a:noFill/>
              <a:ln w="19050" cap="flat" cmpd="sng">
                <a:solidFill>
                  <a:schemeClr val="accent5"/>
                </a:solidFill>
                <a:prstDash val="solid"/>
                <a:round/>
                <a:headEnd type="none" w="med" len="med"/>
                <a:tailEnd type="triangle" w="med" len="med"/>
              </a:ln>
            </p:spPr>
          </p:cxnSp>
          <p:sp>
            <p:nvSpPr>
              <p:cNvPr id="106" name="Google Shape;912;p28">
                <a:extLst>
                  <a:ext uri="{FF2B5EF4-FFF2-40B4-BE49-F238E27FC236}">
                    <a16:creationId xmlns:a16="http://schemas.microsoft.com/office/drawing/2014/main" id="{56D5AEFE-C60B-42C8-B816-E579C9AF5B66}"/>
                  </a:ext>
                </a:extLst>
              </p:cNvPr>
              <p:cNvSpPr txBox="1"/>
              <p:nvPr/>
            </p:nvSpPr>
            <p:spPr>
              <a:xfrm>
                <a:off x="3995907" y="1783438"/>
                <a:ext cx="3491772" cy="541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200" b="1" i="0" u="none" strike="noStrike" kern="1200" cap="none" spc="0" normalizeH="0" baseline="0" noProof="0" dirty="0">
                    <a:ln>
                      <a:noFill/>
                    </a:ln>
                    <a:solidFill>
                      <a:srgbClr val="38B8C8"/>
                    </a:solidFill>
                    <a:effectLst/>
                    <a:uLnTx/>
                    <a:uFillTx/>
                    <a:latin typeface="Arial" panose="020B0604020202020204" pitchFamily="34" charset="0"/>
                    <a:ea typeface="Fira Sans Extra Condensed"/>
                    <a:cs typeface="Arial" panose="020B0604020202020204" pitchFamily="34" charset="0"/>
                    <a:sym typeface="Fira Sans Extra Condensed"/>
                  </a:rPr>
                  <a:t>Written Communication </a:t>
                </a:r>
                <a:endParaRPr kumimoji="0" sz="2200" b="1" i="0" u="none" strike="noStrike" kern="1200" cap="none" spc="0" normalizeH="0" baseline="0" noProof="0" dirty="0">
                  <a:ln>
                    <a:noFill/>
                  </a:ln>
                  <a:solidFill>
                    <a:srgbClr val="38B8C8"/>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grpSp>
        <p:grpSp>
          <p:nvGrpSpPr>
            <p:cNvPr id="63" name="Google Shape;913;p28">
              <a:extLst>
                <a:ext uri="{FF2B5EF4-FFF2-40B4-BE49-F238E27FC236}">
                  <a16:creationId xmlns:a16="http://schemas.microsoft.com/office/drawing/2014/main" id="{7B8117B0-E1E7-4289-AC07-A1767A2F1F77}"/>
                </a:ext>
              </a:extLst>
            </p:cNvPr>
            <p:cNvGrpSpPr/>
            <p:nvPr/>
          </p:nvGrpSpPr>
          <p:grpSpPr>
            <a:xfrm>
              <a:off x="2658202" y="3773755"/>
              <a:ext cx="2772205" cy="423923"/>
              <a:chOff x="3543300" y="2652763"/>
              <a:chExt cx="3543052" cy="541800"/>
            </a:xfrm>
          </p:grpSpPr>
          <p:cxnSp>
            <p:nvCxnSpPr>
              <p:cNvPr id="103" name="Google Shape;914;p28">
                <a:extLst>
                  <a:ext uri="{FF2B5EF4-FFF2-40B4-BE49-F238E27FC236}">
                    <a16:creationId xmlns:a16="http://schemas.microsoft.com/office/drawing/2014/main" id="{E816FC72-52DB-4E06-B761-E3BA90902F5B}"/>
                  </a:ext>
                </a:extLst>
              </p:cNvPr>
              <p:cNvCxnSpPr>
                <a:cxnSpLocks/>
              </p:cNvCxnSpPr>
              <p:nvPr/>
            </p:nvCxnSpPr>
            <p:spPr>
              <a:xfrm>
                <a:off x="3543300" y="2925138"/>
                <a:ext cx="419100" cy="0"/>
              </a:xfrm>
              <a:prstGeom prst="straightConnector1">
                <a:avLst/>
              </a:prstGeom>
              <a:noFill/>
              <a:ln w="19050" cap="flat" cmpd="sng">
                <a:solidFill>
                  <a:schemeClr val="accent1"/>
                </a:solidFill>
                <a:prstDash val="solid"/>
                <a:round/>
                <a:headEnd type="none" w="med" len="med"/>
                <a:tailEnd type="triangle" w="med" len="med"/>
              </a:ln>
            </p:spPr>
          </p:cxnSp>
          <p:sp>
            <p:nvSpPr>
              <p:cNvPr id="104" name="Google Shape;916;p28">
                <a:extLst>
                  <a:ext uri="{FF2B5EF4-FFF2-40B4-BE49-F238E27FC236}">
                    <a16:creationId xmlns:a16="http://schemas.microsoft.com/office/drawing/2014/main" id="{4E7A194F-FE1A-4B4C-B689-4F488E484E93}"/>
                  </a:ext>
                </a:extLst>
              </p:cNvPr>
              <p:cNvSpPr txBox="1"/>
              <p:nvPr/>
            </p:nvSpPr>
            <p:spPr>
              <a:xfrm>
                <a:off x="3995907" y="2652763"/>
                <a:ext cx="3090445" cy="541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200" b="1" i="0" u="none" strike="noStrike" kern="1200" cap="none" spc="0" normalizeH="0" baseline="0" noProof="0" dirty="0">
                    <a:ln>
                      <a:noFill/>
                    </a:ln>
                    <a:solidFill>
                      <a:srgbClr val="8D61B6"/>
                    </a:solidFill>
                    <a:effectLst/>
                    <a:uLnTx/>
                    <a:uFillTx/>
                    <a:latin typeface="Arial" panose="020B0604020202020204" pitchFamily="34" charset="0"/>
                    <a:ea typeface="Fira Sans Extra Condensed"/>
                    <a:cs typeface="Arial" panose="020B0604020202020204" pitchFamily="34" charset="0"/>
                    <a:sym typeface="Fira Sans Extra Condensed"/>
                  </a:rPr>
                  <a:t>Oral Communication</a:t>
                </a:r>
                <a:endParaRPr kumimoji="0" sz="2200" b="1" i="0" u="none" strike="noStrike" kern="1200" cap="none" spc="0" normalizeH="0" baseline="0" noProof="0" dirty="0">
                  <a:ln>
                    <a:noFill/>
                  </a:ln>
                  <a:solidFill>
                    <a:srgbClr val="8D61B6"/>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grpSp>
        <p:grpSp>
          <p:nvGrpSpPr>
            <p:cNvPr id="64" name="Google Shape;917;p28">
              <a:extLst>
                <a:ext uri="{FF2B5EF4-FFF2-40B4-BE49-F238E27FC236}">
                  <a16:creationId xmlns:a16="http://schemas.microsoft.com/office/drawing/2014/main" id="{00FE6C07-161C-4950-B5AC-EB7C4E66BADF}"/>
                </a:ext>
              </a:extLst>
            </p:cNvPr>
            <p:cNvGrpSpPr/>
            <p:nvPr/>
          </p:nvGrpSpPr>
          <p:grpSpPr>
            <a:xfrm>
              <a:off x="2658202" y="4427263"/>
              <a:ext cx="3162417" cy="423923"/>
              <a:chOff x="3543300" y="3453888"/>
              <a:chExt cx="2908078" cy="541800"/>
            </a:xfrm>
          </p:grpSpPr>
          <p:cxnSp>
            <p:nvCxnSpPr>
              <p:cNvPr id="101" name="Google Shape;918;p28">
                <a:extLst>
                  <a:ext uri="{FF2B5EF4-FFF2-40B4-BE49-F238E27FC236}">
                    <a16:creationId xmlns:a16="http://schemas.microsoft.com/office/drawing/2014/main" id="{BE27E788-FD54-4C53-8621-61DE930B9468}"/>
                  </a:ext>
                </a:extLst>
              </p:cNvPr>
              <p:cNvCxnSpPr>
                <a:cxnSpLocks/>
              </p:cNvCxnSpPr>
              <p:nvPr/>
            </p:nvCxnSpPr>
            <p:spPr>
              <a:xfrm>
                <a:off x="3543300" y="3724800"/>
                <a:ext cx="301545" cy="0"/>
              </a:xfrm>
              <a:prstGeom prst="straightConnector1">
                <a:avLst/>
              </a:prstGeom>
              <a:noFill/>
              <a:ln w="19050" cap="flat" cmpd="sng">
                <a:solidFill>
                  <a:schemeClr val="accent3"/>
                </a:solidFill>
                <a:prstDash val="solid"/>
                <a:round/>
                <a:headEnd type="none" w="med" len="med"/>
                <a:tailEnd type="triangle" w="med" len="med"/>
              </a:ln>
            </p:spPr>
          </p:cxnSp>
          <p:sp>
            <p:nvSpPr>
              <p:cNvPr id="102" name="Google Shape;920;p28">
                <a:extLst>
                  <a:ext uri="{FF2B5EF4-FFF2-40B4-BE49-F238E27FC236}">
                    <a16:creationId xmlns:a16="http://schemas.microsoft.com/office/drawing/2014/main" id="{07A5535A-8F12-4202-9E88-FA93AEA4B024}"/>
                  </a:ext>
                </a:extLst>
              </p:cNvPr>
              <p:cNvSpPr txBox="1"/>
              <p:nvPr/>
            </p:nvSpPr>
            <p:spPr>
              <a:xfrm>
                <a:off x="3868954" y="3453888"/>
                <a:ext cx="2582424" cy="541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200" b="1" i="0" u="none" strike="noStrike" kern="1200" cap="none" spc="0" normalizeH="0" baseline="0" noProof="0" dirty="0">
                    <a:ln>
                      <a:noFill/>
                    </a:ln>
                    <a:solidFill>
                      <a:srgbClr val="FCBC10"/>
                    </a:solidFill>
                    <a:effectLst/>
                    <a:uLnTx/>
                    <a:uFillTx/>
                    <a:latin typeface="Arial" panose="020B0604020202020204" pitchFamily="34" charset="0"/>
                    <a:ea typeface="Fira Sans Extra Condensed"/>
                    <a:cs typeface="Arial" panose="020B0604020202020204" pitchFamily="34" charset="0"/>
                    <a:sym typeface="Fira Sans Extra Condensed"/>
                  </a:rPr>
                  <a:t>Graphic Communication</a:t>
                </a:r>
                <a:endParaRPr kumimoji="0" sz="2200" b="1" i="0" u="none" strike="noStrike" kern="1200" cap="none" spc="0" normalizeH="0" baseline="0" noProof="0" dirty="0">
                  <a:ln>
                    <a:noFill/>
                  </a:ln>
                  <a:solidFill>
                    <a:srgbClr val="FCBC10"/>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grpSp>
        <p:grpSp>
          <p:nvGrpSpPr>
            <p:cNvPr id="65" name="Google Shape;921;p28">
              <a:extLst>
                <a:ext uri="{FF2B5EF4-FFF2-40B4-BE49-F238E27FC236}">
                  <a16:creationId xmlns:a16="http://schemas.microsoft.com/office/drawing/2014/main" id="{C09BBE02-6CA3-4F1E-8B3D-74303CCD1F32}"/>
                </a:ext>
              </a:extLst>
            </p:cNvPr>
            <p:cNvGrpSpPr/>
            <p:nvPr/>
          </p:nvGrpSpPr>
          <p:grpSpPr>
            <a:xfrm>
              <a:off x="303153" y="3845678"/>
              <a:ext cx="2258076" cy="1563904"/>
              <a:chOff x="1822075" y="1027935"/>
              <a:chExt cx="3197210" cy="2214331"/>
            </a:xfrm>
            <a:effectLst>
              <a:outerShdw blurRad="50800" dist="38100" dir="2700000" algn="tl" rotWithShape="0">
                <a:prstClr val="black">
                  <a:alpha val="40000"/>
                </a:prstClr>
              </a:outerShdw>
            </a:effectLst>
          </p:grpSpPr>
          <p:sp>
            <p:nvSpPr>
              <p:cNvPr id="90" name="Google Shape;922;p28">
                <a:extLst>
                  <a:ext uri="{FF2B5EF4-FFF2-40B4-BE49-F238E27FC236}">
                    <a16:creationId xmlns:a16="http://schemas.microsoft.com/office/drawing/2014/main" id="{97321B4F-5544-4F61-951B-97C6427F8881}"/>
                  </a:ext>
                </a:extLst>
              </p:cNvPr>
              <p:cNvSpPr/>
              <p:nvPr/>
            </p:nvSpPr>
            <p:spPr>
              <a:xfrm>
                <a:off x="2460636" y="1396213"/>
                <a:ext cx="959043" cy="738955"/>
              </a:xfrm>
              <a:custGeom>
                <a:avLst/>
                <a:gdLst/>
                <a:ahLst/>
                <a:cxnLst/>
                <a:rect l="l" t="t" r="r" b="b"/>
                <a:pathLst>
                  <a:path w="7203" h="5550" extrusionOk="0">
                    <a:moveTo>
                      <a:pt x="7202" y="0"/>
                    </a:moveTo>
                    <a:lnTo>
                      <a:pt x="4813" y="1392"/>
                    </a:lnTo>
                    <a:lnTo>
                      <a:pt x="2406" y="2783"/>
                    </a:lnTo>
                    <a:lnTo>
                      <a:pt x="0" y="4158"/>
                    </a:lnTo>
                    <a:lnTo>
                      <a:pt x="2406" y="5549"/>
                    </a:lnTo>
                    <a:lnTo>
                      <a:pt x="4813" y="4158"/>
                    </a:lnTo>
                    <a:lnTo>
                      <a:pt x="7202" y="2783"/>
                    </a:lnTo>
                    <a:lnTo>
                      <a:pt x="7202" y="0"/>
                    </a:lnTo>
                    <a:close/>
                  </a:path>
                </a:pathLst>
              </a:custGeom>
              <a:solidFill>
                <a:srgbClr val="D59C01"/>
              </a:solidFill>
              <a:ln w="9525" cap="flat" cmpd="sng">
                <a:solidFill>
                  <a:srgbClr val="D59C0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23;p28">
                <a:extLst>
                  <a:ext uri="{FF2B5EF4-FFF2-40B4-BE49-F238E27FC236}">
                    <a16:creationId xmlns:a16="http://schemas.microsoft.com/office/drawing/2014/main" id="{3F588F1F-47D3-422F-B5FC-DE2D2360CFE4}"/>
                  </a:ext>
                </a:extLst>
              </p:cNvPr>
              <p:cNvSpPr/>
              <p:nvPr/>
            </p:nvSpPr>
            <p:spPr>
              <a:xfrm>
                <a:off x="3419543" y="1949828"/>
                <a:ext cx="1599737" cy="1292439"/>
              </a:xfrm>
              <a:custGeom>
                <a:avLst/>
                <a:gdLst/>
                <a:ahLst/>
                <a:cxnLst/>
                <a:rect l="l" t="t" r="r" b="b"/>
                <a:pathLst>
                  <a:path w="12015" h="9707" extrusionOk="0">
                    <a:moveTo>
                      <a:pt x="12015" y="0"/>
                    </a:moveTo>
                    <a:lnTo>
                      <a:pt x="9609" y="1391"/>
                    </a:lnTo>
                    <a:lnTo>
                      <a:pt x="7203" y="2783"/>
                    </a:lnTo>
                    <a:lnTo>
                      <a:pt x="4813" y="4174"/>
                    </a:lnTo>
                    <a:lnTo>
                      <a:pt x="2407" y="5549"/>
                    </a:lnTo>
                    <a:lnTo>
                      <a:pt x="0" y="6940"/>
                    </a:lnTo>
                    <a:lnTo>
                      <a:pt x="0" y="9707"/>
                    </a:lnTo>
                    <a:lnTo>
                      <a:pt x="2407" y="8332"/>
                    </a:lnTo>
                    <a:lnTo>
                      <a:pt x="4813" y="6940"/>
                    </a:lnTo>
                    <a:lnTo>
                      <a:pt x="7203" y="5549"/>
                    </a:lnTo>
                    <a:lnTo>
                      <a:pt x="9609" y="4174"/>
                    </a:lnTo>
                    <a:lnTo>
                      <a:pt x="9609" y="4158"/>
                    </a:lnTo>
                    <a:lnTo>
                      <a:pt x="12015" y="2783"/>
                    </a:lnTo>
                    <a:lnTo>
                      <a:pt x="12015" y="0"/>
                    </a:lnTo>
                    <a:close/>
                  </a:path>
                </a:pathLst>
              </a:custGeom>
              <a:solidFill>
                <a:srgbClr val="D59C01"/>
              </a:solidFill>
              <a:ln w="9525" cap="flat" cmpd="sng">
                <a:solidFill>
                  <a:srgbClr val="D59C0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4;p28">
                <a:extLst>
                  <a:ext uri="{FF2B5EF4-FFF2-40B4-BE49-F238E27FC236}">
                    <a16:creationId xmlns:a16="http://schemas.microsoft.com/office/drawing/2014/main" id="{27A958ED-8ABD-43EF-B452-8F4EC40402F9}"/>
                  </a:ext>
                </a:extLst>
              </p:cNvPr>
              <p:cNvSpPr/>
              <p:nvPr/>
            </p:nvSpPr>
            <p:spPr>
              <a:xfrm>
                <a:off x="3419543" y="1396213"/>
                <a:ext cx="320480" cy="553617"/>
              </a:xfrm>
              <a:custGeom>
                <a:avLst/>
                <a:gdLst/>
                <a:ahLst/>
                <a:cxnLst/>
                <a:rect l="l" t="t" r="r" b="b"/>
                <a:pathLst>
                  <a:path w="2407" h="4158" extrusionOk="0">
                    <a:moveTo>
                      <a:pt x="0" y="0"/>
                    </a:moveTo>
                    <a:lnTo>
                      <a:pt x="0" y="2783"/>
                    </a:lnTo>
                    <a:lnTo>
                      <a:pt x="2407" y="4158"/>
                    </a:lnTo>
                    <a:lnTo>
                      <a:pt x="2407" y="1392"/>
                    </a:lnTo>
                    <a:lnTo>
                      <a:pt x="0" y="0"/>
                    </a:lnTo>
                    <a:close/>
                  </a:path>
                </a:pathLst>
              </a:custGeom>
              <a:solidFill>
                <a:srgbClr val="FFD45E"/>
              </a:solidFill>
              <a:ln w="9525" cap="flat" cmpd="sng">
                <a:solidFill>
                  <a:srgbClr val="FFD4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25;p28">
                <a:extLst>
                  <a:ext uri="{FF2B5EF4-FFF2-40B4-BE49-F238E27FC236}">
                    <a16:creationId xmlns:a16="http://schemas.microsoft.com/office/drawing/2014/main" id="{32CC2950-E4FF-4ABA-8111-D0FD8826BA22}"/>
                  </a:ext>
                </a:extLst>
              </p:cNvPr>
              <p:cNvSpPr/>
              <p:nvPr/>
            </p:nvSpPr>
            <p:spPr>
              <a:xfrm>
                <a:off x="3739889" y="1581417"/>
                <a:ext cx="320480" cy="553750"/>
              </a:xfrm>
              <a:custGeom>
                <a:avLst/>
                <a:gdLst/>
                <a:ahLst/>
                <a:cxnLst/>
                <a:rect l="l" t="t" r="r" b="b"/>
                <a:pathLst>
                  <a:path w="2407" h="4159" extrusionOk="0">
                    <a:moveTo>
                      <a:pt x="1" y="1"/>
                    </a:moveTo>
                    <a:lnTo>
                      <a:pt x="1" y="2767"/>
                    </a:lnTo>
                    <a:lnTo>
                      <a:pt x="2407" y="4158"/>
                    </a:lnTo>
                    <a:lnTo>
                      <a:pt x="2407" y="1392"/>
                    </a:lnTo>
                    <a:lnTo>
                      <a:pt x="1" y="1"/>
                    </a:lnTo>
                    <a:close/>
                  </a:path>
                </a:pathLst>
              </a:custGeom>
              <a:solidFill>
                <a:srgbClr val="FFD45E"/>
              </a:solidFill>
              <a:ln w="9525" cap="flat" cmpd="sng">
                <a:solidFill>
                  <a:srgbClr val="FFD4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26;p28">
                <a:extLst>
                  <a:ext uri="{FF2B5EF4-FFF2-40B4-BE49-F238E27FC236}">
                    <a16:creationId xmlns:a16="http://schemas.microsoft.com/office/drawing/2014/main" id="{577D6D19-EEF3-4510-82DB-795307EF83CD}"/>
                  </a:ext>
                </a:extLst>
              </p:cNvPr>
              <p:cNvSpPr/>
              <p:nvPr/>
            </p:nvSpPr>
            <p:spPr>
              <a:xfrm>
                <a:off x="4060235" y="1766754"/>
                <a:ext cx="318350" cy="368412"/>
              </a:xfrm>
              <a:custGeom>
                <a:avLst/>
                <a:gdLst/>
                <a:ahLst/>
                <a:cxnLst/>
                <a:rect l="l" t="t" r="r" b="b"/>
                <a:pathLst>
                  <a:path w="2391" h="2767" extrusionOk="0">
                    <a:moveTo>
                      <a:pt x="1" y="0"/>
                    </a:moveTo>
                    <a:lnTo>
                      <a:pt x="1" y="2766"/>
                    </a:lnTo>
                    <a:lnTo>
                      <a:pt x="2391" y="1375"/>
                    </a:lnTo>
                    <a:lnTo>
                      <a:pt x="1" y="0"/>
                    </a:lnTo>
                    <a:close/>
                  </a:path>
                </a:pathLst>
              </a:custGeom>
              <a:solidFill>
                <a:srgbClr val="FFD45E"/>
              </a:solidFill>
              <a:ln w="9525" cap="flat" cmpd="sng">
                <a:solidFill>
                  <a:srgbClr val="FFD4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27;p28">
                <a:extLst>
                  <a:ext uri="{FF2B5EF4-FFF2-40B4-BE49-F238E27FC236}">
                    <a16:creationId xmlns:a16="http://schemas.microsoft.com/office/drawing/2014/main" id="{085526CC-3C3C-44F2-8A91-7265CA916F11}"/>
                  </a:ext>
                </a:extLst>
              </p:cNvPr>
              <p:cNvSpPr/>
              <p:nvPr/>
            </p:nvSpPr>
            <p:spPr>
              <a:xfrm>
                <a:off x="1822075" y="1949828"/>
                <a:ext cx="1597607" cy="1292439"/>
              </a:xfrm>
              <a:custGeom>
                <a:avLst/>
                <a:gdLst/>
                <a:ahLst/>
                <a:cxnLst/>
                <a:rect l="l" t="t" r="r" b="b"/>
                <a:pathLst>
                  <a:path w="11999" h="9707" extrusionOk="0">
                    <a:moveTo>
                      <a:pt x="0" y="0"/>
                    </a:moveTo>
                    <a:lnTo>
                      <a:pt x="0" y="2783"/>
                    </a:lnTo>
                    <a:lnTo>
                      <a:pt x="2390" y="4158"/>
                    </a:lnTo>
                    <a:lnTo>
                      <a:pt x="4796" y="5549"/>
                    </a:lnTo>
                    <a:lnTo>
                      <a:pt x="7202" y="6940"/>
                    </a:lnTo>
                    <a:lnTo>
                      <a:pt x="9609" y="8332"/>
                    </a:lnTo>
                    <a:lnTo>
                      <a:pt x="11998" y="9707"/>
                    </a:lnTo>
                    <a:lnTo>
                      <a:pt x="11998" y="6940"/>
                    </a:lnTo>
                    <a:lnTo>
                      <a:pt x="9609" y="5549"/>
                    </a:lnTo>
                    <a:lnTo>
                      <a:pt x="7202" y="4174"/>
                    </a:lnTo>
                    <a:lnTo>
                      <a:pt x="7202" y="4158"/>
                    </a:lnTo>
                    <a:lnTo>
                      <a:pt x="4796" y="2783"/>
                    </a:lnTo>
                    <a:lnTo>
                      <a:pt x="2390" y="1391"/>
                    </a:lnTo>
                    <a:lnTo>
                      <a:pt x="0" y="0"/>
                    </a:lnTo>
                    <a:close/>
                  </a:path>
                </a:pathLst>
              </a:custGeom>
              <a:solidFill>
                <a:srgbClr val="FFD45E"/>
              </a:solidFill>
              <a:ln w="9525" cap="flat" cmpd="sng">
                <a:solidFill>
                  <a:srgbClr val="FFD4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28;p28">
                <a:extLst>
                  <a:ext uri="{FF2B5EF4-FFF2-40B4-BE49-F238E27FC236}">
                    <a16:creationId xmlns:a16="http://schemas.microsoft.com/office/drawing/2014/main" id="{3CEB45E5-0C6F-4303-950D-E72034D89B7F}"/>
                  </a:ext>
                </a:extLst>
              </p:cNvPr>
              <p:cNvSpPr/>
              <p:nvPr/>
            </p:nvSpPr>
            <p:spPr>
              <a:xfrm>
                <a:off x="1822075" y="1027935"/>
                <a:ext cx="1917954" cy="1107234"/>
              </a:xfrm>
              <a:custGeom>
                <a:avLst/>
                <a:gdLst/>
                <a:ahLst/>
                <a:cxnLst/>
                <a:rect l="l" t="t" r="r" b="b"/>
                <a:pathLst>
                  <a:path w="14405" h="8316" extrusionOk="0">
                    <a:moveTo>
                      <a:pt x="11998" y="0"/>
                    </a:moveTo>
                    <a:lnTo>
                      <a:pt x="9609" y="1375"/>
                    </a:lnTo>
                    <a:lnTo>
                      <a:pt x="7202" y="2766"/>
                    </a:lnTo>
                    <a:lnTo>
                      <a:pt x="4796" y="4158"/>
                    </a:lnTo>
                    <a:lnTo>
                      <a:pt x="2390" y="5549"/>
                    </a:lnTo>
                    <a:lnTo>
                      <a:pt x="0" y="6924"/>
                    </a:lnTo>
                    <a:lnTo>
                      <a:pt x="2390" y="8315"/>
                    </a:lnTo>
                    <a:lnTo>
                      <a:pt x="4796" y="6924"/>
                    </a:lnTo>
                    <a:lnTo>
                      <a:pt x="7202" y="5549"/>
                    </a:lnTo>
                    <a:lnTo>
                      <a:pt x="9609" y="4158"/>
                    </a:lnTo>
                    <a:lnTo>
                      <a:pt x="11998" y="2766"/>
                    </a:lnTo>
                    <a:lnTo>
                      <a:pt x="14405" y="1375"/>
                    </a:lnTo>
                    <a:lnTo>
                      <a:pt x="11998" y="0"/>
                    </a:lnTo>
                    <a:close/>
                  </a:path>
                </a:pathLst>
              </a:custGeom>
              <a:solidFill>
                <a:srgbClr val="FCBA06"/>
              </a:solidFill>
              <a:ln w="9525" cap="flat" cmpd="sng">
                <a:solidFill>
                  <a:srgbClr val="FCBA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29;p28">
                <a:extLst>
                  <a:ext uri="{FF2B5EF4-FFF2-40B4-BE49-F238E27FC236}">
                    <a16:creationId xmlns:a16="http://schemas.microsoft.com/office/drawing/2014/main" id="{25A33355-B6D3-4178-AFF1-46FACF911DF9}"/>
                  </a:ext>
                </a:extLst>
              </p:cNvPr>
              <p:cNvSpPr/>
              <p:nvPr/>
            </p:nvSpPr>
            <p:spPr>
              <a:xfrm>
                <a:off x="3419543" y="1211009"/>
                <a:ext cx="640827" cy="370543"/>
              </a:xfrm>
              <a:custGeom>
                <a:avLst/>
                <a:gdLst/>
                <a:ahLst/>
                <a:cxnLst/>
                <a:rect l="l" t="t" r="r" b="b"/>
                <a:pathLst>
                  <a:path w="4813" h="2783" extrusionOk="0">
                    <a:moveTo>
                      <a:pt x="2407" y="0"/>
                    </a:moveTo>
                    <a:lnTo>
                      <a:pt x="0" y="1391"/>
                    </a:lnTo>
                    <a:lnTo>
                      <a:pt x="2407" y="2783"/>
                    </a:lnTo>
                    <a:lnTo>
                      <a:pt x="4813" y="1391"/>
                    </a:lnTo>
                    <a:lnTo>
                      <a:pt x="2407" y="0"/>
                    </a:lnTo>
                    <a:close/>
                  </a:path>
                </a:pathLst>
              </a:custGeom>
              <a:solidFill>
                <a:srgbClr val="FCBA06"/>
              </a:solidFill>
              <a:ln w="9525" cap="flat" cmpd="sng">
                <a:solidFill>
                  <a:srgbClr val="FCBA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30;p28">
                <a:extLst>
                  <a:ext uri="{FF2B5EF4-FFF2-40B4-BE49-F238E27FC236}">
                    <a16:creationId xmlns:a16="http://schemas.microsoft.com/office/drawing/2014/main" id="{B16334E4-45A8-462F-95A4-F6415B544774}"/>
                  </a:ext>
                </a:extLst>
              </p:cNvPr>
              <p:cNvSpPr/>
              <p:nvPr/>
            </p:nvSpPr>
            <p:spPr>
              <a:xfrm>
                <a:off x="3739889" y="1396213"/>
                <a:ext cx="638697" cy="370676"/>
              </a:xfrm>
              <a:custGeom>
                <a:avLst/>
                <a:gdLst/>
                <a:ahLst/>
                <a:cxnLst/>
                <a:rect l="l" t="t" r="r" b="b"/>
                <a:pathLst>
                  <a:path w="4797" h="2784" extrusionOk="0">
                    <a:moveTo>
                      <a:pt x="2407" y="0"/>
                    </a:moveTo>
                    <a:lnTo>
                      <a:pt x="1" y="1392"/>
                    </a:lnTo>
                    <a:lnTo>
                      <a:pt x="2407" y="2783"/>
                    </a:lnTo>
                    <a:lnTo>
                      <a:pt x="4797" y="1392"/>
                    </a:lnTo>
                    <a:lnTo>
                      <a:pt x="2407" y="0"/>
                    </a:lnTo>
                    <a:close/>
                  </a:path>
                </a:pathLst>
              </a:custGeom>
              <a:solidFill>
                <a:srgbClr val="FCBA06"/>
              </a:solidFill>
              <a:ln w="9525" cap="flat" cmpd="sng">
                <a:solidFill>
                  <a:srgbClr val="FCBA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31;p28">
                <a:extLst>
                  <a:ext uri="{FF2B5EF4-FFF2-40B4-BE49-F238E27FC236}">
                    <a16:creationId xmlns:a16="http://schemas.microsoft.com/office/drawing/2014/main" id="{4B8142D0-8866-4B74-877D-BF98B67F5E57}"/>
                  </a:ext>
                </a:extLst>
              </p:cNvPr>
              <p:cNvSpPr/>
              <p:nvPr/>
            </p:nvSpPr>
            <p:spPr>
              <a:xfrm>
                <a:off x="4060235" y="1581417"/>
                <a:ext cx="638697" cy="368412"/>
              </a:xfrm>
              <a:custGeom>
                <a:avLst/>
                <a:gdLst/>
                <a:ahLst/>
                <a:cxnLst/>
                <a:rect l="l" t="t" r="r" b="b"/>
                <a:pathLst>
                  <a:path w="4797" h="2767" extrusionOk="0">
                    <a:moveTo>
                      <a:pt x="2391" y="1"/>
                    </a:moveTo>
                    <a:lnTo>
                      <a:pt x="1" y="1392"/>
                    </a:lnTo>
                    <a:lnTo>
                      <a:pt x="2391" y="2767"/>
                    </a:lnTo>
                    <a:lnTo>
                      <a:pt x="4797" y="1392"/>
                    </a:lnTo>
                    <a:lnTo>
                      <a:pt x="2391" y="1"/>
                    </a:lnTo>
                    <a:close/>
                  </a:path>
                </a:pathLst>
              </a:custGeom>
              <a:solidFill>
                <a:srgbClr val="FCBA06"/>
              </a:solidFill>
              <a:ln w="9525" cap="flat" cmpd="sng">
                <a:solidFill>
                  <a:srgbClr val="FCBA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932;p28">
                <a:extLst>
                  <a:ext uri="{FF2B5EF4-FFF2-40B4-BE49-F238E27FC236}">
                    <a16:creationId xmlns:a16="http://schemas.microsoft.com/office/drawing/2014/main" id="{6A7E3850-CC77-450A-8846-7292B1B19B01}"/>
                  </a:ext>
                </a:extLst>
              </p:cNvPr>
              <p:cNvSpPr/>
              <p:nvPr/>
            </p:nvSpPr>
            <p:spPr>
              <a:xfrm>
                <a:off x="2140290" y="1766754"/>
                <a:ext cx="2878994" cy="1107234"/>
              </a:xfrm>
              <a:custGeom>
                <a:avLst/>
                <a:gdLst/>
                <a:ahLst/>
                <a:cxnLst/>
                <a:rect l="l" t="t" r="r" b="b"/>
                <a:pathLst>
                  <a:path w="21623" h="8316" extrusionOk="0">
                    <a:moveTo>
                      <a:pt x="19217" y="0"/>
                    </a:moveTo>
                    <a:lnTo>
                      <a:pt x="16811" y="1375"/>
                    </a:lnTo>
                    <a:lnTo>
                      <a:pt x="14421" y="2766"/>
                    </a:lnTo>
                    <a:lnTo>
                      <a:pt x="12015" y="4158"/>
                    </a:lnTo>
                    <a:lnTo>
                      <a:pt x="9608" y="5533"/>
                    </a:lnTo>
                    <a:lnTo>
                      <a:pt x="7202" y="4158"/>
                    </a:lnTo>
                    <a:lnTo>
                      <a:pt x="4812" y="2766"/>
                    </a:lnTo>
                    <a:lnTo>
                      <a:pt x="2406" y="1375"/>
                    </a:lnTo>
                    <a:lnTo>
                      <a:pt x="0" y="2766"/>
                    </a:lnTo>
                    <a:lnTo>
                      <a:pt x="2406" y="4158"/>
                    </a:lnTo>
                    <a:lnTo>
                      <a:pt x="4812" y="5533"/>
                    </a:lnTo>
                    <a:lnTo>
                      <a:pt x="7202" y="6924"/>
                    </a:lnTo>
                    <a:lnTo>
                      <a:pt x="9608" y="8315"/>
                    </a:lnTo>
                    <a:lnTo>
                      <a:pt x="12015" y="6924"/>
                    </a:lnTo>
                    <a:lnTo>
                      <a:pt x="14421" y="5533"/>
                    </a:lnTo>
                    <a:lnTo>
                      <a:pt x="16811" y="4158"/>
                    </a:lnTo>
                    <a:lnTo>
                      <a:pt x="19217" y="2766"/>
                    </a:lnTo>
                    <a:lnTo>
                      <a:pt x="21623" y="1375"/>
                    </a:lnTo>
                    <a:lnTo>
                      <a:pt x="19217" y="0"/>
                    </a:lnTo>
                    <a:close/>
                  </a:path>
                </a:pathLst>
              </a:custGeom>
              <a:solidFill>
                <a:srgbClr val="FCBA06"/>
              </a:solidFill>
              <a:ln w="9525" cap="flat" cmpd="sng">
                <a:solidFill>
                  <a:srgbClr val="FCBA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 name="Google Shape;933;p28">
              <a:extLst>
                <a:ext uri="{FF2B5EF4-FFF2-40B4-BE49-F238E27FC236}">
                  <a16:creationId xmlns:a16="http://schemas.microsoft.com/office/drawing/2014/main" id="{5697CCD7-12E1-46DC-A2EA-CBC2D820C3CC}"/>
                </a:ext>
              </a:extLst>
            </p:cNvPr>
            <p:cNvGrpSpPr/>
            <p:nvPr/>
          </p:nvGrpSpPr>
          <p:grpSpPr>
            <a:xfrm>
              <a:off x="303153" y="3219999"/>
              <a:ext cx="2258076" cy="1563904"/>
              <a:chOff x="1822075" y="1027935"/>
              <a:chExt cx="3197210" cy="2214331"/>
            </a:xfrm>
            <a:effectLst>
              <a:outerShdw blurRad="50800" dist="38100" dir="2700000" algn="tl" rotWithShape="0">
                <a:prstClr val="black">
                  <a:alpha val="40000"/>
                </a:prstClr>
              </a:outerShdw>
            </a:effectLst>
          </p:grpSpPr>
          <p:sp>
            <p:nvSpPr>
              <p:cNvPr id="79" name="Google Shape;934;p28">
                <a:extLst>
                  <a:ext uri="{FF2B5EF4-FFF2-40B4-BE49-F238E27FC236}">
                    <a16:creationId xmlns:a16="http://schemas.microsoft.com/office/drawing/2014/main" id="{39D98986-6634-4C2A-BCCE-EEEBB7BB6E47}"/>
                  </a:ext>
                </a:extLst>
              </p:cNvPr>
              <p:cNvSpPr/>
              <p:nvPr/>
            </p:nvSpPr>
            <p:spPr>
              <a:xfrm>
                <a:off x="2460636" y="1396213"/>
                <a:ext cx="959043" cy="738955"/>
              </a:xfrm>
              <a:custGeom>
                <a:avLst/>
                <a:gdLst/>
                <a:ahLst/>
                <a:cxnLst/>
                <a:rect l="l" t="t" r="r" b="b"/>
                <a:pathLst>
                  <a:path w="7203" h="5550" extrusionOk="0">
                    <a:moveTo>
                      <a:pt x="7202" y="0"/>
                    </a:moveTo>
                    <a:lnTo>
                      <a:pt x="4813" y="1392"/>
                    </a:lnTo>
                    <a:lnTo>
                      <a:pt x="2406" y="2783"/>
                    </a:lnTo>
                    <a:lnTo>
                      <a:pt x="0" y="4158"/>
                    </a:lnTo>
                    <a:lnTo>
                      <a:pt x="2406" y="5549"/>
                    </a:lnTo>
                    <a:lnTo>
                      <a:pt x="4813" y="4158"/>
                    </a:lnTo>
                    <a:lnTo>
                      <a:pt x="7202" y="2783"/>
                    </a:lnTo>
                    <a:lnTo>
                      <a:pt x="7202" y="0"/>
                    </a:lnTo>
                    <a:close/>
                  </a:path>
                </a:pathLst>
              </a:custGeom>
              <a:solidFill>
                <a:srgbClr val="6F4497"/>
              </a:solidFill>
              <a:ln w="9525" cap="flat" cmpd="sng">
                <a:solidFill>
                  <a:srgbClr val="6F449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935;p28">
                <a:extLst>
                  <a:ext uri="{FF2B5EF4-FFF2-40B4-BE49-F238E27FC236}">
                    <a16:creationId xmlns:a16="http://schemas.microsoft.com/office/drawing/2014/main" id="{57D99CE1-D23D-4A0C-9EDE-FF8E09429CB7}"/>
                  </a:ext>
                </a:extLst>
              </p:cNvPr>
              <p:cNvSpPr/>
              <p:nvPr/>
            </p:nvSpPr>
            <p:spPr>
              <a:xfrm>
                <a:off x="3419543" y="1949828"/>
                <a:ext cx="1599737" cy="1292439"/>
              </a:xfrm>
              <a:custGeom>
                <a:avLst/>
                <a:gdLst/>
                <a:ahLst/>
                <a:cxnLst/>
                <a:rect l="l" t="t" r="r" b="b"/>
                <a:pathLst>
                  <a:path w="12015" h="9707" extrusionOk="0">
                    <a:moveTo>
                      <a:pt x="12015" y="0"/>
                    </a:moveTo>
                    <a:lnTo>
                      <a:pt x="9609" y="1391"/>
                    </a:lnTo>
                    <a:lnTo>
                      <a:pt x="7203" y="2783"/>
                    </a:lnTo>
                    <a:lnTo>
                      <a:pt x="4813" y="4174"/>
                    </a:lnTo>
                    <a:lnTo>
                      <a:pt x="2407" y="5549"/>
                    </a:lnTo>
                    <a:lnTo>
                      <a:pt x="0" y="6940"/>
                    </a:lnTo>
                    <a:lnTo>
                      <a:pt x="0" y="9707"/>
                    </a:lnTo>
                    <a:lnTo>
                      <a:pt x="2407" y="8332"/>
                    </a:lnTo>
                    <a:lnTo>
                      <a:pt x="4813" y="6940"/>
                    </a:lnTo>
                    <a:lnTo>
                      <a:pt x="7203" y="5549"/>
                    </a:lnTo>
                    <a:lnTo>
                      <a:pt x="9609" y="4174"/>
                    </a:lnTo>
                    <a:lnTo>
                      <a:pt x="9609" y="4158"/>
                    </a:lnTo>
                    <a:lnTo>
                      <a:pt x="12015" y="2783"/>
                    </a:lnTo>
                    <a:lnTo>
                      <a:pt x="12015" y="0"/>
                    </a:lnTo>
                    <a:close/>
                  </a:path>
                </a:pathLst>
              </a:custGeom>
              <a:solidFill>
                <a:srgbClr val="6F4497"/>
              </a:solidFill>
              <a:ln w="9525" cap="flat" cmpd="sng">
                <a:solidFill>
                  <a:srgbClr val="6F449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936;p28">
                <a:extLst>
                  <a:ext uri="{FF2B5EF4-FFF2-40B4-BE49-F238E27FC236}">
                    <a16:creationId xmlns:a16="http://schemas.microsoft.com/office/drawing/2014/main" id="{E6E0EE09-8C3C-4378-882A-3BF95B638D34}"/>
                  </a:ext>
                </a:extLst>
              </p:cNvPr>
              <p:cNvSpPr/>
              <p:nvPr/>
            </p:nvSpPr>
            <p:spPr>
              <a:xfrm>
                <a:off x="3419543" y="1396213"/>
                <a:ext cx="320480" cy="553617"/>
              </a:xfrm>
              <a:custGeom>
                <a:avLst/>
                <a:gdLst/>
                <a:ahLst/>
                <a:cxnLst/>
                <a:rect l="l" t="t" r="r" b="b"/>
                <a:pathLst>
                  <a:path w="2407" h="4158" extrusionOk="0">
                    <a:moveTo>
                      <a:pt x="0" y="0"/>
                    </a:moveTo>
                    <a:lnTo>
                      <a:pt x="0" y="2783"/>
                    </a:lnTo>
                    <a:lnTo>
                      <a:pt x="2407" y="4158"/>
                    </a:lnTo>
                    <a:lnTo>
                      <a:pt x="2407" y="1392"/>
                    </a:lnTo>
                    <a:lnTo>
                      <a:pt x="0" y="0"/>
                    </a:lnTo>
                    <a:close/>
                  </a:path>
                </a:pathLst>
              </a:custGeom>
              <a:solidFill>
                <a:srgbClr val="C68DFB"/>
              </a:solidFill>
              <a:ln w="9525" cap="flat" cmpd="sng">
                <a:solidFill>
                  <a:srgbClr val="C68DF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937;p28">
                <a:extLst>
                  <a:ext uri="{FF2B5EF4-FFF2-40B4-BE49-F238E27FC236}">
                    <a16:creationId xmlns:a16="http://schemas.microsoft.com/office/drawing/2014/main" id="{0EF488F6-C2A0-4910-B9BA-426D96318C04}"/>
                  </a:ext>
                </a:extLst>
              </p:cNvPr>
              <p:cNvSpPr/>
              <p:nvPr/>
            </p:nvSpPr>
            <p:spPr>
              <a:xfrm>
                <a:off x="3739889" y="1581417"/>
                <a:ext cx="320480" cy="553750"/>
              </a:xfrm>
              <a:custGeom>
                <a:avLst/>
                <a:gdLst/>
                <a:ahLst/>
                <a:cxnLst/>
                <a:rect l="l" t="t" r="r" b="b"/>
                <a:pathLst>
                  <a:path w="2407" h="4159" extrusionOk="0">
                    <a:moveTo>
                      <a:pt x="1" y="1"/>
                    </a:moveTo>
                    <a:lnTo>
                      <a:pt x="1" y="2767"/>
                    </a:lnTo>
                    <a:lnTo>
                      <a:pt x="2407" y="4158"/>
                    </a:lnTo>
                    <a:lnTo>
                      <a:pt x="2407" y="1392"/>
                    </a:lnTo>
                    <a:lnTo>
                      <a:pt x="1" y="1"/>
                    </a:lnTo>
                    <a:close/>
                  </a:path>
                </a:pathLst>
              </a:custGeom>
              <a:solidFill>
                <a:srgbClr val="C68DFB"/>
              </a:solidFill>
              <a:ln w="9525" cap="flat" cmpd="sng">
                <a:solidFill>
                  <a:srgbClr val="C68DF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938;p28">
                <a:extLst>
                  <a:ext uri="{FF2B5EF4-FFF2-40B4-BE49-F238E27FC236}">
                    <a16:creationId xmlns:a16="http://schemas.microsoft.com/office/drawing/2014/main" id="{88A2DAFB-E5CA-4040-93E2-5C176DB813C5}"/>
                  </a:ext>
                </a:extLst>
              </p:cNvPr>
              <p:cNvSpPr/>
              <p:nvPr/>
            </p:nvSpPr>
            <p:spPr>
              <a:xfrm>
                <a:off x="4060235" y="1766754"/>
                <a:ext cx="318350" cy="368412"/>
              </a:xfrm>
              <a:custGeom>
                <a:avLst/>
                <a:gdLst/>
                <a:ahLst/>
                <a:cxnLst/>
                <a:rect l="l" t="t" r="r" b="b"/>
                <a:pathLst>
                  <a:path w="2391" h="2767" extrusionOk="0">
                    <a:moveTo>
                      <a:pt x="1" y="0"/>
                    </a:moveTo>
                    <a:lnTo>
                      <a:pt x="1" y="2766"/>
                    </a:lnTo>
                    <a:lnTo>
                      <a:pt x="2391" y="1375"/>
                    </a:lnTo>
                    <a:lnTo>
                      <a:pt x="1" y="0"/>
                    </a:lnTo>
                    <a:close/>
                  </a:path>
                </a:pathLst>
              </a:custGeom>
              <a:solidFill>
                <a:srgbClr val="C68DFB"/>
              </a:solidFill>
              <a:ln w="9525" cap="flat" cmpd="sng">
                <a:solidFill>
                  <a:srgbClr val="C68DF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939;p28">
                <a:extLst>
                  <a:ext uri="{FF2B5EF4-FFF2-40B4-BE49-F238E27FC236}">
                    <a16:creationId xmlns:a16="http://schemas.microsoft.com/office/drawing/2014/main" id="{DE0444C0-83D2-45B5-AA70-ABD9C2884461}"/>
                  </a:ext>
                </a:extLst>
              </p:cNvPr>
              <p:cNvSpPr/>
              <p:nvPr/>
            </p:nvSpPr>
            <p:spPr>
              <a:xfrm>
                <a:off x="1822075" y="1949828"/>
                <a:ext cx="1597607" cy="1292439"/>
              </a:xfrm>
              <a:custGeom>
                <a:avLst/>
                <a:gdLst/>
                <a:ahLst/>
                <a:cxnLst/>
                <a:rect l="l" t="t" r="r" b="b"/>
                <a:pathLst>
                  <a:path w="11999" h="9707" extrusionOk="0">
                    <a:moveTo>
                      <a:pt x="0" y="0"/>
                    </a:moveTo>
                    <a:lnTo>
                      <a:pt x="0" y="2783"/>
                    </a:lnTo>
                    <a:lnTo>
                      <a:pt x="2390" y="4158"/>
                    </a:lnTo>
                    <a:lnTo>
                      <a:pt x="4796" y="5549"/>
                    </a:lnTo>
                    <a:lnTo>
                      <a:pt x="7202" y="6940"/>
                    </a:lnTo>
                    <a:lnTo>
                      <a:pt x="9609" y="8332"/>
                    </a:lnTo>
                    <a:lnTo>
                      <a:pt x="11998" y="9707"/>
                    </a:lnTo>
                    <a:lnTo>
                      <a:pt x="11998" y="6940"/>
                    </a:lnTo>
                    <a:lnTo>
                      <a:pt x="9609" y="5549"/>
                    </a:lnTo>
                    <a:lnTo>
                      <a:pt x="7202" y="4174"/>
                    </a:lnTo>
                    <a:lnTo>
                      <a:pt x="7202" y="4158"/>
                    </a:lnTo>
                    <a:lnTo>
                      <a:pt x="4796" y="2783"/>
                    </a:lnTo>
                    <a:lnTo>
                      <a:pt x="2390" y="1391"/>
                    </a:lnTo>
                    <a:lnTo>
                      <a:pt x="0" y="0"/>
                    </a:lnTo>
                    <a:close/>
                  </a:path>
                </a:pathLst>
              </a:custGeom>
              <a:solidFill>
                <a:srgbClr val="C68DFB"/>
              </a:solidFill>
              <a:ln w="9525" cap="flat" cmpd="sng">
                <a:solidFill>
                  <a:srgbClr val="C68DF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940;p28">
                <a:extLst>
                  <a:ext uri="{FF2B5EF4-FFF2-40B4-BE49-F238E27FC236}">
                    <a16:creationId xmlns:a16="http://schemas.microsoft.com/office/drawing/2014/main" id="{7E0615F3-E6BF-4307-BBB0-474AE8D79249}"/>
                  </a:ext>
                </a:extLst>
              </p:cNvPr>
              <p:cNvSpPr/>
              <p:nvPr/>
            </p:nvSpPr>
            <p:spPr>
              <a:xfrm>
                <a:off x="1822075" y="1027935"/>
                <a:ext cx="1917954" cy="1107234"/>
              </a:xfrm>
              <a:custGeom>
                <a:avLst/>
                <a:gdLst/>
                <a:ahLst/>
                <a:cxnLst/>
                <a:rect l="l" t="t" r="r" b="b"/>
                <a:pathLst>
                  <a:path w="14405" h="8316" extrusionOk="0">
                    <a:moveTo>
                      <a:pt x="11998" y="0"/>
                    </a:moveTo>
                    <a:lnTo>
                      <a:pt x="9609" y="1375"/>
                    </a:lnTo>
                    <a:lnTo>
                      <a:pt x="7202" y="2766"/>
                    </a:lnTo>
                    <a:lnTo>
                      <a:pt x="4796" y="4158"/>
                    </a:lnTo>
                    <a:lnTo>
                      <a:pt x="2390" y="5549"/>
                    </a:lnTo>
                    <a:lnTo>
                      <a:pt x="0" y="6924"/>
                    </a:lnTo>
                    <a:lnTo>
                      <a:pt x="2390" y="8315"/>
                    </a:lnTo>
                    <a:lnTo>
                      <a:pt x="4796" y="6924"/>
                    </a:lnTo>
                    <a:lnTo>
                      <a:pt x="7202" y="5549"/>
                    </a:lnTo>
                    <a:lnTo>
                      <a:pt x="9609" y="4158"/>
                    </a:lnTo>
                    <a:lnTo>
                      <a:pt x="11998" y="2766"/>
                    </a:lnTo>
                    <a:lnTo>
                      <a:pt x="14405" y="1375"/>
                    </a:lnTo>
                    <a:lnTo>
                      <a:pt x="11998" y="0"/>
                    </a:lnTo>
                    <a:close/>
                  </a:path>
                </a:pathLst>
              </a:custGeom>
              <a:solidFill>
                <a:srgbClr val="8D61B6"/>
              </a:solidFill>
              <a:ln w="9525" cap="flat" cmpd="sng">
                <a:solidFill>
                  <a:srgbClr val="8D61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941;p28">
                <a:extLst>
                  <a:ext uri="{FF2B5EF4-FFF2-40B4-BE49-F238E27FC236}">
                    <a16:creationId xmlns:a16="http://schemas.microsoft.com/office/drawing/2014/main" id="{EC2C8A7D-AA0A-4169-89E5-6C022D891016}"/>
                  </a:ext>
                </a:extLst>
              </p:cNvPr>
              <p:cNvSpPr/>
              <p:nvPr/>
            </p:nvSpPr>
            <p:spPr>
              <a:xfrm>
                <a:off x="3419543" y="1211009"/>
                <a:ext cx="640827" cy="370543"/>
              </a:xfrm>
              <a:custGeom>
                <a:avLst/>
                <a:gdLst/>
                <a:ahLst/>
                <a:cxnLst/>
                <a:rect l="l" t="t" r="r" b="b"/>
                <a:pathLst>
                  <a:path w="4813" h="2783" extrusionOk="0">
                    <a:moveTo>
                      <a:pt x="2407" y="0"/>
                    </a:moveTo>
                    <a:lnTo>
                      <a:pt x="0" y="1391"/>
                    </a:lnTo>
                    <a:lnTo>
                      <a:pt x="2407" y="2783"/>
                    </a:lnTo>
                    <a:lnTo>
                      <a:pt x="4813" y="1391"/>
                    </a:lnTo>
                    <a:lnTo>
                      <a:pt x="2407" y="0"/>
                    </a:lnTo>
                    <a:close/>
                  </a:path>
                </a:pathLst>
              </a:custGeom>
              <a:solidFill>
                <a:srgbClr val="8D61B6"/>
              </a:solidFill>
              <a:ln w="9525" cap="flat" cmpd="sng">
                <a:solidFill>
                  <a:srgbClr val="8D61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942;p28">
                <a:extLst>
                  <a:ext uri="{FF2B5EF4-FFF2-40B4-BE49-F238E27FC236}">
                    <a16:creationId xmlns:a16="http://schemas.microsoft.com/office/drawing/2014/main" id="{5696CE15-C90C-4F78-9E95-18106A5455D5}"/>
                  </a:ext>
                </a:extLst>
              </p:cNvPr>
              <p:cNvSpPr/>
              <p:nvPr/>
            </p:nvSpPr>
            <p:spPr>
              <a:xfrm>
                <a:off x="3739889" y="1396213"/>
                <a:ext cx="638697" cy="370676"/>
              </a:xfrm>
              <a:custGeom>
                <a:avLst/>
                <a:gdLst/>
                <a:ahLst/>
                <a:cxnLst/>
                <a:rect l="l" t="t" r="r" b="b"/>
                <a:pathLst>
                  <a:path w="4797" h="2784" extrusionOk="0">
                    <a:moveTo>
                      <a:pt x="2407" y="0"/>
                    </a:moveTo>
                    <a:lnTo>
                      <a:pt x="1" y="1392"/>
                    </a:lnTo>
                    <a:lnTo>
                      <a:pt x="2407" y="2783"/>
                    </a:lnTo>
                    <a:lnTo>
                      <a:pt x="4797" y="1392"/>
                    </a:lnTo>
                    <a:lnTo>
                      <a:pt x="2407" y="0"/>
                    </a:lnTo>
                    <a:close/>
                  </a:path>
                </a:pathLst>
              </a:custGeom>
              <a:solidFill>
                <a:srgbClr val="8D61B6"/>
              </a:solidFill>
              <a:ln w="9525" cap="flat" cmpd="sng">
                <a:solidFill>
                  <a:srgbClr val="8D61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943;p28">
                <a:extLst>
                  <a:ext uri="{FF2B5EF4-FFF2-40B4-BE49-F238E27FC236}">
                    <a16:creationId xmlns:a16="http://schemas.microsoft.com/office/drawing/2014/main" id="{023B6139-D46C-48B6-A131-99F636B3FAD1}"/>
                  </a:ext>
                </a:extLst>
              </p:cNvPr>
              <p:cNvSpPr/>
              <p:nvPr/>
            </p:nvSpPr>
            <p:spPr>
              <a:xfrm>
                <a:off x="4060235" y="1581417"/>
                <a:ext cx="638697" cy="368412"/>
              </a:xfrm>
              <a:custGeom>
                <a:avLst/>
                <a:gdLst/>
                <a:ahLst/>
                <a:cxnLst/>
                <a:rect l="l" t="t" r="r" b="b"/>
                <a:pathLst>
                  <a:path w="4797" h="2767" extrusionOk="0">
                    <a:moveTo>
                      <a:pt x="2391" y="1"/>
                    </a:moveTo>
                    <a:lnTo>
                      <a:pt x="1" y="1392"/>
                    </a:lnTo>
                    <a:lnTo>
                      <a:pt x="2391" y="2767"/>
                    </a:lnTo>
                    <a:lnTo>
                      <a:pt x="4797" y="1392"/>
                    </a:lnTo>
                    <a:lnTo>
                      <a:pt x="2391" y="1"/>
                    </a:lnTo>
                    <a:close/>
                  </a:path>
                </a:pathLst>
              </a:custGeom>
              <a:solidFill>
                <a:srgbClr val="8D61B6"/>
              </a:solidFill>
              <a:ln w="9525" cap="flat" cmpd="sng">
                <a:solidFill>
                  <a:srgbClr val="8D61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944;p28">
                <a:extLst>
                  <a:ext uri="{FF2B5EF4-FFF2-40B4-BE49-F238E27FC236}">
                    <a16:creationId xmlns:a16="http://schemas.microsoft.com/office/drawing/2014/main" id="{2441A272-8074-4A08-8427-98369AE84C23}"/>
                  </a:ext>
                </a:extLst>
              </p:cNvPr>
              <p:cNvSpPr/>
              <p:nvPr/>
            </p:nvSpPr>
            <p:spPr>
              <a:xfrm>
                <a:off x="2140290" y="1766754"/>
                <a:ext cx="2878994" cy="1107234"/>
              </a:xfrm>
              <a:custGeom>
                <a:avLst/>
                <a:gdLst/>
                <a:ahLst/>
                <a:cxnLst/>
                <a:rect l="l" t="t" r="r" b="b"/>
                <a:pathLst>
                  <a:path w="21623" h="8316" extrusionOk="0">
                    <a:moveTo>
                      <a:pt x="19217" y="0"/>
                    </a:moveTo>
                    <a:lnTo>
                      <a:pt x="16811" y="1375"/>
                    </a:lnTo>
                    <a:lnTo>
                      <a:pt x="14421" y="2766"/>
                    </a:lnTo>
                    <a:lnTo>
                      <a:pt x="12015" y="4158"/>
                    </a:lnTo>
                    <a:lnTo>
                      <a:pt x="9608" y="5533"/>
                    </a:lnTo>
                    <a:lnTo>
                      <a:pt x="7202" y="4158"/>
                    </a:lnTo>
                    <a:lnTo>
                      <a:pt x="4812" y="2766"/>
                    </a:lnTo>
                    <a:lnTo>
                      <a:pt x="2406" y="1375"/>
                    </a:lnTo>
                    <a:lnTo>
                      <a:pt x="0" y="2766"/>
                    </a:lnTo>
                    <a:lnTo>
                      <a:pt x="2406" y="4158"/>
                    </a:lnTo>
                    <a:lnTo>
                      <a:pt x="4812" y="5533"/>
                    </a:lnTo>
                    <a:lnTo>
                      <a:pt x="7202" y="6924"/>
                    </a:lnTo>
                    <a:lnTo>
                      <a:pt x="9608" y="8315"/>
                    </a:lnTo>
                    <a:lnTo>
                      <a:pt x="12015" y="6924"/>
                    </a:lnTo>
                    <a:lnTo>
                      <a:pt x="14421" y="5533"/>
                    </a:lnTo>
                    <a:lnTo>
                      <a:pt x="16811" y="4158"/>
                    </a:lnTo>
                    <a:lnTo>
                      <a:pt x="19217" y="2766"/>
                    </a:lnTo>
                    <a:lnTo>
                      <a:pt x="21623" y="1375"/>
                    </a:lnTo>
                    <a:lnTo>
                      <a:pt x="19217" y="0"/>
                    </a:lnTo>
                    <a:close/>
                  </a:path>
                </a:pathLst>
              </a:custGeom>
              <a:solidFill>
                <a:srgbClr val="8D61B6"/>
              </a:solidFill>
              <a:ln w="9525" cap="flat" cmpd="sng">
                <a:solidFill>
                  <a:srgbClr val="8D61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945;p28">
              <a:extLst>
                <a:ext uri="{FF2B5EF4-FFF2-40B4-BE49-F238E27FC236}">
                  <a16:creationId xmlns:a16="http://schemas.microsoft.com/office/drawing/2014/main" id="{2FD45F3C-F9F9-449D-8945-D3F635DF3A8C}"/>
                </a:ext>
              </a:extLst>
            </p:cNvPr>
            <p:cNvGrpSpPr/>
            <p:nvPr/>
          </p:nvGrpSpPr>
          <p:grpSpPr>
            <a:xfrm>
              <a:off x="303153" y="2533770"/>
              <a:ext cx="2258076" cy="1563904"/>
              <a:chOff x="1822075" y="1027935"/>
              <a:chExt cx="3197210" cy="2214331"/>
            </a:xfrm>
            <a:effectLst>
              <a:outerShdw blurRad="50800" dist="38100" dir="2700000" algn="tl" rotWithShape="0">
                <a:prstClr val="black">
                  <a:alpha val="40000"/>
                </a:prstClr>
              </a:outerShdw>
            </a:effectLst>
          </p:grpSpPr>
          <p:sp>
            <p:nvSpPr>
              <p:cNvPr id="68" name="Google Shape;946;p28">
                <a:extLst>
                  <a:ext uri="{FF2B5EF4-FFF2-40B4-BE49-F238E27FC236}">
                    <a16:creationId xmlns:a16="http://schemas.microsoft.com/office/drawing/2014/main" id="{051CEA0E-5003-4AAE-8708-1AA74CB83E9B}"/>
                  </a:ext>
                </a:extLst>
              </p:cNvPr>
              <p:cNvSpPr/>
              <p:nvPr/>
            </p:nvSpPr>
            <p:spPr>
              <a:xfrm>
                <a:off x="2460636" y="1396213"/>
                <a:ext cx="959043" cy="738955"/>
              </a:xfrm>
              <a:custGeom>
                <a:avLst/>
                <a:gdLst/>
                <a:ahLst/>
                <a:cxnLst/>
                <a:rect l="l" t="t" r="r" b="b"/>
                <a:pathLst>
                  <a:path w="7203" h="5550" extrusionOk="0">
                    <a:moveTo>
                      <a:pt x="7202" y="0"/>
                    </a:moveTo>
                    <a:lnTo>
                      <a:pt x="4813" y="1392"/>
                    </a:lnTo>
                    <a:lnTo>
                      <a:pt x="2406" y="2783"/>
                    </a:lnTo>
                    <a:lnTo>
                      <a:pt x="0" y="4158"/>
                    </a:lnTo>
                    <a:lnTo>
                      <a:pt x="2406" y="5549"/>
                    </a:lnTo>
                    <a:lnTo>
                      <a:pt x="4813" y="4158"/>
                    </a:lnTo>
                    <a:lnTo>
                      <a:pt x="7202" y="2783"/>
                    </a:lnTo>
                    <a:lnTo>
                      <a:pt x="7202" y="0"/>
                    </a:lnTo>
                    <a:close/>
                  </a:path>
                </a:pathLst>
              </a:custGeom>
              <a:solidFill>
                <a:srgbClr val="2798A7"/>
              </a:solidFill>
              <a:ln w="9525" cap="flat" cmpd="sng">
                <a:solidFill>
                  <a:srgbClr val="2798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947;p28">
                <a:extLst>
                  <a:ext uri="{FF2B5EF4-FFF2-40B4-BE49-F238E27FC236}">
                    <a16:creationId xmlns:a16="http://schemas.microsoft.com/office/drawing/2014/main" id="{FB280394-8CD5-4AD9-BF13-8E04B8136B15}"/>
                  </a:ext>
                </a:extLst>
              </p:cNvPr>
              <p:cNvSpPr/>
              <p:nvPr/>
            </p:nvSpPr>
            <p:spPr>
              <a:xfrm>
                <a:off x="3419543" y="1949828"/>
                <a:ext cx="1599737" cy="1292439"/>
              </a:xfrm>
              <a:custGeom>
                <a:avLst/>
                <a:gdLst/>
                <a:ahLst/>
                <a:cxnLst/>
                <a:rect l="l" t="t" r="r" b="b"/>
                <a:pathLst>
                  <a:path w="12015" h="9707" extrusionOk="0">
                    <a:moveTo>
                      <a:pt x="12015" y="0"/>
                    </a:moveTo>
                    <a:lnTo>
                      <a:pt x="9609" y="1391"/>
                    </a:lnTo>
                    <a:lnTo>
                      <a:pt x="7203" y="2783"/>
                    </a:lnTo>
                    <a:lnTo>
                      <a:pt x="4813" y="4174"/>
                    </a:lnTo>
                    <a:lnTo>
                      <a:pt x="2407" y="5549"/>
                    </a:lnTo>
                    <a:lnTo>
                      <a:pt x="0" y="6940"/>
                    </a:lnTo>
                    <a:lnTo>
                      <a:pt x="0" y="9707"/>
                    </a:lnTo>
                    <a:lnTo>
                      <a:pt x="2407" y="8332"/>
                    </a:lnTo>
                    <a:lnTo>
                      <a:pt x="4813" y="6940"/>
                    </a:lnTo>
                    <a:lnTo>
                      <a:pt x="7203" y="5549"/>
                    </a:lnTo>
                    <a:lnTo>
                      <a:pt x="9609" y="4174"/>
                    </a:lnTo>
                    <a:lnTo>
                      <a:pt x="9609" y="4158"/>
                    </a:lnTo>
                    <a:lnTo>
                      <a:pt x="12015" y="2783"/>
                    </a:lnTo>
                    <a:lnTo>
                      <a:pt x="12015" y="0"/>
                    </a:lnTo>
                    <a:close/>
                  </a:path>
                </a:pathLst>
              </a:custGeom>
              <a:solidFill>
                <a:srgbClr val="2798A7"/>
              </a:solidFill>
              <a:ln w="9525" cap="flat" cmpd="sng">
                <a:solidFill>
                  <a:srgbClr val="2798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948;p28">
                <a:extLst>
                  <a:ext uri="{FF2B5EF4-FFF2-40B4-BE49-F238E27FC236}">
                    <a16:creationId xmlns:a16="http://schemas.microsoft.com/office/drawing/2014/main" id="{313AF42D-338D-4D1B-9397-584684371165}"/>
                  </a:ext>
                </a:extLst>
              </p:cNvPr>
              <p:cNvSpPr/>
              <p:nvPr/>
            </p:nvSpPr>
            <p:spPr>
              <a:xfrm>
                <a:off x="3419543" y="1396213"/>
                <a:ext cx="320480" cy="553617"/>
              </a:xfrm>
              <a:custGeom>
                <a:avLst/>
                <a:gdLst/>
                <a:ahLst/>
                <a:cxnLst/>
                <a:rect l="l" t="t" r="r" b="b"/>
                <a:pathLst>
                  <a:path w="2407" h="4158" extrusionOk="0">
                    <a:moveTo>
                      <a:pt x="0" y="0"/>
                    </a:moveTo>
                    <a:lnTo>
                      <a:pt x="0" y="2783"/>
                    </a:lnTo>
                    <a:lnTo>
                      <a:pt x="2407" y="4158"/>
                    </a:lnTo>
                    <a:lnTo>
                      <a:pt x="2407" y="1392"/>
                    </a:lnTo>
                    <a:lnTo>
                      <a:pt x="0" y="0"/>
                    </a:lnTo>
                    <a:close/>
                  </a:path>
                </a:pathLst>
              </a:custGeom>
              <a:solidFill>
                <a:srgbClr val="76D7E3"/>
              </a:solidFill>
              <a:ln w="9525" cap="flat" cmpd="sng">
                <a:solidFill>
                  <a:srgbClr val="76D7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949;p28">
                <a:extLst>
                  <a:ext uri="{FF2B5EF4-FFF2-40B4-BE49-F238E27FC236}">
                    <a16:creationId xmlns:a16="http://schemas.microsoft.com/office/drawing/2014/main" id="{18823F5D-2CCD-4246-9335-CC05D5B322E1}"/>
                  </a:ext>
                </a:extLst>
              </p:cNvPr>
              <p:cNvSpPr/>
              <p:nvPr/>
            </p:nvSpPr>
            <p:spPr>
              <a:xfrm>
                <a:off x="3739889" y="1581417"/>
                <a:ext cx="320480" cy="553750"/>
              </a:xfrm>
              <a:custGeom>
                <a:avLst/>
                <a:gdLst/>
                <a:ahLst/>
                <a:cxnLst/>
                <a:rect l="l" t="t" r="r" b="b"/>
                <a:pathLst>
                  <a:path w="2407" h="4159" extrusionOk="0">
                    <a:moveTo>
                      <a:pt x="1" y="1"/>
                    </a:moveTo>
                    <a:lnTo>
                      <a:pt x="1" y="2767"/>
                    </a:lnTo>
                    <a:lnTo>
                      <a:pt x="2407" y="4158"/>
                    </a:lnTo>
                    <a:lnTo>
                      <a:pt x="2407" y="1392"/>
                    </a:lnTo>
                    <a:lnTo>
                      <a:pt x="1" y="1"/>
                    </a:lnTo>
                    <a:close/>
                  </a:path>
                </a:pathLst>
              </a:custGeom>
              <a:solidFill>
                <a:srgbClr val="76D7E3"/>
              </a:solidFill>
              <a:ln w="9525" cap="flat" cmpd="sng">
                <a:solidFill>
                  <a:srgbClr val="76D7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950;p28">
                <a:extLst>
                  <a:ext uri="{FF2B5EF4-FFF2-40B4-BE49-F238E27FC236}">
                    <a16:creationId xmlns:a16="http://schemas.microsoft.com/office/drawing/2014/main" id="{CB111986-398C-4609-A3FD-9E4676F90C17}"/>
                  </a:ext>
                </a:extLst>
              </p:cNvPr>
              <p:cNvSpPr/>
              <p:nvPr/>
            </p:nvSpPr>
            <p:spPr>
              <a:xfrm>
                <a:off x="4060235" y="1766754"/>
                <a:ext cx="318350" cy="368412"/>
              </a:xfrm>
              <a:custGeom>
                <a:avLst/>
                <a:gdLst/>
                <a:ahLst/>
                <a:cxnLst/>
                <a:rect l="l" t="t" r="r" b="b"/>
                <a:pathLst>
                  <a:path w="2391" h="2767" extrusionOk="0">
                    <a:moveTo>
                      <a:pt x="1" y="0"/>
                    </a:moveTo>
                    <a:lnTo>
                      <a:pt x="1" y="2766"/>
                    </a:lnTo>
                    <a:lnTo>
                      <a:pt x="2391" y="1375"/>
                    </a:lnTo>
                    <a:lnTo>
                      <a:pt x="1" y="0"/>
                    </a:lnTo>
                    <a:close/>
                  </a:path>
                </a:pathLst>
              </a:custGeom>
              <a:solidFill>
                <a:srgbClr val="76D7E3"/>
              </a:solidFill>
              <a:ln w="9525" cap="flat" cmpd="sng">
                <a:solidFill>
                  <a:srgbClr val="76D7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951;p28">
                <a:extLst>
                  <a:ext uri="{FF2B5EF4-FFF2-40B4-BE49-F238E27FC236}">
                    <a16:creationId xmlns:a16="http://schemas.microsoft.com/office/drawing/2014/main" id="{E2BDA841-A913-42C8-82D9-30991FA132BE}"/>
                  </a:ext>
                </a:extLst>
              </p:cNvPr>
              <p:cNvSpPr/>
              <p:nvPr/>
            </p:nvSpPr>
            <p:spPr>
              <a:xfrm>
                <a:off x="1822075" y="1949828"/>
                <a:ext cx="1597607" cy="1292439"/>
              </a:xfrm>
              <a:custGeom>
                <a:avLst/>
                <a:gdLst/>
                <a:ahLst/>
                <a:cxnLst/>
                <a:rect l="l" t="t" r="r" b="b"/>
                <a:pathLst>
                  <a:path w="11999" h="9707" extrusionOk="0">
                    <a:moveTo>
                      <a:pt x="0" y="0"/>
                    </a:moveTo>
                    <a:lnTo>
                      <a:pt x="0" y="2783"/>
                    </a:lnTo>
                    <a:lnTo>
                      <a:pt x="2390" y="4158"/>
                    </a:lnTo>
                    <a:lnTo>
                      <a:pt x="4796" y="5549"/>
                    </a:lnTo>
                    <a:lnTo>
                      <a:pt x="7202" y="6940"/>
                    </a:lnTo>
                    <a:lnTo>
                      <a:pt x="9609" y="8332"/>
                    </a:lnTo>
                    <a:lnTo>
                      <a:pt x="11998" y="9707"/>
                    </a:lnTo>
                    <a:lnTo>
                      <a:pt x="11998" y="6940"/>
                    </a:lnTo>
                    <a:lnTo>
                      <a:pt x="9609" y="5549"/>
                    </a:lnTo>
                    <a:lnTo>
                      <a:pt x="7202" y="4174"/>
                    </a:lnTo>
                    <a:lnTo>
                      <a:pt x="7202" y="4158"/>
                    </a:lnTo>
                    <a:lnTo>
                      <a:pt x="4796" y="2783"/>
                    </a:lnTo>
                    <a:lnTo>
                      <a:pt x="2390" y="1391"/>
                    </a:lnTo>
                    <a:lnTo>
                      <a:pt x="0" y="0"/>
                    </a:lnTo>
                    <a:close/>
                  </a:path>
                </a:pathLst>
              </a:custGeom>
              <a:solidFill>
                <a:srgbClr val="76D7E3"/>
              </a:solidFill>
              <a:ln w="9525" cap="flat" cmpd="sng">
                <a:solidFill>
                  <a:srgbClr val="76D7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952;p28">
                <a:extLst>
                  <a:ext uri="{FF2B5EF4-FFF2-40B4-BE49-F238E27FC236}">
                    <a16:creationId xmlns:a16="http://schemas.microsoft.com/office/drawing/2014/main" id="{33AB14C5-E022-447F-AB3B-DE80B7EAC5F1}"/>
                  </a:ext>
                </a:extLst>
              </p:cNvPr>
              <p:cNvSpPr/>
              <p:nvPr/>
            </p:nvSpPr>
            <p:spPr>
              <a:xfrm>
                <a:off x="1822075" y="1027935"/>
                <a:ext cx="1917954" cy="1107234"/>
              </a:xfrm>
              <a:custGeom>
                <a:avLst/>
                <a:gdLst/>
                <a:ahLst/>
                <a:cxnLst/>
                <a:rect l="l" t="t" r="r" b="b"/>
                <a:pathLst>
                  <a:path w="14405" h="8316" extrusionOk="0">
                    <a:moveTo>
                      <a:pt x="11998" y="0"/>
                    </a:moveTo>
                    <a:lnTo>
                      <a:pt x="9609" y="1375"/>
                    </a:lnTo>
                    <a:lnTo>
                      <a:pt x="7202" y="2766"/>
                    </a:lnTo>
                    <a:lnTo>
                      <a:pt x="4796" y="4158"/>
                    </a:lnTo>
                    <a:lnTo>
                      <a:pt x="2390" y="5549"/>
                    </a:lnTo>
                    <a:lnTo>
                      <a:pt x="0" y="6924"/>
                    </a:lnTo>
                    <a:lnTo>
                      <a:pt x="2390" y="8315"/>
                    </a:lnTo>
                    <a:lnTo>
                      <a:pt x="4796" y="6924"/>
                    </a:lnTo>
                    <a:lnTo>
                      <a:pt x="7202" y="5549"/>
                    </a:lnTo>
                    <a:lnTo>
                      <a:pt x="9609" y="4158"/>
                    </a:lnTo>
                    <a:lnTo>
                      <a:pt x="11998" y="2766"/>
                    </a:lnTo>
                    <a:lnTo>
                      <a:pt x="14405" y="1375"/>
                    </a:lnTo>
                    <a:lnTo>
                      <a:pt x="11998" y="0"/>
                    </a:lnTo>
                    <a:close/>
                  </a:path>
                </a:pathLst>
              </a:custGeom>
              <a:solidFill>
                <a:srgbClr val="38B8C8"/>
              </a:solidFill>
              <a:ln w="9525" cap="flat" cmpd="sng">
                <a:solidFill>
                  <a:srgbClr val="38B8C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953;p28">
                <a:extLst>
                  <a:ext uri="{FF2B5EF4-FFF2-40B4-BE49-F238E27FC236}">
                    <a16:creationId xmlns:a16="http://schemas.microsoft.com/office/drawing/2014/main" id="{5277B758-A396-4848-8734-169E14D7C059}"/>
                  </a:ext>
                </a:extLst>
              </p:cNvPr>
              <p:cNvSpPr/>
              <p:nvPr/>
            </p:nvSpPr>
            <p:spPr>
              <a:xfrm>
                <a:off x="3419543" y="1211009"/>
                <a:ext cx="640827" cy="370543"/>
              </a:xfrm>
              <a:custGeom>
                <a:avLst/>
                <a:gdLst/>
                <a:ahLst/>
                <a:cxnLst/>
                <a:rect l="l" t="t" r="r" b="b"/>
                <a:pathLst>
                  <a:path w="4813" h="2783" extrusionOk="0">
                    <a:moveTo>
                      <a:pt x="2407" y="0"/>
                    </a:moveTo>
                    <a:lnTo>
                      <a:pt x="0" y="1391"/>
                    </a:lnTo>
                    <a:lnTo>
                      <a:pt x="2407" y="2783"/>
                    </a:lnTo>
                    <a:lnTo>
                      <a:pt x="4813" y="1391"/>
                    </a:lnTo>
                    <a:lnTo>
                      <a:pt x="2407" y="0"/>
                    </a:lnTo>
                    <a:close/>
                  </a:path>
                </a:pathLst>
              </a:custGeom>
              <a:solidFill>
                <a:srgbClr val="38B8C8"/>
              </a:solidFill>
              <a:ln w="9525" cap="flat" cmpd="sng">
                <a:solidFill>
                  <a:srgbClr val="38B8C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954;p28">
                <a:extLst>
                  <a:ext uri="{FF2B5EF4-FFF2-40B4-BE49-F238E27FC236}">
                    <a16:creationId xmlns:a16="http://schemas.microsoft.com/office/drawing/2014/main" id="{5FF36FAC-7627-46C9-9217-C308D00A7154}"/>
                  </a:ext>
                </a:extLst>
              </p:cNvPr>
              <p:cNvSpPr/>
              <p:nvPr/>
            </p:nvSpPr>
            <p:spPr>
              <a:xfrm>
                <a:off x="3739889" y="1396213"/>
                <a:ext cx="638697" cy="370676"/>
              </a:xfrm>
              <a:custGeom>
                <a:avLst/>
                <a:gdLst/>
                <a:ahLst/>
                <a:cxnLst/>
                <a:rect l="l" t="t" r="r" b="b"/>
                <a:pathLst>
                  <a:path w="4797" h="2784" extrusionOk="0">
                    <a:moveTo>
                      <a:pt x="2407" y="0"/>
                    </a:moveTo>
                    <a:lnTo>
                      <a:pt x="1" y="1392"/>
                    </a:lnTo>
                    <a:lnTo>
                      <a:pt x="2407" y="2783"/>
                    </a:lnTo>
                    <a:lnTo>
                      <a:pt x="4797" y="1392"/>
                    </a:lnTo>
                    <a:lnTo>
                      <a:pt x="2407" y="0"/>
                    </a:lnTo>
                    <a:close/>
                  </a:path>
                </a:pathLst>
              </a:custGeom>
              <a:solidFill>
                <a:srgbClr val="38B8C8"/>
              </a:solidFill>
              <a:ln w="9525" cap="flat" cmpd="sng">
                <a:solidFill>
                  <a:srgbClr val="38B8C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955;p28">
                <a:extLst>
                  <a:ext uri="{FF2B5EF4-FFF2-40B4-BE49-F238E27FC236}">
                    <a16:creationId xmlns:a16="http://schemas.microsoft.com/office/drawing/2014/main" id="{A88D6DD1-460A-4238-B87C-F767AE416067}"/>
                  </a:ext>
                </a:extLst>
              </p:cNvPr>
              <p:cNvSpPr/>
              <p:nvPr/>
            </p:nvSpPr>
            <p:spPr>
              <a:xfrm>
                <a:off x="4060235" y="1581417"/>
                <a:ext cx="638697" cy="368412"/>
              </a:xfrm>
              <a:custGeom>
                <a:avLst/>
                <a:gdLst/>
                <a:ahLst/>
                <a:cxnLst/>
                <a:rect l="l" t="t" r="r" b="b"/>
                <a:pathLst>
                  <a:path w="4797" h="2767" extrusionOk="0">
                    <a:moveTo>
                      <a:pt x="2391" y="1"/>
                    </a:moveTo>
                    <a:lnTo>
                      <a:pt x="1" y="1392"/>
                    </a:lnTo>
                    <a:lnTo>
                      <a:pt x="2391" y="2767"/>
                    </a:lnTo>
                    <a:lnTo>
                      <a:pt x="4797" y="1392"/>
                    </a:lnTo>
                    <a:lnTo>
                      <a:pt x="2391" y="1"/>
                    </a:lnTo>
                    <a:close/>
                  </a:path>
                </a:pathLst>
              </a:custGeom>
              <a:solidFill>
                <a:srgbClr val="38B8C8"/>
              </a:solidFill>
              <a:ln w="9525" cap="flat" cmpd="sng">
                <a:solidFill>
                  <a:srgbClr val="38B8C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956;p28">
                <a:extLst>
                  <a:ext uri="{FF2B5EF4-FFF2-40B4-BE49-F238E27FC236}">
                    <a16:creationId xmlns:a16="http://schemas.microsoft.com/office/drawing/2014/main" id="{1AD85D65-BBBA-4787-9E82-C0449D547F2A}"/>
                  </a:ext>
                </a:extLst>
              </p:cNvPr>
              <p:cNvSpPr/>
              <p:nvPr/>
            </p:nvSpPr>
            <p:spPr>
              <a:xfrm>
                <a:off x="2140290" y="1766754"/>
                <a:ext cx="2878994" cy="1107234"/>
              </a:xfrm>
              <a:custGeom>
                <a:avLst/>
                <a:gdLst/>
                <a:ahLst/>
                <a:cxnLst/>
                <a:rect l="l" t="t" r="r" b="b"/>
                <a:pathLst>
                  <a:path w="21623" h="8316" extrusionOk="0">
                    <a:moveTo>
                      <a:pt x="19217" y="0"/>
                    </a:moveTo>
                    <a:lnTo>
                      <a:pt x="16811" y="1375"/>
                    </a:lnTo>
                    <a:lnTo>
                      <a:pt x="14421" y="2766"/>
                    </a:lnTo>
                    <a:lnTo>
                      <a:pt x="12015" y="4158"/>
                    </a:lnTo>
                    <a:lnTo>
                      <a:pt x="9608" y="5533"/>
                    </a:lnTo>
                    <a:lnTo>
                      <a:pt x="7202" y="4158"/>
                    </a:lnTo>
                    <a:lnTo>
                      <a:pt x="4812" y="2766"/>
                    </a:lnTo>
                    <a:lnTo>
                      <a:pt x="2406" y="1375"/>
                    </a:lnTo>
                    <a:lnTo>
                      <a:pt x="0" y="2766"/>
                    </a:lnTo>
                    <a:lnTo>
                      <a:pt x="2406" y="4158"/>
                    </a:lnTo>
                    <a:lnTo>
                      <a:pt x="4812" y="5533"/>
                    </a:lnTo>
                    <a:lnTo>
                      <a:pt x="7202" y="6924"/>
                    </a:lnTo>
                    <a:lnTo>
                      <a:pt x="9608" y="8315"/>
                    </a:lnTo>
                    <a:lnTo>
                      <a:pt x="12015" y="6924"/>
                    </a:lnTo>
                    <a:lnTo>
                      <a:pt x="14421" y="5533"/>
                    </a:lnTo>
                    <a:lnTo>
                      <a:pt x="16811" y="4158"/>
                    </a:lnTo>
                    <a:lnTo>
                      <a:pt x="19217" y="2766"/>
                    </a:lnTo>
                    <a:lnTo>
                      <a:pt x="21623" y="1375"/>
                    </a:lnTo>
                    <a:lnTo>
                      <a:pt x="19217" y="0"/>
                    </a:lnTo>
                    <a:close/>
                  </a:path>
                </a:pathLst>
              </a:custGeom>
              <a:solidFill>
                <a:srgbClr val="38B8C8"/>
              </a:solidFill>
              <a:ln w="9525" cap="flat" cmpd="sng">
                <a:solidFill>
                  <a:srgbClr val="38B8C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cxnSp>
        <p:nvCxnSpPr>
          <p:cNvPr id="204" name="Google Shape;910;p28">
            <a:extLst>
              <a:ext uri="{FF2B5EF4-FFF2-40B4-BE49-F238E27FC236}">
                <a16:creationId xmlns:a16="http://schemas.microsoft.com/office/drawing/2014/main" id="{7C518C1B-2A8F-4F18-88FC-FF8C36DD9B7C}"/>
              </a:ext>
            </a:extLst>
          </p:cNvPr>
          <p:cNvCxnSpPr>
            <a:cxnSpLocks/>
            <a:stCxn id="106" idx="3"/>
            <a:endCxn id="12" idx="1"/>
          </p:cNvCxnSpPr>
          <p:nvPr/>
        </p:nvCxnSpPr>
        <p:spPr>
          <a:xfrm>
            <a:off x="5793691" y="3346249"/>
            <a:ext cx="450912" cy="655750"/>
          </a:xfrm>
          <a:prstGeom prst="straightConnector1">
            <a:avLst/>
          </a:prstGeom>
          <a:noFill/>
          <a:ln w="19050" cap="flat" cmpd="sng">
            <a:solidFill>
              <a:schemeClr val="accent5"/>
            </a:solidFill>
            <a:prstDash val="solid"/>
            <a:round/>
            <a:headEnd type="none" w="med" len="med"/>
            <a:tailEnd type="triangle" w="med" len="med"/>
          </a:ln>
        </p:spPr>
      </p:cxnSp>
      <p:cxnSp>
        <p:nvCxnSpPr>
          <p:cNvPr id="206" name="Google Shape;914;p28">
            <a:extLst>
              <a:ext uri="{FF2B5EF4-FFF2-40B4-BE49-F238E27FC236}">
                <a16:creationId xmlns:a16="http://schemas.microsoft.com/office/drawing/2014/main" id="{DF0CB12B-97B6-4A61-8D15-8A9D19A675CC}"/>
              </a:ext>
            </a:extLst>
          </p:cNvPr>
          <p:cNvCxnSpPr>
            <a:cxnSpLocks/>
            <a:stCxn id="104" idx="3"/>
          </p:cNvCxnSpPr>
          <p:nvPr/>
        </p:nvCxnSpPr>
        <p:spPr>
          <a:xfrm>
            <a:off x="5479679" y="3999758"/>
            <a:ext cx="970393" cy="16282"/>
          </a:xfrm>
          <a:prstGeom prst="straightConnector1">
            <a:avLst/>
          </a:prstGeom>
          <a:noFill/>
          <a:ln w="19050" cap="flat" cmpd="sng">
            <a:solidFill>
              <a:schemeClr val="accent1"/>
            </a:solidFill>
            <a:prstDash val="solid"/>
            <a:round/>
            <a:headEnd type="none" w="med" len="med"/>
            <a:tailEnd type="triangle" w="med" len="med"/>
          </a:ln>
        </p:spPr>
      </p:cxnSp>
      <p:cxnSp>
        <p:nvCxnSpPr>
          <p:cNvPr id="211" name="Google Shape;918;p28">
            <a:extLst>
              <a:ext uri="{FF2B5EF4-FFF2-40B4-BE49-F238E27FC236}">
                <a16:creationId xmlns:a16="http://schemas.microsoft.com/office/drawing/2014/main" id="{C6A4BD21-5C8A-4420-835B-91883EDAC8A7}"/>
              </a:ext>
            </a:extLst>
          </p:cNvPr>
          <p:cNvCxnSpPr>
            <a:cxnSpLocks/>
            <a:stCxn id="102" idx="3"/>
            <a:endCxn id="12" idx="1"/>
          </p:cNvCxnSpPr>
          <p:nvPr/>
        </p:nvCxnSpPr>
        <p:spPr>
          <a:xfrm flipV="1">
            <a:off x="5869891" y="4001999"/>
            <a:ext cx="374712" cy="651267"/>
          </a:xfrm>
          <a:prstGeom prst="straightConnector1">
            <a:avLst/>
          </a:prstGeom>
          <a:noFill/>
          <a:ln w="19050" cap="flat" cmpd="sng">
            <a:solidFill>
              <a:schemeClr val="accent3"/>
            </a:solidFill>
            <a:prstDash val="solid"/>
            <a:round/>
            <a:headEnd type="none" w="med" len="med"/>
            <a:tailEnd type="triangle" w="med" len="med"/>
          </a:ln>
        </p:spPr>
      </p:cxnSp>
      <p:sp>
        <p:nvSpPr>
          <p:cNvPr id="3" name="TextBox 2"/>
          <p:cNvSpPr txBox="1"/>
          <p:nvPr/>
        </p:nvSpPr>
        <p:spPr>
          <a:xfrm>
            <a:off x="2732467" y="1983130"/>
            <a:ext cx="5395880" cy="646331"/>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Performance indicators </a:t>
            </a:r>
            <a:r>
              <a:rPr lang="en-US" b="1" dirty="0">
                <a:latin typeface="Arial" panose="020B0604020202020204" pitchFamily="34" charset="0"/>
                <a:cs typeface="Arial" panose="020B0604020202020204" pitchFamily="34" charset="0"/>
              </a:rPr>
              <a:t>should clearly address elements of the student outcome. </a:t>
            </a:r>
          </a:p>
        </p:txBody>
      </p:sp>
      <p:sp>
        <p:nvSpPr>
          <p:cNvPr id="107" name="TextBox 106"/>
          <p:cNvSpPr txBox="1"/>
          <p:nvPr/>
        </p:nvSpPr>
        <p:spPr>
          <a:xfrm>
            <a:off x="6255364" y="6534089"/>
            <a:ext cx="2608535" cy="300082"/>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  Scott </a:t>
            </a:r>
            <a:r>
              <a:rPr lang="en-US" sz="1350" dirty="0" smtClean="0">
                <a:latin typeface="Arial" panose="020B0604020202020204" pitchFamily="34" charset="0"/>
                <a:cs typeface="Arial" panose="020B0604020202020204" pitchFamily="34" charset="0"/>
              </a:rPr>
              <a:t>Danielson &amp;  Thai Tran</a:t>
            </a: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34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up)">
                                      <p:cBhvr>
                                        <p:cTn id="7" dur="2000"/>
                                        <p:tgtEl>
                                          <p:spTgt spid="22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wipe(left)">
                                      <p:cBhvr>
                                        <p:cTn id="11" dur="500"/>
                                        <p:tgtEl>
                                          <p:spTgt spid="211"/>
                                        </p:tgtEl>
                                      </p:cBhvr>
                                    </p:animEffect>
                                  </p:childTnLst>
                                </p:cTn>
                              </p:par>
                              <p:par>
                                <p:cTn id="12" presetID="22" presetClass="entr" presetSubtype="8" fill="hold" nodeType="withEffect">
                                  <p:stCondLst>
                                    <p:cond delay="0"/>
                                  </p:stCondLst>
                                  <p:childTnLst>
                                    <p:set>
                                      <p:cBhvr>
                                        <p:cTn id="13" dur="1" fill="hold">
                                          <p:stCondLst>
                                            <p:cond delay="0"/>
                                          </p:stCondLst>
                                        </p:cTn>
                                        <p:tgtEl>
                                          <p:spTgt spid="206"/>
                                        </p:tgtEl>
                                        <p:attrNameLst>
                                          <p:attrName>style.visibility</p:attrName>
                                        </p:attrNameLst>
                                      </p:cBhvr>
                                      <p:to>
                                        <p:strVal val="visible"/>
                                      </p:to>
                                    </p:set>
                                    <p:animEffect transition="in" filter="wipe(left)">
                                      <p:cBhvr>
                                        <p:cTn id="14" dur="500"/>
                                        <p:tgtEl>
                                          <p:spTgt spid="206"/>
                                        </p:tgtEl>
                                      </p:cBhvr>
                                    </p:animEffect>
                                  </p:childTnLst>
                                </p:cTn>
                              </p:par>
                              <p:par>
                                <p:cTn id="15" presetID="22" presetClass="entr" presetSubtype="8"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wipe(left)">
                                      <p:cBhvr>
                                        <p:cTn id="17" dur="500"/>
                                        <p:tgtEl>
                                          <p:spTgt spid="20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28"/>
                                        </p:tgtEl>
                                        <p:attrNameLst>
                                          <p:attrName>style.visibility</p:attrName>
                                        </p:attrNameLst>
                                      </p:cBhvr>
                                      <p:to>
                                        <p:strVal val="visible"/>
                                      </p:to>
                                    </p:set>
                                    <p:animEffect transition="in" filter="wipe(left)">
                                      <p:cBhvr>
                                        <p:cTn id="25"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96004" y="1332952"/>
            <a:ext cx="3654220" cy="3921176"/>
          </a:xfrm>
          <a:noFill/>
        </p:spPr>
        <p:txBody>
          <a:bodyPr vert="horz" lIns="91440" tIns="45720" rIns="91440" bIns="45720" rtlCol="0" anchor="ctr">
            <a:normAutofit/>
          </a:bodyPr>
          <a:lstStyle/>
          <a:p>
            <a:r>
              <a:rPr lang="en-US" sz="3600" dirty="0">
                <a:solidFill>
                  <a:schemeClr val="tx1"/>
                </a:solidFill>
              </a:rPr>
              <a:t>Link the PIs to CLOs</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1184055"/>
            <a:ext cx="4572000" cy="4099859"/>
          </a:xfrm>
        </p:spPr>
        <p:txBody>
          <a:bodyPr vert="horz" lIns="91440" tIns="45720" rIns="91440" bIns="45720" rtlCol="0" anchor="ctr">
            <a:normAutofit/>
          </a:bodyPr>
          <a:lstStyle/>
          <a:p>
            <a:pPr>
              <a:spcBef>
                <a:spcPts val="1200"/>
              </a:spcBef>
            </a:pPr>
            <a:r>
              <a:rPr lang="en-US" sz="2000" b="0" dirty="0">
                <a:solidFill>
                  <a:srgbClr val="000000"/>
                </a:solidFill>
              </a:rPr>
              <a:t>The goal is identify specific CLOs with specific PIs. Each CLOs would have specific examples of student work connected to it.</a:t>
            </a:r>
          </a:p>
          <a:p>
            <a:pPr>
              <a:spcBef>
                <a:spcPts val="1200"/>
              </a:spcBef>
            </a:pPr>
            <a:r>
              <a:rPr lang="en-US" sz="2000" b="0" dirty="0">
                <a:solidFill>
                  <a:srgbClr val="000000"/>
                </a:solidFill>
              </a:rPr>
              <a:t>Usually, lecturers link CLOs to specific student assignments or work. These items of student work, often graded or given marks by the instructor, are where we can gather our direct evidence or assessment data (student performance data).</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9998355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38729" y="2013822"/>
            <a:ext cx="3397754" cy="2553248"/>
          </a:xfrm>
          <a:noFill/>
        </p:spPr>
        <p:txBody>
          <a:bodyPr vert="horz" lIns="91440" tIns="45720" rIns="91440" bIns="45720" rtlCol="0" anchor="ctr">
            <a:normAutofit/>
          </a:bodyPr>
          <a:lstStyle/>
          <a:p>
            <a:r>
              <a:rPr lang="en-US" sz="4000" dirty="0" smtClean="0">
                <a:solidFill>
                  <a:schemeClr val="tx1"/>
                </a:solidFill>
              </a:rPr>
              <a:t>Writing Performance Indicators (PIs)</a:t>
            </a:r>
            <a:endParaRPr lang="en-US" sz="2700" dirty="0">
              <a:solidFill>
                <a:schemeClr val="tx1"/>
              </a:solidFill>
            </a:endParaRP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499833"/>
            <a:ext cx="4572000" cy="5581226"/>
          </a:xfrm>
        </p:spPr>
        <p:txBody>
          <a:bodyPr vert="horz" lIns="91440" tIns="45720" rIns="91440" bIns="45720" rtlCol="0" anchor="ctr">
            <a:normAutofit/>
          </a:bodyPr>
          <a:lstStyle/>
          <a:p>
            <a:pPr>
              <a:spcBef>
                <a:spcPts val="1200"/>
              </a:spcBef>
            </a:pPr>
            <a:r>
              <a:rPr lang="en-US" sz="2000" b="0" dirty="0" smtClean="0">
                <a:solidFill>
                  <a:srgbClr val="000000"/>
                </a:solidFill>
              </a:rPr>
              <a:t>PIs should be written so that they link to course learning outcomes (CLOs) in various courses. </a:t>
            </a:r>
            <a:endParaRPr lang="en-US" sz="2000" b="0" dirty="0">
              <a:solidFill>
                <a:srgbClr val="000000"/>
              </a:solidFill>
            </a:endParaRPr>
          </a:p>
          <a:p>
            <a:pPr>
              <a:spcBef>
                <a:spcPts val="1200"/>
              </a:spcBef>
            </a:pPr>
            <a:r>
              <a:rPr lang="en-US" sz="2000" b="0" dirty="0" smtClean="0">
                <a:solidFill>
                  <a:srgbClr val="000000"/>
                </a:solidFill>
              </a:rPr>
              <a:t>For instance, PIs related to teamwork should be able to apply to any course where students work in teams. </a:t>
            </a:r>
          </a:p>
          <a:p>
            <a:pPr>
              <a:spcBef>
                <a:spcPts val="1200"/>
              </a:spcBef>
            </a:pPr>
            <a:r>
              <a:rPr lang="en-US" sz="2000" b="0" dirty="0" smtClean="0">
                <a:solidFill>
                  <a:srgbClr val="000000"/>
                </a:solidFill>
              </a:rPr>
              <a:t>Don’t forget Bloom’s Taxonomy and action verbs describing the student learning, behavior or skill</a:t>
            </a:r>
          </a:p>
        </p:txBody>
      </p:sp>
      <p:sp>
        <p:nvSpPr>
          <p:cNvPr id="38" name="TextBox 37"/>
          <p:cNvSpPr txBox="1"/>
          <p:nvPr/>
        </p:nvSpPr>
        <p:spPr>
          <a:xfrm>
            <a:off x="7065843" y="6534089"/>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87324303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37" name="Rectangle 36">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40" name="Rectangle 39">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61852" y="315636"/>
            <a:ext cx="8047502" cy="574948"/>
          </a:xfrm>
          <a:noFill/>
        </p:spPr>
        <p:txBody>
          <a:bodyPr vert="horz" lIns="91440" tIns="45720" rIns="91440" bIns="45720" rtlCol="0" anchor="b">
            <a:normAutofit/>
          </a:bodyPr>
          <a:lstStyle/>
          <a:p>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Link the PIs to CLOs</a:t>
            </a:r>
          </a:p>
        </p:txBody>
      </p:sp>
      <p:graphicFrame>
        <p:nvGraphicFramePr>
          <p:cNvPr id="68" name="Table 68">
            <a:extLst>
              <a:ext uri="{FF2B5EF4-FFF2-40B4-BE49-F238E27FC236}">
                <a16:creationId xmlns:a16="http://schemas.microsoft.com/office/drawing/2014/main" id="{E159C875-A253-499D-91BB-6EEFA6468694}"/>
              </a:ext>
            </a:extLst>
          </p:cNvPr>
          <p:cNvGraphicFramePr>
            <a:graphicFrameLocks noGrp="1"/>
          </p:cNvGraphicFramePr>
          <p:nvPr/>
        </p:nvGraphicFramePr>
        <p:xfrm>
          <a:off x="5958170" y="3728569"/>
          <a:ext cx="2810272" cy="2588084"/>
        </p:xfrm>
        <a:graphic>
          <a:graphicData uri="http://schemas.openxmlformats.org/drawingml/2006/table">
            <a:tbl>
              <a:tblPr firstRow="1" bandRow="1">
                <a:tableStyleId>{5C22544A-7EE6-4342-B048-85BDC9FD1C3A}</a:tableStyleId>
              </a:tblPr>
              <a:tblGrid>
                <a:gridCol w="2810272">
                  <a:extLst>
                    <a:ext uri="{9D8B030D-6E8A-4147-A177-3AD203B41FA5}">
                      <a16:colId xmlns:a16="http://schemas.microsoft.com/office/drawing/2014/main" val="2302096337"/>
                    </a:ext>
                  </a:extLst>
                </a:gridCol>
              </a:tblGrid>
              <a:tr h="392250">
                <a:tc>
                  <a:txBody>
                    <a:bodyPr/>
                    <a:lstStyle/>
                    <a:p>
                      <a:r>
                        <a:rPr lang="en-US" sz="1600" b="1" cap="none" spc="0" dirty="0">
                          <a:ln w="0"/>
                          <a:solidFill>
                            <a:srgbClr val="F26D1F"/>
                          </a:solidFill>
                          <a:effectLst>
                            <a:outerShdw blurRad="38100" dist="19050" dir="2700000" algn="tl" rotWithShape="0">
                              <a:schemeClr val="dk1">
                                <a:alpha val="40000"/>
                              </a:schemeClr>
                            </a:outerShdw>
                          </a:effectLst>
                        </a:rPr>
                        <a:t>SO5: Teamwork</a:t>
                      </a:r>
                    </a:p>
                  </a:txBody>
                  <a:tcPr anchor="ctr"/>
                </a:tc>
                <a:extLst>
                  <a:ext uri="{0D108BD9-81ED-4DB2-BD59-A6C34878D82A}">
                    <a16:rowId xmlns:a16="http://schemas.microsoft.com/office/drawing/2014/main" val="1794609457"/>
                  </a:ext>
                </a:extLst>
              </a:tr>
              <a:tr h="686437">
                <a:tc>
                  <a:txBody>
                    <a:bodyPr/>
                    <a:lstStyle/>
                    <a:p>
                      <a:r>
                        <a:rPr lang="en-US" sz="1600" b="0" cap="none" spc="0" dirty="0">
                          <a:ln w="0"/>
                          <a:solidFill>
                            <a:schemeClr val="tx1"/>
                          </a:solidFill>
                          <a:effectLst>
                            <a:outerShdw blurRad="38100" dist="19050" dir="2700000" algn="tl" rotWithShape="0">
                              <a:schemeClr val="dk1">
                                <a:alpha val="40000"/>
                              </a:schemeClr>
                            </a:outerShdw>
                          </a:effectLst>
                        </a:rPr>
                        <a:t>PI5.1: Team Charter with Roles &amp; Responsibilities</a:t>
                      </a:r>
                    </a:p>
                  </a:txBody>
                  <a:tcPr anchor="ctr"/>
                </a:tc>
                <a:extLst>
                  <a:ext uri="{0D108BD9-81ED-4DB2-BD59-A6C34878D82A}">
                    <a16:rowId xmlns:a16="http://schemas.microsoft.com/office/drawing/2014/main" val="1835331715"/>
                  </a:ext>
                </a:extLst>
              </a:tr>
              <a:tr h="686437">
                <a:tc>
                  <a:txBody>
                    <a:bodyPr/>
                    <a:lstStyle/>
                    <a:p>
                      <a:r>
                        <a:rPr lang="en-US" sz="1600" b="0" cap="none" spc="0" dirty="0">
                          <a:ln w="0"/>
                          <a:solidFill>
                            <a:schemeClr val="tx1"/>
                          </a:solidFill>
                          <a:effectLst>
                            <a:outerShdw blurRad="38100" dist="19050" dir="2700000" algn="tl" rotWithShape="0">
                              <a:schemeClr val="dk1">
                                <a:alpha val="40000"/>
                              </a:schemeClr>
                            </a:outerShdw>
                          </a:effectLst>
                        </a:rPr>
                        <a:t>PI5.2: Project Plan Development</a:t>
                      </a:r>
                    </a:p>
                  </a:txBody>
                  <a:tcPr anchor="ctr"/>
                </a:tc>
                <a:extLst>
                  <a:ext uri="{0D108BD9-81ED-4DB2-BD59-A6C34878D82A}">
                    <a16:rowId xmlns:a16="http://schemas.microsoft.com/office/drawing/2014/main" val="1424118984"/>
                  </a:ext>
                </a:extLst>
              </a:tr>
              <a:tr h="686437">
                <a:tc>
                  <a:txBody>
                    <a:bodyPr/>
                    <a:lstStyle/>
                    <a:p>
                      <a:r>
                        <a:rPr lang="en-US" sz="1600" b="0" cap="none" spc="0" dirty="0">
                          <a:ln w="0"/>
                          <a:solidFill>
                            <a:schemeClr val="tx1"/>
                          </a:solidFill>
                          <a:effectLst>
                            <a:outerShdw blurRad="38100" dist="19050" dir="2700000" algn="tl" rotWithShape="0">
                              <a:schemeClr val="dk1">
                                <a:alpha val="40000"/>
                              </a:schemeClr>
                            </a:outerShdw>
                          </a:effectLst>
                        </a:rPr>
                        <a:t>PI5.3: Peer Evaluation for Team Dynamics &amp; Interaction</a:t>
                      </a:r>
                    </a:p>
                  </a:txBody>
                  <a:tcPr anchor="ctr"/>
                </a:tc>
                <a:extLst>
                  <a:ext uri="{0D108BD9-81ED-4DB2-BD59-A6C34878D82A}">
                    <a16:rowId xmlns:a16="http://schemas.microsoft.com/office/drawing/2014/main" val="616435355"/>
                  </a:ext>
                </a:extLst>
              </a:tr>
            </a:tbl>
          </a:graphicData>
        </a:graphic>
      </p:graphicFrame>
      <p:grpSp>
        <p:nvGrpSpPr>
          <p:cNvPr id="138" name="Group 137">
            <a:extLst>
              <a:ext uri="{FF2B5EF4-FFF2-40B4-BE49-F238E27FC236}">
                <a16:creationId xmlns:a16="http://schemas.microsoft.com/office/drawing/2014/main" id="{156C3BBF-C96E-4914-BD9A-8C7F1A4B92D4}"/>
              </a:ext>
            </a:extLst>
          </p:cNvPr>
          <p:cNvGrpSpPr/>
          <p:nvPr/>
        </p:nvGrpSpPr>
        <p:grpSpPr>
          <a:xfrm>
            <a:off x="452985" y="3179590"/>
            <a:ext cx="5557820" cy="3145010"/>
            <a:chOff x="452985" y="3179590"/>
            <a:chExt cx="5557820" cy="3145010"/>
          </a:xfrm>
        </p:grpSpPr>
        <p:grpSp>
          <p:nvGrpSpPr>
            <p:cNvPr id="61" name="Group 60">
              <a:extLst>
                <a:ext uri="{FF2B5EF4-FFF2-40B4-BE49-F238E27FC236}">
                  <a16:creationId xmlns:a16="http://schemas.microsoft.com/office/drawing/2014/main" id="{416246FC-A9EB-4E5D-815E-5623DE06B598}"/>
                </a:ext>
              </a:extLst>
            </p:cNvPr>
            <p:cNvGrpSpPr/>
            <p:nvPr/>
          </p:nvGrpSpPr>
          <p:grpSpPr>
            <a:xfrm>
              <a:off x="452985" y="3179590"/>
              <a:ext cx="5273952" cy="3145010"/>
              <a:chOff x="452985" y="1653922"/>
              <a:chExt cx="6103012" cy="3639402"/>
            </a:xfrm>
            <a:effectLst>
              <a:outerShdw blurRad="50800" dist="38100" dir="8100000" algn="tr" rotWithShape="0">
                <a:prstClr val="black">
                  <a:alpha val="40000"/>
                </a:prstClr>
              </a:outerShdw>
            </a:effectLst>
          </p:grpSpPr>
          <p:grpSp>
            <p:nvGrpSpPr>
              <p:cNvPr id="6" name="Group 5">
                <a:extLst>
                  <a:ext uri="{FF2B5EF4-FFF2-40B4-BE49-F238E27FC236}">
                    <a16:creationId xmlns:a16="http://schemas.microsoft.com/office/drawing/2014/main" id="{D435450B-B119-4C57-BD6B-4820188FAC9D}"/>
                  </a:ext>
                </a:extLst>
              </p:cNvPr>
              <p:cNvGrpSpPr/>
              <p:nvPr/>
            </p:nvGrpSpPr>
            <p:grpSpPr>
              <a:xfrm>
                <a:off x="459997" y="1653922"/>
                <a:ext cx="6096000" cy="3639402"/>
                <a:chOff x="459997" y="1653922"/>
                <a:chExt cx="6096000" cy="3639402"/>
              </a:xfrm>
            </p:grpSpPr>
            <p:sp>
              <p:nvSpPr>
                <p:cNvPr id="7" name="Freeform: Shape 6">
                  <a:extLst>
                    <a:ext uri="{FF2B5EF4-FFF2-40B4-BE49-F238E27FC236}">
                      <a16:creationId xmlns:a16="http://schemas.microsoft.com/office/drawing/2014/main" id="{2FAF191E-0C75-4B6F-A157-1D56E2FB4409}"/>
                    </a:ext>
                  </a:extLst>
                </p:cNvPr>
                <p:cNvSpPr/>
                <p:nvPr/>
              </p:nvSpPr>
              <p:spPr>
                <a:xfrm>
                  <a:off x="1207366" y="2892775"/>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ME245</a:t>
                  </a:r>
                </a:p>
              </p:txBody>
            </p:sp>
            <p:sp>
              <p:nvSpPr>
                <p:cNvPr id="8" name="Hexagon 7">
                  <a:extLst>
                    <a:ext uri="{FF2B5EF4-FFF2-40B4-BE49-F238E27FC236}">
                      <a16:creationId xmlns:a16="http://schemas.microsoft.com/office/drawing/2014/main" id="{B59D9D88-B354-4D79-9EAC-EDE3C580854C}"/>
                    </a:ext>
                  </a:extLst>
                </p:cNvPr>
                <p:cNvSpPr/>
                <p:nvPr/>
              </p:nvSpPr>
              <p:spPr>
                <a:xfrm>
                  <a:off x="1228093" y="3226144"/>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Hexagon 8">
                  <a:extLst>
                    <a:ext uri="{FF2B5EF4-FFF2-40B4-BE49-F238E27FC236}">
                      <a16:creationId xmlns:a16="http://schemas.microsoft.com/office/drawing/2014/main" id="{0C208945-FFB8-44ED-8CDB-B78110A66F3D}"/>
                    </a:ext>
                  </a:extLst>
                </p:cNvPr>
                <p:cNvSpPr/>
                <p:nvPr/>
              </p:nvSpPr>
              <p:spPr>
                <a:xfrm>
                  <a:off x="459997" y="2480794"/>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Hexagon 9">
                  <a:extLst>
                    <a:ext uri="{FF2B5EF4-FFF2-40B4-BE49-F238E27FC236}">
                      <a16:creationId xmlns:a16="http://schemas.microsoft.com/office/drawing/2014/main" id="{2686DD22-89CD-416A-B7EC-7D9E32FC0341}"/>
                    </a:ext>
                  </a:extLst>
                </p:cNvPr>
                <p:cNvSpPr/>
                <p:nvPr/>
              </p:nvSpPr>
              <p:spPr>
                <a:xfrm>
                  <a:off x="1054966" y="3127152"/>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CD54A0C8-B8F9-45DD-ADF5-3A2D9B423AF0}"/>
                    </a:ext>
                  </a:extLst>
                </p:cNvPr>
                <p:cNvSpPr/>
                <p:nvPr/>
              </p:nvSpPr>
              <p:spPr>
                <a:xfrm>
                  <a:off x="1954736" y="2478247"/>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a:solidFill>
                  <a:schemeClr val="accent6">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noFill/>
                      <a:effectLst>
                        <a:outerShdw blurRad="38100" dist="19050" dir="2700000" algn="tl" rotWithShape="0">
                          <a:prstClr val="black">
                            <a:alpha val="40000"/>
                          </a:prstClr>
                        </a:outerShdw>
                      </a:effectLst>
                      <a:uLnTx/>
                      <a:uFillTx/>
                      <a:latin typeface="Arial" panose="020B0604020202020204"/>
                      <a:ea typeface="+mn-ea"/>
                      <a:cs typeface="+mn-cs"/>
                    </a:rPr>
                    <a:t>ME330</a:t>
                  </a:r>
                </a:p>
              </p:txBody>
            </p:sp>
            <p:sp>
              <p:nvSpPr>
                <p:cNvPr id="13" name="Hexagon 12">
                  <a:extLst>
                    <a:ext uri="{FF2B5EF4-FFF2-40B4-BE49-F238E27FC236}">
                      <a16:creationId xmlns:a16="http://schemas.microsoft.com/office/drawing/2014/main" id="{EA038E27-8668-46F0-AEFB-BC319DD57903}"/>
                    </a:ext>
                  </a:extLst>
                </p:cNvPr>
                <p:cNvSpPr/>
                <p:nvPr/>
              </p:nvSpPr>
              <p:spPr>
                <a:xfrm>
                  <a:off x="2552144" y="3123513"/>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Hexagon 13">
                  <a:extLst>
                    <a:ext uri="{FF2B5EF4-FFF2-40B4-BE49-F238E27FC236}">
                      <a16:creationId xmlns:a16="http://schemas.microsoft.com/office/drawing/2014/main" id="{690FD2EF-E2A7-4409-8839-12442804B594}"/>
                    </a:ext>
                  </a:extLst>
                </p:cNvPr>
                <p:cNvSpPr/>
                <p:nvPr/>
              </p:nvSpPr>
              <p:spPr>
                <a:xfrm>
                  <a:off x="2701496" y="2891319"/>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Hexagon 14">
                  <a:extLst>
                    <a:ext uri="{FF2B5EF4-FFF2-40B4-BE49-F238E27FC236}">
                      <a16:creationId xmlns:a16="http://schemas.microsoft.com/office/drawing/2014/main" id="{56DAAB89-4831-4FB2-9055-DB923D8F423F}"/>
                    </a:ext>
                  </a:extLst>
                </p:cNvPr>
                <p:cNvSpPr/>
                <p:nvPr/>
              </p:nvSpPr>
              <p:spPr>
                <a:xfrm>
                  <a:off x="2722832" y="3223233"/>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44A22D33-7216-4933-8C58-153F8218F828}"/>
                    </a:ext>
                  </a:extLst>
                </p:cNvPr>
                <p:cNvSpPr/>
                <p:nvPr/>
              </p:nvSpPr>
              <p:spPr>
                <a:xfrm>
                  <a:off x="1207366" y="2068450"/>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HS202</a:t>
                  </a:r>
                </a:p>
              </p:txBody>
            </p:sp>
            <p:sp>
              <p:nvSpPr>
                <p:cNvPr id="17" name="Hexagon 16">
                  <a:extLst>
                    <a:ext uri="{FF2B5EF4-FFF2-40B4-BE49-F238E27FC236}">
                      <a16:creationId xmlns:a16="http://schemas.microsoft.com/office/drawing/2014/main" id="{197887C2-06E1-4C7A-8CCD-2277E0E1B9BB}"/>
                    </a:ext>
                  </a:extLst>
                </p:cNvPr>
                <p:cNvSpPr/>
                <p:nvPr/>
              </p:nvSpPr>
              <p:spPr>
                <a:xfrm>
                  <a:off x="1798678" y="2078640"/>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Hexagon 17">
                  <a:extLst>
                    <a:ext uri="{FF2B5EF4-FFF2-40B4-BE49-F238E27FC236}">
                      <a16:creationId xmlns:a16="http://schemas.microsoft.com/office/drawing/2014/main" id="{A049BF4C-5606-4987-B56E-1716740A835B}"/>
                    </a:ext>
                  </a:extLst>
                </p:cNvPr>
                <p:cNvSpPr/>
                <p:nvPr/>
              </p:nvSpPr>
              <p:spPr>
                <a:xfrm>
                  <a:off x="1954736" y="1653922"/>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Hexagon 18">
                  <a:extLst>
                    <a:ext uri="{FF2B5EF4-FFF2-40B4-BE49-F238E27FC236}">
                      <a16:creationId xmlns:a16="http://schemas.microsoft.com/office/drawing/2014/main" id="{B198CDAB-160F-432F-B3FB-9453D99D6C7F}"/>
                    </a:ext>
                  </a:extLst>
                </p:cNvPr>
                <p:cNvSpPr/>
                <p:nvPr/>
              </p:nvSpPr>
              <p:spPr>
                <a:xfrm>
                  <a:off x="1979120" y="1984380"/>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DECD9B5A-D13E-437A-AF81-E30F25B9AC47}"/>
                    </a:ext>
                  </a:extLst>
                </p:cNvPr>
                <p:cNvSpPr/>
                <p:nvPr/>
              </p:nvSpPr>
              <p:spPr>
                <a:xfrm>
                  <a:off x="2701496" y="2066994"/>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ME460</a:t>
                  </a:r>
                </a:p>
              </p:txBody>
            </p:sp>
            <p:sp>
              <p:nvSpPr>
                <p:cNvPr id="21" name="Hexagon 20">
                  <a:extLst>
                    <a:ext uri="{FF2B5EF4-FFF2-40B4-BE49-F238E27FC236}">
                      <a16:creationId xmlns:a16="http://schemas.microsoft.com/office/drawing/2014/main" id="{94065349-64E3-4896-9194-FAD41A55DBCD}"/>
                    </a:ext>
                  </a:extLst>
                </p:cNvPr>
                <p:cNvSpPr/>
                <p:nvPr/>
              </p:nvSpPr>
              <p:spPr>
                <a:xfrm>
                  <a:off x="3453133" y="2397088"/>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Hexagon 21">
                  <a:extLst>
                    <a:ext uri="{FF2B5EF4-FFF2-40B4-BE49-F238E27FC236}">
                      <a16:creationId xmlns:a16="http://schemas.microsoft.com/office/drawing/2014/main" id="{24EFD56A-DF43-44BF-BE29-04CE3A26FC40}"/>
                    </a:ext>
                  </a:extLst>
                </p:cNvPr>
                <p:cNvSpPr/>
                <p:nvPr/>
              </p:nvSpPr>
              <p:spPr>
                <a:xfrm>
                  <a:off x="3448865" y="2486253"/>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Hexagon 22">
                  <a:extLst>
                    <a:ext uri="{FF2B5EF4-FFF2-40B4-BE49-F238E27FC236}">
                      <a16:creationId xmlns:a16="http://schemas.microsoft.com/office/drawing/2014/main" id="{26059F2F-1378-43C3-BE81-C8FC9CFBA195}"/>
                    </a:ext>
                  </a:extLst>
                </p:cNvPr>
                <p:cNvSpPr/>
                <p:nvPr/>
              </p:nvSpPr>
              <p:spPr>
                <a:xfrm>
                  <a:off x="3618334" y="2499355"/>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0159EBDD-65DF-4A1B-B4B2-9087E7B73382}"/>
                    </a:ext>
                  </a:extLst>
                </p:cNvPr>
                <p:cNvSpPr/>
                <p:nvPr/>
              </p:nvSpPr>
              <p:spPr>
                <a:xfrm>
                  <a:off x="3448865" y="1661929"/>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ME545</a:t>
                  </a:r>
                </a:p>
              </p:txBody>
            </p:sp>
            <p:sp>
              <p:nvSpPr>
                <p:cNvPr id="25" name="Hexagon 24">
                  <a:extLst>
                    <a:ext uri="{FF2B5EF4-FFF2-40B4-BE49-F238E27FC236}">
                      <a16:creationId xmlns:a16="http://schemas.microsoft.com/office/drawing/2014/main" id="{4779A205-1277-4D4E-B902-38038D581954}"/>
                    </a:ext>
                  </a:extLst>
                </p:cNvPr>
                <p:cNvSpPr/>
                <p:nvPr/>
              </p:nvSpPr>
              <p:spPr>
                <a:xfrm>
                  <a:off x="4200502" y="1996026"/>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Hexagon 25">
                  <a:extLst>
                    <a:ext uri="{FF2B5EF4-FFF2-40B4-BE49-F238E27FC236}">
                      <a16:creationId xmlns:a16="http://schemas.microsoft.com/office/drawing/2014/main" id="{3F665653-A8BB-4E18-9531-9C7B04C28BB9}"/>
                    </a:ext>
                  </a:extLst>
                </p:cNvPr>
                <p:cNvSpPr/>
                <p:nvPr/>
              </p:nvSpPr>
              <p:spPr>
                <a:xfrm>
                  <a:off x="4196235" y="2077912"/>
                  <a:ext cx="868680" cy="745713"/>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Hexagon 26">
                  <a:extLst>
                    <a:ext uri="{FF2B5EF4-FFF2-40B4-BE49-F238E27FC236}">
                      <a16:creationId xmlns:a16="http://schemas.microsoft.com/office/drawing/2014/main" id="{DD31C1A9-89D6-4AD2-A0AE-46CD2E3CD52C}"/>
                    </a:ext>
                  </a:extLst>
                </p:cNvPr>
                <p:cNvSpPr/>
                <p:nvPr/>
              </p:nvSpPr>
              <p:spPr>
                <a:xfrm>
                  <a:off x="4369361" y="2094290"/>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9D048693-61C4-4295-B3EA-816FC3F9AA5A}"/>
                    </a:ext>
                  </a:extLst>
                </p:cNvPr>
                <p:cNvSpPr/>
                <p:nvPr/>
              </p:nvSpPr>
              <p:spPr>
                <a:xfrm>
                  <a:off x="4196235" y="2900781"/>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HS605</a:t>
                  </a:r>
                </a:p>
              </p:txBody>
            </p:sp>
            <p:sp>
              <p:nvSpPr>
                <p:cNvPr id="29" name="Hexagon 28">
                  <a:extLst>
                    <a:ext uri="{FF2B5EF4-FFF2-40B4-BE49-F238E27FC236}">
                      <a16:creationId xmlns:a16="http://schemas.microsoft.com/office/drawing/2014/main" id="{9E223390-DEDD-4ACE-9E43-8001942DDD7E}"/>
                    </a:ext>
                  </a:extLst>
                </p:cNvPr>
                <p:cNvSpPr/>
                <p:nvPr/>
              </p:nvSpPr>
              <p:spPr>
                <a:xfrm>
                  <a:off x="4368142" y="3554054"/>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Hexagon 29">
                  <a:extLst>
                    <a:ext uri="{FF2B5EF4-FFF2-40B4-BE49-F238E27FC236}">
                      <a16:creationId xmlns:a16="http://schemas.microsoft.com/office/drawing/2014/main" id="{D62B5990-FAB7-4E6B-8F47-FAB3BFC43C7F}"/>
                    </a:ext>
                  </a:extLst>
                </p:cNvPr>
                <p:cNvSpPr/>
                <p:nvPr/>
              </p:nvSpPr>
              <p:spPr>
                <a:xfrm>
                  <a:off x="3448865" y="3309122"/>
                  <a:ext cx="868680" cy="745713"/>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Hexagon 30">
                  <a:extLst>
                    <a:ext uri="{FF2B5EF4-FFF2-40B4-BE49-F238E27FC236}">
                      <a16:creationId xmlns:a16="http://schemas.microsoft.com/office/drawing/2014/main" id="{4CEB4E8E-AD44-478E-A831-5AD651439D48}"/>
                    </a:ext>
                  </a:extLst>
                </p:cNvPr>
                <p:cNvSpPr/>
                <p:nvPr/>
              </p:nvSpPr>
              <p:spPr>
                <a:xfrm>
                  <a:off x="4207208" y="3636305"/>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A965ACA5-147D-4E33-88AE-95922A0786F8}"/>
                    </a:ext>
                  </a:extLst>
                </p:cNvPr>
                <p:cNvSpPr/>
                <p:nvPr/>
              </p:nvSpPr>
              <p:spPr>
                <a:xfrm>
                  <a:off x="1954126" y="3304391"/>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HS308</a:t>
                  </a:r>
                </a:p>
              </p:txBody>
            </p:sp>
            <p:sp>
              <p:nvSpPr>
                <p:cNvPr id="33" name="Hexagon 32">
                  <a:extLst>
                    <a:ext uri="{FF2B5EF4-FFF2-40B4-BE49-F238E27FC236}">
                      <a16:creationId xmlns:a16="http://schemas.microsoft.com/office/drawing/2014/main" id="{E3FDD404-4DEF-435A-81C0-7D7CC84868AE}"/>
                    </a:ext>
                  </a:extLst>
                </p:cNvPr>
                <p:cNvSpPr/>
                <p:nvPr/>
              </p:nvSpPr>
              <p:spPr>
                <a:xfrm>
                  <a:off x="1978510" y="3634849"/>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Hexagon 34">
                  <a:extLst>
                    <a:ext uri="{FF2B5EF4-FFF2-40B4-BE49-F238E27FC236}">
                      <a16:creationId xmlns:a16="http://schemas.microsoft.com/office/drawing/2014/main" id="{94497D3C-8371-4588-A72E-85BDE8711350}"/>
                    </a:ext>
                  </a:extLst>
                </p:cNvPr>
                <p:cNvSpPr/>
                <p:nvPr/>
              </p:nvSpPr>
              <p:spPr>
                <a:xfrm>
                  <a:off x="460030" y="3291454"/>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Hexagon 38">
                  <a:extLst>
                    <a:ext uri="{FF2B5EF4-FFF2-40B4-BE49-F238E27FC236}">
                      <a16:creationId xmlns:a16="http://schemas.microsoft.com/office/drawing/2014/main" id="{8F8F3B79-F6DA-4757-BBC8-E4D2C9471C4C}"/>
                    </a:ext>
                  </a:extLst>
                </p:cNvPr>
                <p:cNvSpPr/>
                <p:nvPr/>
              </p:nvSpPr>
              <p:spPr>
                <a:xfrm>
                  <a:off x="1798069" y="3729474"/>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Freeform: Shape 40">
                  <a:extLst>
                    <a:ext uri="{FF2B5EF4-FFF2-40B4-BE49-F238E27FC236}">
                      <a16:creationId xmlns:a16="http://schemas.microsoft.com/office/drawing/2014/main" id="{71F58832-7F3C-4AC1-97AC-8C8462698DE7}"/>
                    </a:ext>
                  </a:extLst>
                </p:cNvPr>
                <p:cNvSpPr/>
                <p:nvPr/>
              </p:nvSpPr>
              <p:spPr>
                <a:xfrm>
                  <a:off x="4939947" y="3318585"/>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a:solidFill>
                  <a:schemeClr val="accent6">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Hexagon 41">
                  <a:extLst>
                    <a:ext uri="{FF2B5EF4-FFF2-40B4-BE49-F238E27FC236}">
                      <a16:creationId xmlns:a16="http://schemas.microsoft.com/office/drawing/2014/main" id="{5CF9D772-682C-4EDC-971D-9AA925B61A12}"/>
                    </a:ext>
                  </a:extLst>
                </p:cNvPr>
                <p:cNvSpPr/>
                <p:nvPr/>
              </p:nvSpPr>
              <p:spPr>
                <a:xfrm>
                  <a:off x="5111854" y="3971858"/>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Hexagon 42">
                  <a:extLst>
                    <a:ext uri="{FF2B5EF4-FFF2-40B4-BE49-F238E27FC236}">
                      <a16:creationId xmlns:a16="http://schemas.microsoft.com/office/drawing/2014/main" id="{7698F719-051F-449F-BF30-EEB8E476CB6C}"/>
                    </a:ext>
                  </a:extLst>
                </p:cNvPr>
                <p:cNvSpPr/>
                <p:nvPr/>
              </p:nvSpPr>
              <p:spPr>
                <a:xfrm>
                  <a:off x="3445851" y="3299460"/>
                  <a:ext cx="868680" cy="745713"/>
                </a:xfrm>
                <a:prstGeom prst="hexagon">
                  <a:avLst>
                    <a:gd name="adj" fmla="val 25000"/>
                    <a:gd name="vf" fmla="val 115470"/>
                  </a:avLst>
                </a:prstGeom>
                <a:solidFill>
                  <a:schemeClr val="accent6">
                    <a:lumMod val="20000"/>
                    <a:lumOff val="8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Freeform: Shape 44">
                  <a:extLst>
                    <a:ext uri="{FF2B5EF4-FFF2-40B4-BE49-F238E27FC236}">
                      <a16:creationId xmlns:a16="http://schemas.microsoft.com/office/drawing/2014/main" id="{9CEC9C66-C4CD-4496-AB46-3C464381C9A0}"/>
                    </a:ext>
                  </a:extLst>
                </p:cNvPr>
                <p:cNvSpPr/>
                <p:nvPr/>
              </p:nvSpPr>
              <p:spPr>
                <a:xfrm>
                  <a:off x="4942995" y="1669935"/>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ME708</a:t>
                  </a:r>
                </a:p>
              </p:txBody>
            </p:sp>
            <p:sp>
              <p:nvSpPr>
                <p:cNvPr id="46" name="Hexagon 45">
                  <a:extLst>
                    <a:ext uri="{FF2B5EF4-FFF2-40B4-BE49-F238E27FC236}">
                      <a16:creationId xmlns:a16="http://schemas.microsoft.com/office/drawing/2014/main" id="{DEC3853A-090D-4B0A-9176-153BCE36DB39}"/>
                    </a:ext>
                  </a:extLst>
                </p:cNvPr>
                <p:cNvSpPr/>
                <p:nvPr/>
              </p:nvSpPr>
              <p:spPr>
                <a:xfrm>
                  <a:off x="5543451" y="2325756"/>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Hexagon 46">
                  <a:extLst>
                    <a:ext uri="{FF2B5EF4-FFF2-40B4-BE49-F238E27FC236}">
                      <a16:creationId xmlns:a16="http://schemas.microsoft.com/office/drawing/2014/main" id="{EFB7F66D-4D2A-4B48-A828-628675627EB5}"/>
                    </a:ext>
                  </a:extLst>
                </p:cNvPr>
                <p:cNvSpPr/>
                <p:nvPr/>
              </p:nvSpPr>
              <p:spPr>
                <a:xfrm>
                  <a:off x="4196269" y="2065703"/>
                  <a:ext cx="868680" cy="745713"/>
                </a:xfrm>
                <a:prstGeom prst="hexagon">
                  <a:avLst>
                    <a:gd name="adj" fmla="val 25000"/>
                    <a:gd name="vf" fmla="val 115470"/>
                  </a:avLst>
                </a:prstGeom>
                <a:solidFill>
                  <a:schemeClr val="accent6">
                    <a:lumMod val="20000"/>
                    <a:lumOff val="8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Freeform: Shape 48">
                  <a:extLst>
                    <a:ext uri="{FF2B5EF4-FFF2-40B4-BE49-F238E27FC236}">
                      <a16:creationId xmlns:a16="http://schemas.microsoft.com/office/drawing/2014/main" id="{9839AF3A-62F7-42E4-BDBF-6C360A09EB71}"/>
                    </a:ext>
                  </a:extLst>
                </p:cNvPr>
                <p:cNvSpPr/>
                <p:nvPr/>
              </p:nvSpPr>
              <p:spPr>
                <a:xfrm>
                  <a:off x="2698448" y="3722195"/>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a:solidFill>
                  <a:schemeClr val="accent6">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noFill/>
                      <a:effectLst>
                        <a:outerShdw blurRad="38100" dist="19050" dir="2700000" algn="tl" rotWithShape="0">
                          <a:prstClr val="black">
                            <a:alpha val="40000"/>
                          </a:prstClr>
                        </a:outerShdw>
                      </a:effectLst>
                      <a:uLnTx/>
                      <a:uFillTx/>
                      <a:latin typeface="Arial" panose="020B0604020202020204"/>
                      <a:ea typeface="+mn-ea"/>
                      <a:cs typeface="+mn-cs"/>
                    </a:rPr>
                    <a:t>HS420</a:t>
                  </a:r>
                </a:p>
              </p:txBody>
            </p:sp>
            <p:sp>
              <p:nvSpPr>
                <p:cNvPr id="50" name="Hexagon 49">
                  <a:extLst>
                    <a:ext uri="{FF2B5EF4-FFF2-40B4-BE49-F238E27FC236}">
                      <a16:creationId xmlns:a16="http://schemas.microsoft.com/office/drawing/2014/main" id="{32C0D864-2CFF-4CAD-99EF-864D6E8AA4CD}"/>
                    </a:ext>
                  </a:extLst>
                </p:cNvPr>
                <p:cNvSpPr/>
                <p:nvPr/>
              </p:nvSpPr>
              <p:spPr>
                <a:xfrm>
                  <a:off x="2870355" y="4375468"/>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Hexagon 50">
                  <a:extLst>
                    <a:ext uri="{FF2B5EF4-FFF2-40B4-BE49-F238E27FC236}">
                      <a16:creationId xmlns:a16="http://schemas.microsoft.com/office/drawing/2014/main" id="{7DB2F9C2-4089-4A6F-81BD-D9156227C91E}"/>
                    </a:ext>
                  </a:extLst>
                </p:cNvPr>
                <p:cNvSpPr/>
                <p:nvPr/>
              </p:nvSpPr>
              <p:spPr>
                <a:xfrm>
                  <a:off x="1204352" y="3703070"/>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Freeform: Shape 52">
                  <a:extLst>
                    <a:ext uri="{FF2B5EF4-FFF2-40B4-BE49-F238E27FC236}">
                      <a16:creationId xmlns:a16="http://schemas.microsoft.com/office/drawing/2014/main" id="{E11C3FD8-99C6-463D-B960-79E16415DAAA}"/>
                    </a:ext>
                  </a:extLst>
                </p:cNvPr>
                <p:cNvSpPr/>
                <p:nvPr/>
              </p:nvSpPr>
              <p:spPr>
                <a:xfrm>
                  <a:off x="4190749" y="4547611"/>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a:solidFill>
                  <a:schemeClr val="accent6">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4" name="Hexagon 53">
                  <a:extLst>
                    <a:ext uri="{FF2B5EF4-FFF2-40B4-BE49-F238E27FC236}">
                      <a16:creationId xmlns:a16="http://schemas.microsoft.com/office/drawing/2014/main" id="{84B2895F-1BEB-45E5-AB02-4619D5EE478B}"/>
                    </a:ext>
                  </a:extLst>
                </p:cNvPr>
                <p:cNvSpPr/>
                <p:nvPr/>
              </p:nvSpPr>
              <p:spPr>
                <a:xfrm>
                  <a:off x="4211475" y="4879525"/>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Hexagon 54">
                  <a:extLst>
                    <a:ext uri="{FF2B5EF4-FFF2-40B4-BE49-F238E27FC236}">
                      <a16:creationId xmlns:a16="http://schemas.microsoft.com/office/drawing/2014/main" id="{2638F9B1-DBF8-4069-A312-08B134F27D33}"/>
                    </a:ext>
                  </a:extLst>
                </p:cNvPr>
                <p:cNvSpPr/>
                <p:nvPr/>
              </p:nvSpPr>
              <p:spPr>
                <a:xfrm>
                  <a:off x="3431044" y="4126500"/>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Freeform: Shape 56">
                  <a:extLst>
                    <a:ext uri="{FF2B5EF4-FFF2-40B4-BE49-F238E27FC236}">
                      <a16:creationId xmlns:a16="http://schemas.microsoft.com/office/drawing/2014/main" id="{469A1F27-9B62-4D69-81EE-8178C1E96F9A}"/>
                    </a:ext>
                  </a:extLst>
                </p:cNvPr>
                <p:cNvSpPr/>
                <p:nvPr/>
              </p:nvSpPr>
              <p:spPr>
                <a:xfrm>
                  <a:off x="4940557" y="4143274"/>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HS767</a:t>
                  </a:r>
                </a:p>
              </p:txBody>
            </p:sp>
            <p:sp>
              <p:nvSpPr>
                <p:cNvPr id="58" name="Hexagon 57">
                  <a:extLst>
                    <a:ext uri="{FF2B5EF4-FFF2-40B4-BE49-F238E27FC236}">
                      <a16:creationId xmlns:a16="http://schemas.microsoft.com/office/drawing/2014/main" id="{79157BF7-C586-4383-BD14-212D7D5AB7B7}"/>
                    </a:ext>
                  </a:extLst>
                </p:cNvPr>
                <p:cNvSpPr/>
                <p:nvPr/>
              </p:nvSpPr>
              <p:spPr>
                <a:xfrm>
                  <a:off x="5698899" y="4470456"/>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9" name="Hexagon 58">
                  <a:extLst>
                    <a:ext uri="{FF2B5EF4-FFF2-40B4-BE49-F238E27FC236}">
                      <a16:creationId xmlns:a16="http://schemas.microsoft.com/office/drawing/2014/main" id="{17B8F27F-7677-4A58-8E16-FB622B62C75A}"/>
                    </a:ext>
                  </a:extLst>
                </p:cNvPr>
                <p:cNvSpPr/>
                <p:nvPr/>
              </p:nvSpPr>
              <p:spPr>
                <a:xfrm>
                  <a:off x="5687317" y="3734933"/>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Hexagon 59">
                  <a:extLst>
                    <a:ext uri="{FF2B5EF4-FFF2-40B4-BE49-F238E27FC236}">
                      <a16:creationId xmlns:a16="http://schemas.microsoft.com/office/drawing/2014/main" id="{BED55560-9225-4643-AD59-C8EBBFA3C85F}"/>
                    </a:ext>
                  </a:extLst>
                </p:cNvPr>
                <p:cNvSpPr/>
                <p:nvPr/>
              </p:nvSpPr>
              <p:spPr>
                <a:xfrm>
                  <a:off x="5859833" y="4388205"/>
                  <a:ext cx="101193" cy="87345"/>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62" name="Freeform: Shape 61">
                <a:extLst>
                  <a:ext uri="{FF2B5EF4-FFF2-40B4-BE49-F238E27FC236}">
                    <a16:creationId xmlns:a16="http://schemas.microsoft.com/office/drawing/2014/main" id="{4A00683A-53FD-42A2-893B-815B23B6CC5F}"/>
                  </a:ext>
                </a:extLst>
              </p:cNvPr>
              <p:cNvSpPr/>
              <p:nvPr/>
            </p:nvSpPr>
            <p:spPr>
              <a:xfrm>
                <a:off x="5687317" y="2914462"/>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w="0"/>
                    <a:solidFill>
                      <a:srgbClr val="EC9004"/>
                    </a:solidFill>
                    <a:effectLst>
                      <a:outerShdw blurRad="38100" dist="19050" dir="2700000" algn="tl" rotWithShape="0">
                        <a:prstClr val="black">
                          <a:alpha val="40000"/>
                        </a:prstClr>
                      </a:outerShdw>
                    </a:effectLst>
                    <a:uLnTx/>
                    <a:uFillTx/>
                    <a:latin typeface="Arial" panose="020B0604020202020204"/>
                    <a:ea typeface="+mn-ea"/>
                    <a:cs typeface="+mn-cs"/>
                  </a:rPr>
                  <a:t>GP606</a:t>
                </a:r>
              </a:p>
            </p:txBody>
          </p:sp>
          <p:sp>
            <p:nvSpPr>
              <p:cNvPr id="63" name="Freeform: Shape 62">
                <a:extLst>
                  <a:ext uri="{FF2B5EF4-FFF2-40B4-BE49-F238E27FC236}">
                    <a16:creationId xmlns:a16="http://schemas.microsoft.com/office/drawing/2014/main" id="{87AB7E62-4FEC-4906-8911-FE89AA41CC2B}"/>
                  </a:ext>
                </a:extLst>
              </p:cNvPr>
              <p:cNvSpPr/>
              <p:nvPr/>
            </p:nvSpPr>
            <p:spPr>
              <a:xfrm>
                <a:off x="4192023" y="3729837"/>
                <a:ext cx="868680" cy="745713"/>
              </a:xfrm>
              <a:custGeom>
                <a:avLst/>
                <a:gdLst>
                  <a:gd name="connsiteX0" fmla="*/ 0 w 868680"/>
                  <a:gd name="connsiteY0" fmla="*/ 372857 h 745713"/>
                  <a:gd name="connsiteX1" fmla="*/ 186428 w 868680"/>
                  <a:gd name="connsiteY1" fmla="*/ 0 h 745713"/>
                  <a:gd name="connsiteX2" fmla="*/ 682252 w 868680"/>
                  <a:gd name="connsiteY2" fmla="*/ 0 h 745713"/>
                  <a:gd name="connsiteX3" fmla="*/ 868680 w 868680"/>
                  <a:gd name="connsiteY3" fmla="*/ 372857 h 745713"/>
                  <a:gd name="connsiteX4" fmla="*/ 682252 w 868680"/>
                  <a:gd name="connsiteY4" fmla="*/ 745713 h 745713"/>
                  <a:gd name="connsiteX5" fmla="*/ 186428 w 868680"/>
                  <a:gd name="connsiteY5" fmla="*/ 745713 h 745713"/>
                  <a:gd name="connsiteX6" fmla="*/ 0 w 868680"/>
                  <a:gd name="connsiteY6" fmla="*/ 372857 h 7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745713">
                    <a:moveTo>
                      <a:pt x="0" y="372857"/>
                    </a:moveTo>
                    <a:lnTo>
                      <a:pt x="186428" y="0"/>
                    </a:lnTo>
                    <a:lnTo>
                      <a:pt x="682252" y="0"/>
                    </a:lnTo>
                    <a:lnTo>
                      <a:pt x="868680" y="372857"/>
                    </a:lnTo>
                    <a:lnTo>
                      <a:pt x="682252" y="745713"/>
                    </a:lnTo>
                    <a:lnTo>
                      <a:pt x="186428" y="745713"/>
                    </a:lnTo>
                    <a:lnTo>
                      <a:pt x="0" y="372857"/>
                    </a:lnTo>
                    <a:close/>
                  </a:path>
                </a:pathLst>
              </a:custGeom>
              <a:solidFill>
                <a:schemeClr val="accent6">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533" tIns="133269" rIns="134533" bIns="1332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4" name="Hexagon 63">
                <a:extLst>
                  <a:ext uri="{FF2B5EF4-FFF2-40B4-BE49-F238E27FC236}">
                    <a16:creationId xmlns:a16="http://schemas.microsoft.com/office/drawing/2014/main" id="{A7CD769D-E581-439E-8494-2467D0DE8E9A}"/>
                  </a:ext>
                </a:extLst>
              </p:cNvPr>
              <p:cNvSpPr/>
              <p:nvPr/>
            </p:nvSpPr>
            <p:spPr>
              <a:xfrm>
                <a:off x="452985" y="4102693"/>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5" name="Hexagon 64">
                <a:extLst>
                  <a:ext uri="{FF2B5EF4-FFF2-40B4-BE49-F238E27FC236}">
                    <a16:creationId xmlns:a16="http://schemas.microsoft.com/office/drawing/2014/main" id="{604D8226-6D72-4A43-BA8D-CDBF857C8F08}"/>
                  </a:ext>
                </a:extLst>
              </p:cNvPr>
              <p:cNvSpPr/>
              <p:nvPr/>
            </p:nvSpPr>
            <p:spPr>
              <a:xfrm>
                <a:off x="1199991" y="4528983"/>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Hexagon 65">
                <a:extLst>
                  <a:ext uri="{FF2B5EF4-FFF2-40B4-BE49-F238E27FC236}">
                    <a16:creationId xmlns:a16="http://schemas.microsoft.com/office/drawing/2014/main" id="{AF07A2CD-131B-478F-B0CF-FF498E321DB7}"/>
                  </a:ext>
                </a:extLst>
              </p:cNvPr>
              <p:cNvSpPr/>
              <p:nvPr/>
            </p:nvSpPr>
            <p:spPr>
              <a:xfrm>
                <a:off x="1954736" y="4133764"/>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Hexagon 66">
                <a:extLst>
                  <a:ext uri="{FF2B5EF4-FFF2-40B4-BE49-F238E27FC236}">
                    <a16:creationId xmlns:a16="http://schemas.microsoft.com/office/drawing/2014/main" id="{31427D98-A6DB-4324-ACB1-384DC141E689}"/>
                  </a:ext>
                </a:extLst>
              </p:cNvPr>
              <p:cNvSpPr/>
              <p:nvPr/>
            </p:nvSpPr>
            <p:spPr>
              <a:xfrm>
                <a:off x="2687690" y="4547043"/>
                <a:ext cx="868680" cy="745713"/>
              </a:xfrm>
              <a:prstGeom prst="hexagon">
                <a:avLst>
                  <a:gd name="adj" fmla="val 25000"/>
                  <a:gd name="vf" fmla="val 115470"/>
                </a:avLst>
              </a:prstGeom>
              <a:solidFill>
                <a:schemeClr val="accent6">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cxnSp>
          <p:nvCxnSpPr>
            <p:cNvPr id="70" name="Straight Arrow Connector 69">
              <a:extLst>
                <a:ext uri="{FF2B5EF4-FFF2-40B4-BE49-F238E27FC236}">
                  <a16:creationId xmlns:a16="http://schemas.microsoft.com/office/drawing/2014/main" id="{F5BCA166-51E7-48B9-A44F-2CC0CE2F4DA0}"/>
                </a:ext>
              </a:extLst>
            </p:cNvPr>
            <p:cNvCxnSpPr>
              <a:cxnSpLocks/>
              <a:stCxn id="45" idx="3"/>
            </p:cNvCxnSpPr>
            <p:nvPr/>
          </p:nvCxnSpPr>
          <p:spPr>
            <a:xfrm>
              <a:off x="5083727" y="3515634"/>
              <a:ext cx="849609" cy="938147"/>
            </a:xfrm>
            <a:prstGeom prst="straightConnector1">
              <a:avLst/>
            </a:prstGeom>
            <a:ln>
              <a:solidFill>
                <a:srgbClr val="EC9004"/>
              </a:solidFill>
              <a:tailEnd type="triangle"/>
            </a:ln>
          </p:spPr>
          <p:style>
            <a:lnRef idx="1">
              <a:schemeClr val="accent3"/>
            </a:lnRef>
            <a:fillRef idx="0">
              <a:schemeClr val="accent3"/>
            </a:fillRef>
            <a:effectRef idx="0">
              <a:schemeClr val="accent3"/>
            </a:effectRef>
            <a:fontRef idx="minor">
              <a:schemeClr val="tx1"/>
            </a:fontRef>
          </p:style>
        </p:cxnSp>
        <p:cxnSp>
          <p:nvCxnSpPr>
            <p:cNvPr id="73" name="Straight Arrow Connector 72">
              <a:extLst>
                <a:ext uri="{FF2B5EF4-FFF2-40B4-BE49-F238E27FC236}">
                  <a16:creationId xmlns:a16="http://schemas.microsoft.com/office/drawing/2014/main" id="{0E7301A8-F8AC-46F4-A026-266FED445B5F}"/>
                </a:ext>
              </a:extLst>
            </p:cNvPr>
            <p:cNvCxnSpPr>
              <a:cxnSpLocks/>
              <a:stCxn id="24" idx="3"/>
            </p:cNvCxnSpPr>
            <p:nvPr/>
          </p:nvCxnSpPr>
          <p:spPr>
            <a:xfrm>
              <a:off x="3792566" y="3508715"/>
              <a:ext cx="2204713" cy="163527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5" name="Straight Arrow Connector 74">
              <a:extLst>
                <a:ext uri="{FF2B5EF4-FFF2-40B4-BE49-F238E27FC236}">
                  <a16:creationId xmlns:a16="http://schemas.microsoft.com/office/drawing/2014/main" id="{A1BA600D-F492-4247-9E18-754722725E2D}"/>
                </a:ext>
              </a:extLst>
            </p:cNvPr>
            <p:cNvCxnSpPr>
              <a:cxnSpLocks/>
              <a:stCxn id="21" idx="0"/>
            </p:cNvCxnSpPr>
            <p:nvPr/>
          </p:nvCxnSpPr>
          <p:spPr>
            <a:xfrm>
              <a:off x="3133026" y="3859541"/>
              <a:ext cx="2807709" cy="590004"/>
            </a:xfrm>
            <a:prstGeom prst="straightConnector1">
              <a:avLst/>
            </a:prstGeom>
            <a:ln>
              <a:solidFill>
                <a:srgbClr val="EC9004"/>
              </a:solidFill>
              <a:tailEnd type="triangle"/>
            </a:ln>
          </p:spPr>
          <p:style>
            <a:lnRef idx="1">
              <a:schemeClr val="accent3"/>
            </a:lnRef>
            <a:fillRef idx="0">
              <a:schemeClr val="accent3"/>
            </a:fillRef>
            <a:effectRef idx="0">
              <a:schemeClr val="accent3"/>
            </a:effectRef>
            <a:fontRef idx="minor">
              <a:schemeClr val="tx1"/>
            </a:fontRef>
          </p:style>
        </p:cxnSp>
        <p:cxnSp>
          <p:nvCxnSpPr>
            <p:cNvPr id="77" name="Straight Arrow Connector 76">
              <a:extLst>
                <a:ext uri="{FF2B5EF4-FFF2-40B4-BE49-F238E27FC236}">
                  <a16:creationId xmlns:a16="http://schemas.microsoft.com/office/drawing/2014/main" id="{E4211BBC-9EB3-4E46-AD59-98C3817AF300}"/>
                </a:ext>
              </a:extLst>
            </p:cNvPr>
            <p:cNvCxnSpPr>
              <a:cxnSpLocks/>
              <a:stCxn id="16" idx="3"/>
            </p:cNvCxnSpPr>
            <p:nvPr/>
          </p:nvCxnSpPr>
          <p:spPr>
            <a:xfrm>
              <a:off x="1855562" y="3860013"/>
              <a:ext cx="4095189" cy="1972367"/>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81" name="Straight Arrow Connector 80">
              <a:extLst>
                <a:ext uri="{FF2B5EF4-FFF2-40B4-BE49-F238E27FC236}">
                  <a16:creationId xmlns:a16="http://schemas.microsoft.com/office/drawing/2014/main" id="{1C57761C-CE8A-41CE-BF63-3ED7F8280E9A}"/>
                </a:ext>
              </a:extLst>
            </p:cNvPr>
            <p:cNvCxnSpPr>
              <a:cxnSpLocks/>
              <a:stCxn id="7" idx="3"/>
            </p:cNvCxnSpPr>
            <p:nvPr/>
          </p:nvCxnSpPr>
          <p:spPr>
            <a:xfrm flipV="1">
              <a:off x="1855562" y="4453781"/>
              <a:ext cx="4095189" cy="118577"/>
            </a:xfrm>
            <a:prstGeom prst="straightConnector1">
              <a:avLst/>
            </a:prstGeom>
            <a:ln>
              <a:solidFill>
                <a:srgbClr val="EC9004"/>
              </a:solidFill>
              <a:tailEnd type="triangle"/>
            </a:ln>
          </p:spPr>
          <p:style>
            <a:lnRef idx="1">
              <a:schemeClr val="accent3"/>
            </a:lnRef>
            <a:fillRef idx="0">
              <a:schemeClr val="accent3"/>
            </a:fillRef>
            <a:effectRef idx="0">
              <a:schemeClr val="accent3"/>
            </a:effectRef>
            <a:fontRef idx="minor">
              <a:schemeClr val="tx1"/>
            </a:fontRef>
          </p:style>
        </p:cxnSp>
        <p:cxnSp>
          <p:nvCxnSpPr>
            <p:cNvPr id="83" name="Straight Arrow Connector 82">
              <a:extLst>
                <a:ext uri="{FF2B5EF4-FFF2-40B4-BE49-F238E27FC236}">
                  <a16:creationId xmlns:a16="http://schemas.microsoft.com/office/drawing/2014/main" id="{9ED2F05D-9237-416B-A655-49ED2D2BF6F2}"/>
                </a:ext>
              </a:extLst>
            </p:cNvPr>
            <p:cNvCxnSpPr>
              <a:cxnSpLocks/>
            </p:cNvCxnSpPr>
            <p:nvPr/>
          </p:nvCxnSpPr>
          <p:spPr>
            <a:xfrm flipV="1">
              <a:off x="2500879" y="4463042"/>
              <a:ext cx="3468310" cy="484924"/>
            </a:xfrm>
            <a:prstGeom prst="straightConnector1">
              <a:avLst/>
            </a:prstGeom>
            <a:ln>
              <a:solidFill>
                <a:srgbClr val="EC9004"/>
              </a:solidFill>
              <a:tailEnd type="triangle"/>
            </a:ln>
          </p:spPr>
          <p:style>
            <a:lnRef idx="1">
              <a:schemeClr val="accent3"/>
            </a:lnRef>
            <a:fillRef idx="0">
              <a:schemeClr val="accent3"/>
            </a:fillRef>
            <a:effectRef idx="0">
              <a:schemeClr val="accent3"/>
            </a:effectRef>
            <a:fontRef idx="minor">
              <a:schemeClr val="tx1"/>
            </a:fontRef>
          </p:style>
        </p:cxnSp>
        <p:cxnSp>
          <p:nvCxnSpPr>
            <p:cNvPr id="87" name="Straight Arrow Connector 86">
              <a:extLst>
                <a:ext uri="{FF2B5EF4-FFF2-40B4-BE49-F238E27FC236}">
                  <a16:creationId xmlns:a16="http://schemas.microsoft.com/office/drawing/2014/main" id="{FE4D1F6A-1C6F-4A39-9382-8BAF0A8F5AE0}"/>
                </a:ext>
              </a:extLst>
            </p:cNvPr>
            <p:cNvCxnSpPr>
              <a:cxnSpLocks/>
              <a:stCxn id="28" idx="3"/>
            </p:cNvCxnSpPr>
            <p:nvPr/>
          </p:nvCxnSpPr>
          <p:spPr>
            <a:xfrm>
              <a:off x="4438410" y="4579276"/>
              <a:ext cx="1563879" cy="577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0" name="Straight Arrow Connector 89">
              <a:extLst>
                <a:ext uri="{FF2B5EF4-FFF2-40B4-BE49-F238E27FC236}">
                  <a16:creationId xmlns:a16="http://schemas.microsoft.com/office/drawing/2014/main" id="{D7A40546-0F8E-470B-8535-F5FAF86FAE87}"/>
                </a:ext>
              </a:extLst>
            </p:cNvPr>
            <p:cNvCxnSpPr>
              <a:cxnSpLocks/>
              <a:stCxn id="58" idx="0"/>
            </p:cNvCxnSpPr>
            <p:nvPr/>
          </p:nvCxnSpPr>
          <p:spPr>
            <a:xfrm>
              <a:off x="5073718" y="5651254"/>
              <a:ext cx="893860" cy="181126"/>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78" name="Straight Arrow Connector 77">
              <a:extLst>
                <a:ext uri="{FF2B5EF4-FFF2-40B4-BE49-F238E27FC236}">
                  <a16:creationId xmlns:a16="http://schemas.microsoft.com/office/drawing/2014/main" id="{53B07015-B1D5-4894-AE73-0A9A83947A22}"/>
                </a:ext>
              </a:extLst>
            </p:cNvPr>
            <p:cNvCxnSpPr>
              <a:cxnSpLocks/>
              <a:stCxn id="28" idx="3"/>
            </p:cNvCxnSpPr>
            <p:nvPr/>
          </p:nvCxnSpPr>
          <p:spPr>
            <a:xfrm>
              <a:off x="4438410" y="4579276"/>
              <a:ext cx="1502325" cy="1253104"/>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84" name="Straight Arrow Connector 83">
              <a:extLst>
                <a:ext uri="{FF2B5EF4-FFF2-40B4-BE49-F238E27FC236}">
                  <a16:creationId xmlns:a16="http://schemas.microsoft.com/office/drawing/2014/main" id="{08257273-9AFF-402D-A967-7B8252194B1E}"/>
                </a:ext>
              </a:extLst>
            </p:cNvPr>
            <p:cNvCxnSpPr>
              <a:cxnSpLocks/>
              <a:stCxn id="21" idx="3"/>
            </p:cNvCxnSpPr>
            <p:nvPr/>
          </p:nvCxnSpPr>
          <p:spPr>
            <a:xfrm>
              <a:off x="3045579" y="3859541"/>
              <a:ext cx="2939275" cy="128077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6" name="Straight Arrow Connector 85">
              <a:extLst>
                <a:ext uri="{FF2B5EF4-FFF2-40B4-BE49-F238E27FC236}">
                  <a16:creationId xmlns:a16="http://schemas.microsoft.com/office/drawing/2014/main" id="{7E97F826-17E6-42CF-B858-FA432DDF4034}"/>
                </a:ext>
              </a:extLst>
            </p:cNvPr>
            <p:cNvCxnSpPr>
              <a:cxnSpLocks/>
              <a:stCxn id="7" idx="3"/>
            </p:cNvCxnSpPr>
            <p:nvPr/>
          </p:nvCxnSpPr>
          <p:spPr>
            <a:xfrm>
              <a:off x="1855562" y="4572358"/>
              <a:ext cx="4155243" cy="5885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9" name="Straight Arrow Connector 88">
              <a:extLst>
                <a:ext uri="{FF2B5EF4-FFF2-40B4-BE49-F238E27FC236}">
                  <a16:creationId xmlns:a16="http://schemas.microsoft.com/office/drawing/2014/main" id="{BA33123E-2F4A-4734-8601-873F4750F282}"/>
                </a:ext>
              </a:extLst>
            </p:cNvPr>
            <p:cNvCxnSpPr>
              <a:cxnSpLocks/>
              <a:stCxn id="32" idx="3"/>
            </p:cNvCxnSpPr>
            <p:nvPr/>
          </p:nvCxnSpPr>
          <p:spPr>
            <a:xfrm>
              <a:off x="2500879" y="4928058"/>
              <a:ext cx="3466699" cy="896330"/>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99" name="Straight Arrow Connector 98">
              <a:extLst>
                <a:ext uri="{FF2B5EF4-FFF2-40B4-BE49-F238E27FC236}">
                  <a16:creationId xmlns:a16="http://schemas.microsoft.com/office/drawing/2014/main" id="{9241A234-CF45-4467-81A5-EBC269E46BC2}"/>
                </a:ext>
              </a:extLst>
            </p:cNvPr>
            <p:cNvCxnSpPr>
              <a:cxnSpLocks/>
              <a:stCxn id="45" idx="3"/>
            </p:cNvCxnSpPr>
            <p:nvPr/>
          </p:nvCxnSpPr>
          <p:spPr>
            <a:xfrm>
              <a:off x="5083727" y="3515634"/>
              <a:ext cx="857008" cy="2316746"/>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02" name="Straight Arrow Connector 101">
              <a:extLst>
                <a:ext uri="{FF2B5EF4-FFF2-40B4-BE49-F238E27FC236}">
                  <a16:creationId xmlns:a16="http://schemas.microsoft.com/office/drawing/2014/main" id="{9E7F518A-7F26-47C7-A7C4-C3783EED95A9}"/>
                </a:ext>
              </a:extLst>
            </p:cNvPr>
            <p:cNvCxnSpPr>
              <a:cxnSpLocks/>
              <a:stCxn id="62" idx="3"/>
            </p:cNvCxnSpPr>
            <p:nvPr/>
          </p:nvCxnSpPr>
          <p:spPr>
            <a:xfrm>
              <a:off x="5726937" y="4591099"/>
              <a:ext cx="242252" cy="550308"/>
            </a:xfrm>
            <a:prstGeom prst="straightConnector1">
              <a:avLst/>
            </a:prstGeom>
            <a:ln>
              <a:solidFill>
                <a:srgbClr val="00B0F0"/>
              </a:solidFill>
              <a:tailEnd type="triangle"/>
            </a:ln>
          </p:spPr>
          <p:style>
            <a:lnRef idx="1">
              <a:schemeClr val="accent3"/>
            </a:lnRef>
            <a:fillRef idx="0">
              <a:schemeClr val="accent3"/>
            </a:fillRef>
            <a:effectRef idx="0">
              <a:schemeClr val="accent3"/>
            </a:effectRef>
            <a:fontRef idx="minor">
              <a:schemeClr val="tx1"/>
            </a:fontRef>
          </p:style>
        </p:cxnSp>
        <p:cxnSp>
          <p:nvCxnSpPr>
            <p:cNvPr id="105" name="Straight Arrow Connector 104">
              <a:extLst>
                <a:ext uri="{FF2B5EF4-FFF2-40B4-BE49-F238E27FC236}">
                  <a16:creationId xmlns:a16="http://schemas.microsoft.com/office/drawing/2014/main" id="{5F7A5EA8-A950-4083-922B-5C6E2F03A16E}"/>
                </a:ext>
              </a:extLst>
            </p:cNvPr>
            <p:cNvCxnSpPr>
              <a:cxnSpLocks/>
              <a:stCxn id="62" idx="3"/>
            </p:cNvCxnSpPr>
            <p:nvPr/>
          </p:nvCxnSpPr>
          <p:spPr>
            <a:xfrm flipV="1">
              <a:off x="5726937" y="4466600"/>
              <a:ext cx="223814" cy="124499"/>
            </a:xfrm>
            <a:prstGeom prst="straightConnector1">
              <a:avLst/>
            </a:prstGeom>
            <a:ln>
              <a:solidFill>
                <a:srgbClr val="EC9004"/>
              </a:solidFill>
              <a:tailEnd type="triangle"/>
            </a:ln>
          </p:spPr>
          <p:style>
            <a:lnRef idx="1">
              <a:schemeClr val="accent3"/>
            </a:lnRef>
            <a:fillRef idx="0">
              <a:schemeClr val="accent3"/>
            </a:fillRef>
            <a:effectRef idx="0">
              <a:schemeClr val="accent3"/>
            </a:effectRef>
            <a:fontRef idx="minor">
              <a:schemeClr val="tx1"/>
            </a:fontRef>
          </p:style>
        </p:cxnSp>
        <p:cxnSp>
          <p:nvCxnSpPr>
            <p:cNvPr id="108" name="Straight Arrow Connector 107">
              <a:extLst>
                <a:ext uri="{FF2B5EF4-FFF2-40B4-BE49-F238E27FC236}">
                  <a16:creationId xmlns:a16="http://schemas.microsoft.com/office/drawing/2014/main" id="{C4151341-654A-4546-A471-9E3D9202EA93}"/>
                </a:ext>
              </a:extLst>
            </p:cNvPr>
            <p:cNvCxnSpPr>
              <a:cxnSpLocks/>
              <a:stCxn id="62" idx="3"/>
            </p:cNvCxnSpPr>
            <p:nvPr/>
          </p:nvCxnSpPr>
          <p:spPr>
            <a:xfrm>
              <a:off x="5726937" y="4591099"/>
              <a:ext cx="240641" cy="1241281"/>
            </a:xfrm>
            <a:prstGeom prst="straightConnector1">
              <a:avLst/>
            </a:prstGeom>
            <a:ln>
              <a:solidFill>
                <a:srgbClr val="00B050"/>
              </a:solidFill>
              <a:tailEnd type="triangle"/>
            </a:ln>
          </p:spPr>
          <p:style>
            <a:lnRef idx="1">
              <a:schemeClr val="accent3"/>
            </a:lnRef>
            <a:fillRef idx="0">
              <a:schemeClr val="accent3"/>
            </a:fillRef>
            <a:effectRef idx="0">
              <a:schemeClr val="accent3"/>
            </a:effectRef>
            <a:fontRef idx="minor">
              <a:schemeClr val="tx1"/>
            </a:fontRef>
          </p:style>
        </p:cxnSp>
      </p:grpSp>
      <p:sp>
        <p:nvSpPr>
          <p:cNvPr id="139" name="Text Placeholder 2">
            <a:extLst>
              <a:ext uri="{FF2B5EF4-FFF2-40B4-BE49-F238E27FC236}">
                <a16:creationId xmlns:a16="http://schemas.microsoft.com/office/drawing/2014/main" id="{EA3AD1F9-174E-499E-9C62-CC6FCFD7C501}"/>
              </a:ext>
            </a:extLst>
          </p:cNvPr>
          <p:cNvSpPr>
            <a:spLocks noGrp="1"/>
          </p:cNvSpPr>
          <p:nvPr>
            <p:ph type="body" sz="quarter" idx="10"/>
          </p:nvPr>
        </p:nvSpPr>
        <p:spPr>
          <a:xfrm>
            <a:off x="459073" y="1075024"/>
            <a:ext cx="8250281" cy="1963198"/>
          </a:xfrm>
        </p:spPr>
        <p:txBody>
          <a:bodyPr vert="horz" lIns="91440" tIns="45720" rIns="91440" bIns="45720" rtlCol="0" anchor="ctr">
            <a:normAutofit lnSpcReduction="10000"/>
          </a:bodyPr>
          <a:lstStyle/>
          <a:p>
            <a:pPr>
              <a:spcBef>
                <a:spcPts val="1200"/>
              </a:spcBef>
            </a:pPr>
            <a:r>
              <a:rPr lang="en-US" sz="2000" b="0" dirty="0">
                <a:solidFill>
                  <a:srgbClr val="000000"/>
                </a:solidFill>
              </a:rPr>
              <a:t>PIs should link to CLOs. But the converse is not true--</a:t>
            </a:r>
            <a:r>
              <a:rPr lang="en-US" sz="2000" b="0" dirty="0"/>
              <a:t>not all </a:t>
            </a:r>
            <a:r>
              <a:rPr lang="en-US" sz="2000" b="0" dirty="0">
                <a:solidFill>
                  <a:srgbClr val="000000"/>
                </a:solidFill>
              </a:rPr>
              <a:t>CLOs have to be explicitly linked to an SO or be assessed!</a:t>
            </a:r>
          </a:p>
          <a:p>
            <a:pPr>
              <a:spcBef>
                <a:spcPts val="1200"/>
              </a:spcBef>
            </a:pPr>
            <a:r>
              <a:rPr lang="en-US" sz="2000" b="0" dirty="0">
                <a:solidFill>
                  <a:srgbClr val="000000"/>
                </a:solidFill>
              </a:rPr>
              <a:t>A good PI connects to CLOs in multiple courses.</a:t>
            </a:r>
          </a:p>
          <a:p>
            <a:pPr>
              <a:spcBef>
                <a:spcPts val="1200"/>
              </a:spcBef>
            </a:pPr>
            <a:r>
              <a:rPr lang="en-US" sz="2000" b="0" dirty="0">
                <a:solidFill>
                  <a:srgbClr val="000000"/>
                </a:solidFill>
              </a:rPr>
              <a:t>For example, a teamwork PI can relate to different courses where students practice teamwork.</a:t>
            </a:r>
          </a:p>
        </p:txBody>
      </p:sp>
      <p:sp>
        <p:nvSpPr>
          <p:cNvPr id="79" name="TextBox 78"/>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211366782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 name="Picture 2">
            <a:extLst>
              <a:ext uri="{FF2B5EF4-FFF2-40B4-BE49-F238E27FC236}">
                <a16:creationId xmlns:a16="http://schemas.microsoft.com/office/drawing/2014/main" id="{EAB60A47-BDA3-4C3B-967E-3BE2841017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95" y="704850"/>
            <a:ext cx="9008009" cy="544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7883837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DF210-658E-48FF-8B23-F6E3971F242F}"/>
              </a:ext>
            </a:extLst>
          </p:cNvPr>
          <p:cNvSpPr>
            <a:spLocks noGrp="1"/>
          </p:cNvSpPr>
          <p:nvPr>
            <p:ph type="title"/>
          </p:nvPr>
        </p:nvSpPr>
        <p:spPr>
          <a:xfrm>
            <a:off x="499206" y="914400"/>
            <a:ext cx="2833783" cy="1066800"/>
          </a:xfrm>
          <a:solidFill>
            <a:srgbClr val="055580"/>
          </a:solidFill>
        </p:spPr>
        <p:txBody>
          <a:bodyPr vert="horz" lIns="91440" tIns="45720" rIns="91440" bIns="45720" rtlCol="0" anchor="ctr">
            <a:normAutofit fontScale="90000"/>
          </a:bodyPr>
          <a:lstStyle/>
          <a:p>
            <a:r>
              <a:rPr lang="en-US" sz="2400" b="1" kern="1200" dirty="0">
                <a:solidFill>
                  <a:schemeClr val="bg1"/>
                </a:solidFill>
                <a:latin typeface="+mj-lt"/>
                <a:ea typeface="+mj-ea"/>
                <a:cs typeface="+mj-cs"/>
              </a:rPr>
              <a:t>Reminder about Constructing </a:t>
            </a:r>
            <a:r>
              <a:rPr lang="en-US" sz="2400" b="1" kern="1200" dirty="0" smtClean="0">
                <a:solidFill>
                  <a:schemeClr val="bg1"/>
                </a:solidFill>
                <a:latin typeface="+mj-lt"/>
                <a:ea typeface="+mj-ea"/>
                <a:cs typeface="+mj-cs"/>
              </a:rPr>
              <a:t>PIs &amp; CLOs</a:t>
            </a:r>
            <a:endParaRPr lang="en-US" sz="2400" kern="1200" dirty="0">
              <a:solidFill>
                <a:schemeClr val="bg1"/>
              </a:solidFill>
              <a:latin typeface="+mj-lt"/>
              <a:ea typeface="+mj-ea"/>
              <a:cs typeface="+mj-cs"/>
            </a:endParaRPr>
          </a:p>
        </p:txBody>
      </p:sp>
      <p:sp>
        <p:nvSpPr>
          <p:cNvPr id="5" name="Rectangle 9">
            <a:extLst>
              <a:ext uri="{FF2B5EF4-FFF2-40B4-BE49-F238E27FC236}">
                <a16:creationId xmlns:a16="http://schemas.microsoft.com/office/drawing/2014/main" id="{DD8AAEAF-BC5A-4045-8742-A21D4A1285F7}"/>
              </a:ext>
            </a:extLst>
          </p:cNvPr>
          <p:cNvSpPr txBox="1">
            <a:spLocks noChangeArrowheads="1"/>
          </p:cNvSpPr>
          <p:nvPr/>
        </p:nvSpPr>
        <p:spPr bwMode="auto">
          <a:xfrm>
            <a:off x="630936" y="2252870"/>
            <a:ext cx="2559164" cy="3560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numCol="1" rtlCol="0" anchorCtr="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buFont typeface="Arial" panose="020B0604020202020204" pitchFamily="34" charset="0"/>
              <a:buChar char="•"/>
            </a:pPr>
            <a:r>
              <a:rPr lang="en-US" sz="1800" dirty="0"/>
              <a:t>It is important to rely on concrete action verbs that specify a </a:t>
            </a:r>
            <a:r>
              <a:rPr lang="en-US" sz="1800" dirty="0" smtClean="0"/>
              <a:t>specific, </a:t>
            </a:r>
            <a:r>
              <a:rPr lang="en-US" sz="1800" dirty="0"/>
              <a:t>observable, </a:t>
            </a:r>
            <a:r>
              <a:rPr lang="en-US" sz="1800" dirty="0" smtClean="0"/>
              <a:t>student activity</a:t>
            </a:r>
          </a:p>
          <a:p>
            <a:pPr indent="-228600">
              <a:buFont typeface="Arial" panose="020B0604020202020204" pitchFamily="34" charset="0"/>
              <a:buChar char="•"/>
            </a:pPr>
            <a:r>
              <a:rPr lang="en-US" sz="1800" dirty="0" smtClean="0"/>
              <a:t>Not passive </a:t>
            </a:r>
            <a:r>
              <a:rPr lang="en-US" sz="1800" dirty="0"/>
              <a:t>verbs that are not </a:t>
            </a:r>
            <a:r>
              <a:rPr lang="en-US" sz="1800" dirty="0" smtClean="0"/>
              <a:t>observable</a:t>
            </a:r>
            <a:r>
              <a:rPr lang="en-US" sz="1800" dirty="0"/>
              <a:t>.</a:t>
            </a:r>
          </a:p>
          <a:p>
            <a:pPr indent="-228600">
              <a:buFont typeface="Arial" panose="020B0604020202020204" pitchFamily="34" charset="0"/>
              <a:buChar char="•"/>
            </a:pPr>
            <a:r>
              <a:rPr lang="en-US" sz="1800" dirty="0" smtClean="0"/>
              <a:t>Table has </a:t>
            </a:r>
            <a:r>
              <a:rPr lang="en-US" sz="1800" dirty="0"/>
              <a:t>possible action verbs related to Bloom’s cognitive taxonomy are </a:t>
            </a:r>
            <a:r>
              <a:rPr lang="en-US" sz="1800" dirty="0" smtClean="0"/>
              <a:t>listed (from Stanford Univ.)</a:t>
            </a:r>
            <a:endParaRPr lang="en-US" sz="1800" dirty="0"/>
          </a:p>
        </p:txBody>
      </p:sp>
      <p:pic>
        <p:nvPicPr>
          <p:cNvPr id="4" name="Picture 3" descr="Table&#10;&#10;Description automatically generated">
            <a:extLst>
              <a:ext uri="{FF2B5EF4-FFF2-40B4-BE49-F238E27FC236}">
                <a16:creationId xmlns:a16="http://schemas.microsoft.com/office/drawing/2014/main" id="{1C48ED35-9866-4FFB-ACCC-3B5C61EA878C}"/>
              </a:ext>
            </a:extLst>
          </p:cNvPr>
          <p:cNvPicPr>
            <a:picLocks noChangeAspect="1"/>
          </p:cNvPicPr>
          <p:nvPr/>
        </p:nvPicPr>
        <p:blipFill rotWithShape="1">
          <a:blip r:embed="rId3"/>
          <a:srcRect l="165" r="-326"/>
          <a:stretch/>
        </p:blipFill>
        <p:spPr>
          <a:xfrm>
            <a:off x="3653265" y="1435967"/>
            <a:ext cx="5349531" cy="5194055"/>
          </a:xfrm>
          <a:prstGeom prst="rect">
            <a:avLst/>
          </a:prstGeom>
        </p:spPr>
      </p:pic>
      <p:sp>
        <p:nvSpPr>
          <p:cNvPr id="2" name="Flowchart: Extract 1">
            <a:extLst>
              <a:ext uri="{FF2B5EF4-FFF2-40B4-BE49-F238E27FC236}">
                <a16:creationId xmlns:a16="http://schemas.microsoft.com/office/drawing/2014/main" id="{4E88E9AE-5A09-4A4D-ADCB-936A0C7A77B7}"/>
              </a:ext>
            </a:extLst>
          </p:cNvPr>
          <p:cNvSpPr/>
          <p:nvPr/>
        </p:nvSpPr>
        <p:spPr>
          <a:xfrm rot="16200000">
            <a:off x="3723432" y="1357777"/>
            <a:ext cx="5194057" cy="5350433"/>
          </a:xfrm>
          <a:prstGeom prst="flowChartExtract">
            <a:avLst/>
          </a:prstGeom>
          <a:blipFill dpi="0" rotWithShape="0">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701782" y="591234"/>
            <a:ext cx="5334000" cy="646331"/>
          </a:xfrm>
          <a:prstGeom prst="rect">
            <a:avLst/>
          </a:prstGeom>
          <a:noFill/>
        </p:spPr>
        <p:txBody>
          <a:bodyPr wrap="square" rtlCol="0">
            <a:spAutoFit/>
          </a:bodyPr>
          <a:lstStyle/>
          <a:p>
            <a:pPr algn="ctr"/>
            <a:r>
              <a:rPr lang="en-US" dirty="0" smtClean="0"/>
              <a:t>Possible </a:t>
            </a:r>
            <a:r>
              <a:rPr lang="en-US" dirty="0"/>
              <a:t>action verbs </a:t>
            </a:r>
            <a:r>
              <a:rPr lang="en-US" dirty="0" smtClean="0"/>
              <a:t>for Bloom’s </a:t>
            </a:r>
            <a:r>
              <a:rPr lang="en-US" dirty="0"/>
              <a:t>cognitive </a:t>
            </a:r>
            <a:r>
              <a:rPr lang="en-US" dirty="0" smtClean="0"/>
              <a:t>taxonomy levels</a:t>
            </a:r>
            <a:endParaRPr lang="en-US" dirty="0"/>
          </a:p>
        </p:txBody>
      </p:sp>
      <p:sp>
        <p:nvSpPr>
          <p:cNvPr id="7" name="TextBox 6"/>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2568743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20" y="1161288"/>
            <a:ext cx="2578608" cy="1125728"/>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a:bodyPr>
          <a:lstStyle/>
          <a:p>
            <a:r>
              <a:rPr lang="en-US" sz="2400" dirty="0">
                <a:solidFill>
                  <a:schemeClr val="tx1"/>
                </a:solidFill>
              </a:rPr>
              <a:t>Example Performance Indicators (PI)</a:t>
            </a:r>
          </a:p>
        </p:txBody>
      </p:sp>
      <p:sp>
        <p:nvSpPr>
          <p:cNvPr id="12" name="Text Placeholder 2">
            <a:extLst>
              <a:ext uri="{FF2B5EF4-FFF2-40B4-BE49-F238E27FC236}">
                <a16:creationId xmlns:a16="http://schemas.microsoft.com/office/drawing/2014/main" id="{630721A4-9BAA-471E-A6FC-58743218F6E7}"/>
              </a:ext>
            </a:extLst>
          </p:cNvPr>
          <p:cNvSpPr txBox="1">
            <a:spLocks/>
          </p:cNvSpPr>
          <p:nvPr/>
        </p:nvSpPr>
        <p:spPr>
          <a:xfrm>
            <a:off x="3597377" y="1828800"/>
            <a:ext cx="5404863" cy="32653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Possible Performance Indicators: </a:t>
            </a:r>
            <a:endParaRPr kumimoji="0" lang="en-US" sz="2000" b="1" i="0" u="none" strike="noStrike" kern="1200" cap="none" spc="0" normalizeH="0" baseline="0" noProof="0" dirty="0" smtClean="0">
              <a:ln>
                <a:noFill/>
              </a:ln>
              <a:solidFill>
                <a:srgbClr val="000000"/>
              </a:solidFill>
              <a:effectLst/>
              <a:uLnTx/>
              <a:uFillTx/>
              <a:latin typeface="Arial" panose="020B0604020202020204"/>
              <a:ea typeface="Open Sans" charset="0"/>
              <a:cs typeface="Open Sans" charset="0"/>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a:ea typeface="Open Sans" charset="0"/>
                <a:cs typeface="Open Sans" charset="0"/>
              </a:rPr>
              <a:t>Students </a:t>
            </a: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will</a:t>
            </a:r>
          </a:p>
          <a:p>
            <a:pPr marL="342900" marR="0" lvl="0" indent="-342900" algn="l" defTabSz="914400" rtl="0" eaLnBrk="1" fontAlgn="auto" latinLnBrk="0" hangingPunct="1">
              <a:lnSpc>
                <a:spcPct val="100000"/>
              </a:lnSpc>
              <a:spcBef>
                <a:spcPts val="12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Create a team charter describing roles and responsibilities of each team member,</a:t>
            </a:r>
          </a:p>
          <a:p>
            <a:pPr marL="342900" marR="0" lvl="0" indent="-342900" algn="l" defTabSz="914400" rtl="0" eaLnBrk="1" fontAlgn="auto" latinLnBrk="0" hangingPunct="1">
              <a:lnSpc>
                <a:spcPct val="100000"/>
              </a:lnSpc>
              <a:spcBef>
                <a:spcPts val="12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Create a project plan to achieve identified goals,</a:t>
            </a:r>
          </a:p>
          <a:p>
            <a:pPr marL="342900" marR="0" lvl="0" indent="-342900" algn="l" defTabSz="914400" rtl="0" eaLnBrk="1" fontAlgn="auto" latinLnBrk="0" hangingPunct="1">
              <a:lnSpc>
                <a:spcPct val="100000"/>
              </a:lnSpc>
              <a:spcBef>
                <a:spcPts val="12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a:ea typeface="Open Sans" charset="0"/>
                <a:cs typeface="Open Sans" charset="0"/>
              </a:rPr>
              <a:t>Reflect on </a:t>
            </a: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peer evaluations describing team dynamics and student interactions</a:t>
            </a:r>
          </a:p>
        </p:txBody>
      </p:sp>
      <p:sp>
        <p:nvSpPr>
          <p:cNvPr id="13" name="Text Placeholder 2">
            <a:extLst>
              <a:ext uri="{FF2B5EF4-FFF2-40B4-BE49-F238E27FC236}">
                <a16:creationId xmlns:a16="http://schemas.microsoft.com/office/drawing/2014/main" id="{DCA218E8-FED6-406F-A7D5-6F2A87C18EED}"/>
              </a:ext>
            </a:extLst>
          </p:cNvPr>
          <p:cNvSpPr txBox="1">
            <a:spLocks/>
          </p:cNvSpPr>
          <p:nvPr/>
        </p:nvSpPr>
        <p:spPr>
          <a:xfrm>
            <a:off x="278320" y="2287016"/>
            <a:ext cx="2819400" cy="23734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smtClean="0">
                <a:ln w="0"/>
                <a:solidFill>
                  <a:srgbClr val="484F56">
                    <a:lumMod val="50000"/>
                  </a:srgbClr>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SO: </a:t>
            </a:r>
            <a:r>
              <a:rPr kumimoji="0" lang="en-US" sz="2000" b="0" i="0" u="none" strike="noStrike" kern="1200" cap="none" spc="0" normalizeH="0" baseline="0" noProof="0" dirty="0" smtClean="0">
                <a:ln w="0"/>
                <a:solidFill>
                  <a:srgbClr val="484F56">
                    <a:lumMod val="50000"/>
                  </a:srgbClr>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Function </a:t>
            </a:r>
            <a:r>
              <a:rPr kumimoji="0" lang="en-US" sz="2000" b="0" i="0" u="none" strike="noStrike" kern="1200" cap="none" spc="0" normalizeH="0" baseline="0" noProof="0" dirty="0">
                <a:ln w="0"/>
                <a:solidFill>
                  <a:srgbClr val="484F56">
                    <a:lumMod val="50000"/>
                  </a:srgbClr>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effectively as a member as well as a leader on technical teams</a:t>
            </a:r>
          </a:p>
        </p:txBody>
      </p:sp>
      <p:sp>
        <p:nvSpPr>
          <p:cNvPr id="6" name="TextBox 5"/>
          <p:cNvSpPr txBox="1"/>
          <p:nvPr/>
        </p:nvSpPr>
        <p:spPr>
          <a:xfrm>
            <a:off x="6324600" y="65530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31874370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37" name="Rectangle 36">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40" name="Rectangle 39">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61852" y="315636"/>
            <a:ext cx="8047502" cy="574948"/>
          </a:xfrm>
          <a:noFill/>
        </p:spPr>
        <p:txBody>
          <a:bodyPr vert="horz" lIns="91440" tIns="45720" rIns="91440" bIns="45720" rtlCol="0" anchor="b">
            <a:normAutofit/>
          </a:bodyPr>
          <a:lstStyle/>
          <a:p>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Link the PIs to CLOs</a:t>
            </a:r>
          </a:p>
        </p:txBody>
      </p:sp>
      <p:sp>
        <p:nvSpPr>
          <p:cNvPr id="139" name="Text Placeholder 2">
            <a:extLst>
              <a:ext uri="{FF2B5EF4-FFF2-40B4-BE49-F238E27FC236}">
                <a16:creationId xmlns:a16="http://schemas.microsoft.com/office/drawing/2014/main" id="{EA3AD1F9-174E-499E-9C62-CC6FCFD7C501}"/>
              </a:ext>
            </a:extLst>
          </p:cNvPr>
          <p:cNvSpPr>
            <a:spLocks noGrp="1"/>
          </p:cNvSpPr>
          <p:nvPr>
            <p:ph type="body" sz="quarter" idx="10"/>
          </p:nvPr>
        </p:nvSpPr>
        <p:spPr>
          <a:xfrm>
            <a:off x="459073" y="1026722"/>
            <a:ext cx="3808127" cy="2277776"/>
          </a:xfrm>
        </p:spPr>
        <p:txBody>
          <a:bodyPr vert="horz" lIns="91440" tIns="45720" rIns="91440" bIns="45720" rtlCol="0" anchor="ctr">
            <a:normAutofit fontScale="85000" lnSpcReduction="10000"/>
          </a:bodyPr>
          <a:lstStyle/>
          <a:p>
            <a:pPr>
              <a:spcBef>
                <a:spcPts val="1200"/>
              </a:spcBef>
            </a:pPr>
            <a:r>
              <a:rPr lang="en-US" sz="2000" b="0" dirty="0">
                <a:solidFill>
                  <a:srgbClr val="000000"/>
                </a:solidFill>
              </a:rPr>
              <a:t>When planning an assessment process, it is good </a:t>
            </a:r>
            <a:r>
              <a:rPr lang="en-US" sz="2000" b="0" dirty="0"/>
              <a:t>first step to list </a:t>
            </a:r>
            <a:r>
              <a:rPr lang="en-US" sz="2000" b="0" dirty="0">
                <a:solidFill>
                  <a:srgbClr val="000000"/>
                </a:solidFill>
              </a:rPr>
              <a:t>all the </a:t>
            </a:r>
            <a:r>
              <a:rPr lang="en-US" sz="2000" b="0" dirty="0" smtClean="0">
                <a:solidFill>
                  <a:srgbClr val="000000"/>
                </a:solidFill>
              </a:rPr>
              <a:t>junior or senior courses </a:t>
            </a:r>
            <a:r>
              <a:rPr lang="en-US" sz="2000" b="0" dirty="0">
                <a:solidFill>
                  <a:srgbClr val="000000"/>
                </a:solidFill>
              </a:rPr>
              <a:t>in your program where these PIs </a:t>
            </a:r>
            <a:r>
              <a:rPr lang="en-US" sz="2000" dirty="0"/>
              <a:t>could </a:t>
            </a:r>
            <a:r>
              <a:rPr lang="en-US" sz="2000" b="0" dirty="0"/>
              <a:t>occur</a:t>
            </a:r>
            <a:r>
              <a:rPr lang="en-US" sz="2000" b="0" dirty="0">
                <a:solidFill>
                  <a:srgbClr val="000000"/>
                </a:solidFill>
              </a:rPr>
              <a:t>.</a:t>
            </a:r>
          </a:p>
          <a:p>
            <a:pPr>
              <a:spcBef>
                <a:spcPts val="1200"/>
              </a:spcBef>
            </a:pPr>
            <a:r>
              <a:rPr lang="en-US" sz="2000" b="0" dirty="0"/>
              <a:t>Then check </a:t>
            </a:r>
            <a:r>
              <a:rPr lang="en-US" sz="2000" b="0" dirty="0">
                <a:solidFill>
                  <a:srgbClr val="000000"/>
                </a:solidFill>
              </a:rPr>
              <a:t>to see if that PI can be linked to a CLO shown on the course syllabi (some may, some may not).</a:t>
            </a:r>
          </a:p>
        </p:txBody>
      </p:sp>
      <p:pic>
        <p:nvPicPr>
          <p:cNvPr id="4" name="Picture 3">
            <a:extLst>
              <a:ext uri="{FF2B5EF4-FFF2-40B4-BE49-F238E27FC236}">
                <a16:creationId xmlns:a16="http://schemas.microsoft.com/office/drawing/2014/main" id="{97609694-0BAF-44EB-93D4-FDC540B7602F}"/>
              </a:ext>
            </a:extLst>
          </p:cNvPr>
          <p:cNvPicPr>
            <a:picLocks noChangeAspect="1"/>
          </p:cNvPicPr>
          <p:nvPr/>
        </p:nvPicPr>
        <p:blipFill>
          <a:blip r:embed="rId3"/>
          <a:stretch>
            <a:fillRect/>
          </a:stretch>
        </p:blipFill>
        <p:spPr>
          <a:xfrm>
            <a:off x="4146091" y="1107680"/>
            <a:ext cx="4538835" cy="1787919"/>
          </a:xfrm>
          <a:prstGeom prst="rect">
            <a:avLst/>
          </a:prstGeom>
        </p:spPr>
      </p:pic>
      <p:sp>
        <p:nvSpPr>
          <p:cNvPr id="82" name="Text Placeholder 2">
            <a:extLst>
              <a:ext uri="{FF2B5EF4-FFF2-40B4-BE49-F238E27FC236}">
                <a16:creationId xmlns:a16="http://schemas.microsoft.com/office/drawing/2014/main" id="{6764DF2D-6F5D-4630-A6C1-D66DE88863C2}"/>
              </a:ext>
            </a:extLst>
          </p:cNvPr>
          <p:cNvSpPr txBox="1">
            <a:spLocks/>
          </p:cNvSpPr>
          <p:nvPr/>
        </p:nvSpPr>
        <p:spPr>
          <a:xfrm>
            <a:off x="459073" y="3377224"/>
            <a:ext cx="8309369" cy="73940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450"/>
              </a:spcAft>
              <a:buFont typeface="Arial" panose="020B0604020202020204" pitchFamily="34" charset="0"/>
              <a:buNone/>
              <a:defRPr sz="135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0"/>
              </a:spcAft>
              <a:buFont typeface="Arial" charset="0"/>
              <a:buNone/>
              <a:defRPr sz="900" kern="1200">
                <a:solidFill>
                  <a:schemeClr val="tx1"/>
                </a:solidFill>
                <a:latin typeface="+mj-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45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Course where the PI is linked to a CLO become the </a:t>
            </a:r>
            <a:r>
              <a:rPr kumimoji="0" lang="en-US" sz="1900" b="0" i="0" u="none" strike="noStrike" kern="1200" cap="none" spc="0" normalizeH="0" baseline="0" noProof="0" dirty="0">
                <a:ln>
                  <a:noFill/>
                </a:ln>
                <a:solidFill>
                  <a:srgbClr val="1B75B2"/>
                </a:solidFill>
                <a:effectLst/>
                <a:uLnTx/>
                <a:uFillTx/>
                <a:latin typeface="Arial" panose="020B0604020202020204"/>
                <a:ea typeface="Open Sans" charset="0"/>
                <a:cs typeface="Open Sans" charset="0"/>
              </a:rPr>
              <a:t>possible place </a:t>
            </a:r>
            <a:r>
              <a:rPr kumimoji="0" lang="en-US" sz="19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to perform assessment of student attainment of the student outcome.</a:t>
            </a:r>
          </a:p>
        </p:txBody>
      </p:sp>
      <p:grpSp>
        <p:nvGrpSpPr>
          <p:cNvPr id="11" name="Group 10">
            <a:extLst>
              <a:ext uri="{FF2B5EF4-FFF2-40B4-BE49-F238E27FC236}">
                <a16:creationId xmlns:a16="http://schemas.microsoft.com/office/drawing/2014/main" id="{AC30A1C5-48D7-4166-9C3E-F1090D1E8EE1}"/>
              </a:ext>
            </a:extLst>
          </p:cNvPr>
          <p:cNvGrpSpPr/>
          <p:nvPr/>
        </p:nvGrpSpPr>
        <p:grpSpPr>
          <a:xfrm>
            <a:off x="552877" y="4191000"/>
            <a:ext cx="7079521" cy="1791334"/>
            <a:chOff x="665733" y="4311256"/>
            <a:chExt cx="7079521" cy="1791334"/>
          </a:xfrm>
        </p:grpSpPr>
        <p:sp>
          <p:nvSpPr>
            <p:cNvPr id="44" name="Freeform: Shape 43">
              <a:extLst>
                <a:ext uri="{FF2B5EF4-FFF2-40B4-BE49-F238E27FC236}">
                  <a16:creationId xmlns:a16="http://schemas.microsoft.com/office/drawing/2014/main" id="{70FC37D1-CF43-446C-93F1-4559A2F80585}"/>
                </a:ext>
              </a:extLst>
            </p:cNvPr>
            <p:cNvSpPr/>
            <p:nvPr/>
          </p:nvSpPr>
          <p:spPr>
            <a:xfrm>
              <a:off x="1178054" y="4550742"/>
              <a:ext cx="1812562" cy="1315638"/>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2" tIns="275685" rIns="551907" bIns="275685"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Starting point</a:t>
              </a:r>
            </a:p>
          </p:txBody>
        </p:sp>
        <p:sp>
          <p:nvSpPr>
            <p:cNvPr id="48" name="Freeform: Shape 47">
              <a:extLst>
                <a:ext uri="{FF2B5EF4-FFF2-40B4-BE49-F238E27FC236}">
                  <a16:creationId xmlns:a16="http://schemas.microsoft.com/office/drawing/2014/main" id="{D2039DF7-09C2-4D9E-A365-B94AE9A8F499}"/>
                </a:ext>
              </a:extLst>
            </p:cNvPr>
            <p:cNvSpPr/>
            <p:nvPr/>
          </p:nvSpPr>
          <p:spPr>
            <a:xfrm>
              <a:off x="665733"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SO</a:t>
              </a:r>
            </a:p>
          </p:txBody>
        </p:sp>
        <p:sp>
          <p:nvSpPr>
            <p:cNvPr id="52" name="Freeform: Shape 51">
              <a:extLst>
                <a:ext uri="{FF2B5EF4-FFF2-40B4-BE49-F238E27FC236}">
                  <a16:creationId xmlns:a16="http://schemas.microsoft.com/office/drawing/2014/main" id="{83B14C99-E37B-47B7-A343-803D56EC05B4}"/>
                </a:ext>
              </a:extLst>
            </p:cNvPr>
            <p:cNvSpPr/>
            <p:nvPr/>
          </p:nvSpPr>
          <p:spPr>
            <a:xfrm>
              <a:off x="2987378" y="4418954"/>
              <a:ext cx="1926078" cy="1683635"/>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2" tIns="275685" rIns="551907" bIns="275685"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Written with direct evidence in mind</a:t>
              </a:r>
            </a:p>
          </p:txBody>
        </p:sp>
        <p:sp>
          <p:nvSpPr>
            <p:cNvPr id="56" name="Freeform: Shape 55">
              <a:extLst>
                <a:ext uri="{FF2B5EF4-FFF2-40B4-BE49-F238E27FC236}">
                  <a16:creationId xmlns:a16="http://schemas.microsoft.com/office/drawing/2014/main" id="{C63F56AF-406E-45A3-A5DB-9DAB6EF95357}"/>
                </a:ext>
              </a:extLst>
            </p:cNvPr>
            <p:cNvSpPr/>
            <p:nvPr/>
          </p:nvSpPr>
          <p:spPr>
            <a:xfrm>
              <a:off x="2475056"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PI</a:t>
              </a:r>
            </a:p>
          </p:txBody>
        </p:sp>
        <p:sp>
          <p:nvSpPr>
            <p:cNvPr id="69" name="Freeform: Shape 68">
              <a:extLst>
                <a:ext uri="{FF2B5EF4-FFF2-40B4-BE49-F238E27FC236}">
                  <a16:creationId xmlns:a16="http://schemas.microsoft.com/office/drawing/2014/main" id="{1B025792-1E52-4035-B49C-C5B914ED778F}"/>
                </a:ext>
              </a:extLst>
            </p:cNvPr>
            <p:cNvSpPr/>
            <p:nvPr/>
          </p:nvSpPr>
          <p:spPr>
            <a:xfrm>
              <a:off x="4968578" y="4311256"/>
              <a:ext cx="2776676" cy="1791334"/>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1" tIns="275685" rIns="551908" bIns="275685"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Courses with CLO linked to PI - which courses have CLOs that “connect” to the the PI</a:t>
              </a:r>
            </a:p>
          </p:txBody>
        </p:sp>
        <p:sp>
          <p:nvSpPr>
            <p:cNvPr id="71" name="Freeform: Shape 70">
              <a:extLst>
                <a:ext uri="{FF2B5EF4-FFF2-40B4-BE49-F238E27FC236}">
                  <a16:creationId xmlns:a16="http://schemas.microsoft.com/office/drawing/2014/main" id="{42B01718-650B-47E2-96B8-498CDE0860BA}"/>
                </a:ext>
              </a:extLst>
            </p:cNvPr>
            <p:cNvSpPr/>
            <p:nvPr/>
          </p:nvSpPr>
          <p:spPr>
            <a:xfrm>
              <a:off x="4456256"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CLOs</a:t>
              </a:r>
            </a:p>
          </p:txBody>
        </p:sp>
      </p:grpSp>
      <p:sp>
        <p:nvSpPr>
          <p:cNvPr id="93" name="Text Placeholder 2">
            <a:extLst>
              <a:ext uri="{FF2B5EF4-FFF2-40B4-BE49-F238E27FC236}">
                <a16:creationId xmlns:a16="http://schemas.microsoft.com/office/drawing/2014/main" id="{BBC11367-5F3E-4E98-A868-AC20D5CCC57F}"/>
              </a:ext>
            </a:extLst>
          </p:cNvPr>
          <p:cNvSpPr txBox="1">
            <a:spLocks/>
          </p:cNvSpPr>
          <p:nvPr/>
        </p:nvSpPr>
        <p:spPr>
          <a:xfrm>
            <a:off x="7413997" y="4516223"/>
            <a:ext cx="1354445" cy="123642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450"/>
              </a:spcAft>
              <a:buFont typeface="Arial" panose="020B0604020202020204" pitchFamily="34" charset="0"/>
              <a:buNone/>
              <a:defRPr sz="135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0"/>
              </a:spcAft>
              <a:buFont typeface="Arial" charset="0"/>
              <a:buNone/>
              <a:defRPr sz="900" kern="1200">
                <a:solidFill>
                  <a:schemeClr val="tx1"/>
                </a:solidFill>
                <a:latin typeface="+mj-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450"/>
              </a:spcAft>
              <a:buClrTx/>
              <a:buSzTx/>
              <a:buFont typeface="Arial" panose="020B0604020202020204" pitchFamily="34" charset="0"/>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Then pick the </a:t>
            </a:r>
            <a:r>
              <a:rPr kumimoji="0" lang="en-US" sz="1600" b="1" i="0" u="none" strike="noStrike" kern="1200" cap="none" spc="0" normalizeH="0" baseline="0" noProof="0" dirty="0">
                <a:ln w="0"/>
                <a:solidFill>
                  <a:srgbClr val="055580"/>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best spot for assessment of PI</a:t>
            </a: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 </a:t>
            </a:r>
          </a:p>
        </p:txBody>
      </p:sp>
      <p:sp>
        <p:nvSpPr>
          <p:cNvPr id="20" name="TextBox 19"/>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65304195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7010400" cy="857250"/>
          </a:xfrm>
        </p:spPr>
        <p:txBody>
          <a:bodyPr/>
          <a:lstStyle/>
          <a:p>
            <a:r>
              <a:rPr lang="en-US" sz="4800" dirty="0">
                <a:solidFill>
                  <a:schemeClr val="tx1"/>
                </a:solidFill>
                <a:latin typeface="Arial" panose="020B0604020202020204" pitchFamily="34" charset="0"/>
                <a:cs typeface="Arial" panose="020B0604020202020204" pitchFamily="34" charset="0"/>
              </a:rPr>
              <a:t>ABET’s Global Presence**</a:t>
            </a:r>
            <a:endParaRPr lang="en-US" sz="4500" dirty="0">
              <a:solidFill>
                <a:schemeClr val="tx1"/>
              </a:solidFill>
            </a:endParaRPr>
          </a:p>
        </p:txBody>
      </p:sp>
      <p:sp>
        <p:nvSpPr>
          <p:cNvPr id="6" name="Rectangle 5"/>
          <p:cNvSpPr/>
          <p:nvPr/>
        </p:nvSpPr>
        <p:spPr>
          <a:xfrm>
            <a:off x="1524000" y="1400175"/>
            <a:ext cx="7162800" cy="4252446"/>
          </a:xfrm>
          <a:prstGeom prst="rect">
            <a:avLst/>
          </a:prstGeom>
        </p:spPr>
        <p:txBody>
          <a:bodyPr wrap="square">
            <a:spAutoFit/>
          </a:bodyPr>
          <a:lstStyle/>
          <a:p>
            <a:pPr marL="27432" indent="0">
              <a:spcBef>
                <a:spcPts val="900"/>
              </a:spcBef>
              <a:buClrTx/>
              <a:buNone/>
            </a:pPr>
            <a:r>
              <a:rPr lang="en-US" sz="2200" dirty="0">
                <a:solidFill>
                  <a:schemeClr val="tx1">
                    <a:lumMod val="75000"/>
                  </a:schemeClr>
                </a:solidFill>
              </a:rPr>
              <a:t>ABET is headquartered in Baltimore, Maryland (United States) and the majority of its programs are in the USA.  </a:t>
            </a:r>
          </a:p>
          <a:p>
            <a:pPr marL="27432" indent="0">
              <a:spcBef>
                <a:spcPts val="1350"/>
              </a:spcBef>
              <a:buClrTx/>
              <a:buNone/>
            </a:pPr>
            <a:r>
              <a:rPr lang="en-US" sz="2200" dirty="0">
                <a:solidFill>
                  <a:schemeClr val="tx1">
                    <a:lumMod val="75000"/>
                  </a:schemeClr>
                </a:solidFill>
              </a:rPr>
              <a:t>But, ABET has a global presence.  </a:t>
            </a:r>
          </a:p>
          <a:p>
            <a:pPr marL="27432" indent="0">
              <a:spcBef>
                <a:spcPts val="1350"/>
              </a:spcBef>
              <a:buClrTx/>
              <a:buNone/>
            </a:pPr>
            <a:r>
              <a:rPr lang="en-US" sz="2200" dirty="0">
                <a:solidFill>
                  <a:schemeClr val="tx1">
                    <a:lumMod val="75000"/>
                  </a:schemeClr>
                </a:solidFill>
              </a:rPr>
              <a:t>Programs and institutions having received ABET accreditation currently number </a:t>
            </a:r>
            <a:r>
              <a:rPr lang="en-US" sz="2200" b="1" dirty="0">
                <a:solidFill>
                  <a:srgbClr val="1B75B2"/>
                </a:solidFill>
              </a:rPr>
              <a:t>4,773</a:t>
            </a:r>
            <a:r>
              <a:rPr lang="en-US" sz="2200" b="1" dirty="0">
                <a:solidFill>
                  <a:schemeClr val="tx1">
                    <a:lumMod val="75000"/>
                  </a:schemeClr>
                </a:solidFill>
              </a:rPr>
              <a:t> </a:t>
            </a:r>
            <a:r>
              <a:rPr lang="en-US" sz="2200" dirty="0">
                <a:solidFill>
                  <a:schemeClr val="tx1">
                    <a:lumMod val="75000"/>
                  </a:schemeClr>
                </a:solidFill>
              </a:rPr>
              <a:t>programs at </a:t>
            </a:r>
            <a:r>
              <a:rPr lang="en-US" sz="2200" b="1" dirty="0">
                <a:solidFill>
                  <a:srgbClr val="1B75B2"/>
                </a:solidFill>
              </a:rPr>
              <a:t>930</a:t>
            </a:r>
            <a:r>
              <a:rPr lang="en-US" sz="2200" dirty="0">
                <a:solidFill>
                  <a:schemeClr val="tx1">
                    <a:lumMod val="75000"/>
                  </a:schemeClr>
                </a:solidFill>
              </a:rPr>
              <a:t> colleges and universities in </a:t>
            </a:r>
            <a:r>
              <a:rPr lang="en-US" sz="2200" b="1" dirty="0">
                <a:solidFill>
                  <a:srgbClr val="1B75B2"/>
                </a:solidFill>
              </a:rPr>
              <a:t>42</a:t>
            </a:r>
            <a:r>
              <a:rPr lang="en-US" sz="2200" dirty="0">
                <a:solidFill>
                  <a:schemeClr val="tx1">
                    <a:lumMod val="75000"/>
                  </a:schemeClr>
                </a:solidFill>
              </a:rPr>
              <a:t> countries, including </a:t>
            </a:r>
            <a:r>
              <a:rPr lang="en-US" sz="2200" dirty="0" smtClean="0">
                <a:solidFill>
                  <a:schemeClr val="tx1">
                    <a:lumMod val="75000"/>
                  </a:schemeClr>
                </a:solidFill>
              </a:rPr>
              <a:t>Vietnam.  </a:t>
            </a:r>
            <a:endParaRPr lang="en-US" sz="2200" dirty="0">
              <a:solidFill>
                <a:schemeClr val="tx1">
                  <a:lumMod val="75000"/>
                </a:schemeClr>
              </a:solidFill>
            </a:endParaRPr>
          </a:p>
          <a:p>
            <a:pPr marL="27432" indent="0">
              <a:spcBef>
                <a:spcPts val="1350"/>
              </a:spcBef>
              <a:buClrTx/>
              <a:buNone/>
            </a:pPr>
            <a:endParaRPr lang="en-US" sz="2200" dirty="0">
              <a:solidFill>
                <a:schemeClr val="tx1">
                  <a:lumMod val="75000"/>
                </a:schemeClr>
              </a:solidFill>
            </a:endParaRPr>
          </a:p>
          <a:p>
            <a:pPr marL="27432" indent="0" algn="r">
              <a:spcBef>
                <a:spcPts val="1350"/>
              </a:spcBef>
              <a:buClrTx/>
              <a:buNone/>
            </a:pPr>
            <a:endParaRPr lang="en-US" sz="2000" dirty="0" smtClean="0">
              <a:solidFill>
                <a:schemeClr val="tx1">
                  <a:lumMod val="75000"/>
                </a:schemeClr>
              </a:solidFill>
            </a:endParaRPr>
          </a:p>
          <a:p>
            <a:pPr marL="27432" indent="0" algn="r">
              <a:spcBef>
                <a:spcPts val="1350"/>
              </a:spcBef>
              <a:buClrTx/>
              <a:buNone/>
            </a:pPr>
            <a:r>
              <a:rPr lang="en-US" sz="1600" dirty="0" smtClean="0">
                <a:solidFill>
                  <a:schemeClr val="tx1">
                    <a:lumMod val="75000"/>
                  </a:schemeClr>
                </a:solidFill>
              </a:rPr>
              <a:t>**</a:t>
            </a:r>
            <a:r>
              <a:rPr lang="en-US" sz="1600" dirty="0">
                <a:solidFill>
                  <a:schemeClr val="tx1">
                    <a:lumMod val="75000"/>
                  </a:schemeClr>
                </a:solidFill>
              </a:rPr>
              <a:t>Data are from the ABET website on 1 November </a:t>
            </a:r>
            <a:r>
              <a:rPr lang="en-US" sz="1600" dirty="0" smtClean="0">
                <a:solidFill>
                  <a:schemeClr val="tx1">
                    <a:lumMod val="75000"/>
                  </a:schemeClr>
                </a:solidFill>
              </a:rPr>
              <a:t>2024</a:t>
            </a:r>
            <a:endParaRPr lang="en-US" sz="2000" dirty="0">
              <a:solidFill>
                <a:schemeClr val="tx1">
                  <a:lumMod val="75000"/>
                </a:schemeClr>
              </a:solidFill>
            </a:endParaRPr>
          </a:p>
        </p:txBody>
      </p:sp>
      <p:sp>
        <p:nvSpPr>
          <p:cNvPr id="4" name="TextBox 3">
            <a:extLst>
              <a:ext uri="{FF2B5EF4-FFF2-40B4-BE49-F238E27FC236}">
                <a16:creationId xmlns:a16="http://schemas.microsoft.com/office/drawing/2014/main" id="{CF005D16-14F8-FC81-101A-C72FB6FA03CA}"/>
              </a:ext>
            </a:extLst>
          </p:cNvPr>
          <p:cNvSpPr txBox="1"/>
          <p:nvPr/>
        </p:nvSpPr>
        <p:spPr>
          <a:xfrm>
            <a:off x="5334000" y="6324600"/>
            <a:ext cx="3600450" cy="276999"/>
          </a:xfrm>
          <a:prstGeom prst="rect">
            <a:avLst/>
          </a:prstGeom>
          <a:noFill/>
        </p:spPr>
        <p:txBody>
          <a:bodyPr wrap="square" rtlCol="0">
            <a:spAutoFit/>
          </a:bodyPr>
          <a:lstStyle/>
          <a:p>
            <a:r>
              <a:rPr lang="en-US" sz="1200" dirty="0"/>
              <a:t>Adapted from https://www.abet.org</a:t>
            </a:r>
          </a:p>
        </p:txBody>
      </p:sp>
      <p:sp>
        <p:nvSpPr>
          <p:cNvPr id="5" name="TextBox 4"/>
          <p:cNvSpPr txBox="1"/>
          <p:nvPr/>
        </p:nvSpPr>
        <p:spPr>
          <a:xfrm>
            <a:off x="7404656" y="6557918"/>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242137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04" y="533400"/>
            <a:ext cx="3654220" cy="1683635"/>
          </a:xfrm>
          <a:noFill/>
        </p:spPr>
        <p:txBody>
          <a:bodyPr vert="horz" lIns="91440" tIns="45720" rIns="91440" bIns="45720" rtlCol="0" anchor="ctr">
            <a:normAutofit/>
          </a:bodyPr>
          <a:lstStyle/>
          <a:p>
            <a:r>
              <a:rPr lang="en-US" sz="3600" dirty="0">
                <a:solidFill>
                  <a:schemeClr val="tx1"/>
                </a:solidFill>
              </a:rPr>
              <a:t>Assessment Planning</a:t>
            </a:r>
          </a:p>
        </p:txBody>
      </p:sp>
      <p:sp>
        <p:nvSpPr>
          <p:cNvPr id="3" name="Text Placeholder 2"/>
          <p:cNvSpPr>
            <a:spLocks noGrp="1"/>
          </p:cNvSpPr>
          <p:nvPr>
            <p:ph type="body" sz="quarter" idx="10"/>
          </p:nvPr>
        </p:nvSpPr>
        <p:spPr>
          <a:xfrm>
            <a:off x="4419600" y="419733"/>
            <a:ext cx="4572000" cy="1981379"/>
          </a:xfrm>
        </p:spPr>
        <p:txBody>
          <a:bodyPr vert="horz" lIns="91440" tIns="45720" rIns="91440" bIns="45720" rtlCol="0" anchor="ctr">
            <a:normAutofit/>
          </a:bodyPr>
          <a:lstStyle/>
          <a:p>
            <a:pPr>
              <a:spcBef>
                <a:spcPts val="1200"/>
              </a:spcBef>
            </a:pPr>
            <a:r>
              <a:rPr lang="en-US" sz="2000" b="0" dirty="0">
                <a:solidFill>
                  <a:srgbClr val="000000"/>
                </a:solidFill>
              </a:rPr>
              <a:t>Once SO, PI and CLO links are established and verified (via course syllabi), </a:t>
            </a:r>
            <a:r>
              <a:rPr lang="en-US" sz="2000" b="0" dirty="0">
                <a:ln w="0"/>
                <a:effectLst>
                  <a:outerShdw blurRad="38100" dist="19050" dir="2700000" algn="tl" rotWithShape="0">
                    <a:schemeClr val="dk1">
                      <a:alpha val="40000"/>
                    </a:schemeClr>
                  </a:outerShdw>
                </a:effectLst>
              </a:rPr>
              <a:t>PLANNING </a:t>
            </a:r>
            <a:r>
              <a:rPr lang="en-US" sz="2000" b="0" dirty="0">
                <a:solidFill>
                  <a:srgbClr val="000000"/>
                </a:solidFill>
              </a:rPr>
              <a:t>can begin. </a:t>
            </a:r>
            <a:r>
              <a:rPr lang="en-US" sz="2000" b="0" dirty="0" smtClean="0">
                <a:solidFill>
                  <a:srgbClr val="000000"/>
                </a:solidFill>
              </a:rPr>
              <a:t>The </a:t>
            </a:r>
            <a:r>
              <a:rPr lang="en-US" sz="2000" b="0" dirty="0">
                <a:solidFill>
                  <a:srgbClr val="000000"/>
                </a:solidFill>
              </a:rPr>
              <a:t>sample planning worksheet </a:t>
            </a:r>
            <a:r>
              <a:rPr lang="en-US" sz="2000" b="0" dirty="0" smtClean="0">
                <a:solidFill>
                  <a:srgbClr val="000000"/>
                </a:solidFill>
              </a:rPr>
              <a:t>shown earlier includes </a:t>
            </a:r>
            <a:r>
              <a:rPr lang="en-US" sz="2000" b="0" dirty="0">
                <a:solidFill>
                  <a:srgbClr val="000000"/>
                </a:solidFill>
              </a:rPr>
              <a:t>these 1-4 elements</a:t>
            </a:r>
          </a:p>
        </p:txBody>
      </p:sp>
      <p:grpSp>
        <p:nvGrpSpPr>
          <p:cNvPr id="38" name="Group 37">
            <a:extLst>
              <a:ext uri="{FF2B5EF4-FFF2-40B4-BE49-F238E27FC236}">
                <a16:creationId xmlns:a16="http://schemas.microsoft.com/office/drawing/2014/main" id="{7E5DAAEB-BD03-4D5D-BB04-8DB75F3206C4}"/>
              </a:ext>
            </a:extLst>
          </p:cNvPr>
          <p:cNvGrpSpPr/>
          <p:nvPr/>
        </p:nvGrpSpPr>
        <p:grpSpPr>
          <a:xfrm>
            <a:off x="552877" y="2286000"/>
            <a:ext cx="7079521" cy="1791334"/>
            <a:chOff x="665733" y="4311256"/>
            <a:chExt cx="7079521" cy="1791334"/>
          </a:xfrm>
        </p:grpSpPr>
        <p:sp>
          <p:nvSpPr>
            <p:cNvPr id="39" name="Freeform: Shape 38">
              <a:extLst>
                <a:ext uri="{FF2B5EF4-FFF2-40B4-BE49-F238E27FC236}">
                  <a16:creationId xmlns:a16="http://schemas.microsoft.com/office/drawing/2014/main" id="{6D6F836C-EA57-4F9F-9D63-D3563641711F}"/>
                </a:ext>
              </a:extLst>
            </p:cNvPr>
            <p:cNvSpPr/>
            <p:nvPr/>
          </p:nvSpPr>
          <p:spPr>
            <a:xfrm>
              <a:off x="1178054" y="4550742"/>
              <a:ext cx="1812562" cy="1315638"/>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2" tIns="275685" rIns="551907" bIns="275685"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Starting point</a:t>
              </a:r>
            </a:p>
          </p:txBody>
        </p:sp>
        <p:sp>
          <p:nvSpPr>
            <p:cNvPr id="40" name="Freeform: Shape 39">
              <a:extLst>
                <a:ext uri="{FF2B5EF4-FFF2-40B4-BE49-F238E27FC236}">
                  <a16:creationId xmlns:a16="http://schemas.microsoft.com/office/drawing/2014/main" id="{91675E2D-9A84-4DD6-B49A-9FE50FBB5142}"/>
                </a:ext>
              </a:extLst>
            </p:cNvPr>
            <p:cNvSpPr/>
            <p:nvPr/>
          </p:nvSpPr>
          <p:spPr>
            <a:xfrm>
              <a:off x="665733"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SO</a:t>
              </a:r>
            </a:p>
          </p:txBody>
        </p:sp>
        <p:sp>
          <p:nvSpPr>
            <p:cNvPr id="41" name="Freeform: Shape 40">
              <a:extLst>
                <a:ext uri="{FF2B5EF4-FFF2-40B4-BE49-F238E27FC236}">
                  <a16:creationId xmlns:a16="http://schemas.microsoft.com/office/drawing/2014/main" id="{19F3660F-0F27-4B8D-980B-58F77EB2E8B4}"/>
                </a:ext>
              </a:extLst>
            </p:cNvPr>
            <p:cNvSpPr/>
            <p:nvPr/>
          </p:nvSpPr>
          <p:spPr>
            <a:xfrm>
              <a:off x="2987378" y="4418954"/>
              <a:ext cx="1926078" cy="1683635"/>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2" tIns="275685" rIns="551907" bIns="275685"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Written with direct evidence in mind</a:t>
              </a:r>
            </a:p>
          </p:txBody>
        </p:sp>
        <p:sp>
          <p:nvSpPr>
            <p:cNvPr id="42" name="Freeform: Shape 41">
              <a:extLst>
                <a:ext uri="{FF2B5EF4-FFF2-40B4-BE49-F238E27FC236}">
                  <a16:creationId xmlns:a16="http://schemas.microsoft.com/office/drawing/2014/main" id="{83A21A92-DFBF-49F4-8A18-E469F9B59FBE}"/>
                </a:ext>
              </a:extLst>
            </p:cNvPr>
            <p:cNvSpPr/>
            <p:nvPr/>
          </p:nvSpPr>
          <p:spPr>
            <a:xfrm>
              <a:off x="2475056"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PI</a:t>
              </a:r>
            </a:p>
          </p:txBody>
        </p:sp>
        <p:sp>
          <p:nvSpPr>
            <p:cNvPr id="43" name="Freeform: Shape 42">
              <a:extLst>
                <a:ext uri="{FF2B5EF4-FFF2-40B4-BE49-F238E27FC236}">
                  <a16:creationId xmlns:a16="http://schemas.microsoft.com/office/drawing/2014/main" id="{66C880BD-A961-4EB5-AA26-5340A93A695E}"/>
                </a:ext>
              </a:extLst>
            </p:cNvPr>
            <p:cNvSpPr/>
            <p:nvPr/>
          </p:nvSpPr>
          <p:spPr>
            <a:xfrm>
              <a:off x="4968578" y="4311256"/>
              <a:ext cx="2776676" cy="1791334"/>
            </a:xfrm>
            <a:custGeom>
              <a:avLst/>
              <a:gdLst>
                <a:gd name="connsiteX0" fmla="*/ 0 w 2049286"/>
                <a:gd name="connsiteY0" fmla="*/ 268700 h 1791334"/>
                <a:gd name="connsiteX1" fmla="*/ 1153619 w 2049286"/>
                <a:gd name="connsiteY1" fmla="*/ 268700 h 1791334"/>
                <a:gd name="connsiteX2" fmla="*/ 1153619 w 2049286"/>
                <a:gd name="connsiteY2" fmla="*/ 0 h 1791334"/>
                <a:gd name="connsiteX3" fmla="*/ 2049286 w 2049286"/>
                <a:gd name="connsiteY3" fmla="*/ 895667 h 1791334"/>
                <a:gd name="connsiteX4" fmla="*/ 1153619 w 2049286"/>
                <a:gd name="connsiteY4" fmla="*/ 1791334 h 1791334"/>
                <a:gd name="connsiteX5" fmla="*/ 1153619 w 2049286"/>
                <a:gd name="connsiteY5" fmla="*/ 1522634 h 1791334"/>
                <a:gd name="connsiteX6" fmla="*/ 0 w 2049286"/>
                <a:gd name="connsiteY6" fmla="*/ 1522634 h 1791334"/>
                <a:gd name="connsiteX7" fmla="*/ 0 w 2049286"/>
                <a:gd name="connsiteY7" fmla="*/ 268700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286" h="1791334">
                  <a:moveTo>
                    <a:pt x="0" y="268700"/>
                  </a:moveTo>
                  <a:lnTo>
                    <a:pt x="1153619" y="268700"/>
                  </a:lnTo>
                  <a:lnTo>
                    <a:pt x="1153619" y="0"/>
                  </a:lnTo>
                  <a:lnTo>
                    <a:pt x="2049286" y="895667"/>
                  </a:lnTo>
                  <a:lnTo>
                    <a:pt x="1153619" y="1791334"/>
                  </a:lnTo>
                  <a:lnTo>
                    <a:pt x="1153619" y="1522634"/>
                  </a:lnTo>
                  <a:lnTo>
                    <a:pt x="0" y="1522634"/>
                  </a:lnTo>
                  <a:lnTo>
                    <a:pt x="0" y="268700"/>
                  </a:lnTo>
                  <a:close/>
                </a:path>
              </a:pathLst>
            </a:custGeom>
            <a:solidFill>
              <a:srgbClr val="5AA4C7">
                <a:alpha val="2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261" tIns="275685" rIns="551908" bIns="275685"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Courses with CLO linked to PI - which courses have CLOs that “connect” to the the PI</a:t>
              </a:r>
            </a:p>
          </p:txBody>
        </p:sp>
        <p:sp>
          <p:nvSpPr>
            <p:cNvPr id="44" name="Freeform: Shape 43">
              <a:extLst>
                <a:ext uri="{FF2B5EF4-FFF2-40B4-BE49-F238E27FC236}">
                  <a16:creationId xmlns:a16="http://schemas.microsoft.com/office/drawing/2014/main" id="{788D7DBC-A161-4A8F-A15E-C95A2CE96F40}"/>
                </a:ext>
              </a:extLst>
            </p:cNvPr>
            <p:cNvSpPr/>
            <p:nvPr/>
          </p:nvSpPr>
          <p:spPr>
            <a:xfrm>
              <a:off x="4456256" y="4694601"/>
              <a:ext cx="1024643" cy="1024643"/>
            </a:xfrm>
            <a:custGeom>
              <a:avLst/>
              <a:gdLst>
                <a:gd name="connsiteX0" fmla="*/ 0 w 1024643"/>
                <a:gd name="connsiteY0" fmla="*/ 512322 h 1024643"/>
                <a:gd name="connsiteX1" fmla="*/ 512322 w 1024643"/>
                <a:gd name="connsiteY1" fmla="*/ 0 h 1024643"/>
                <a:gd name="connsiteX2" fmla="*/ 1024644 w 1024643"/>
                <a:gd name="connsiteY2" fmla="*/ 512322 h 1024643"/>
                <a:gd name="connsiteX3" fmla="*/ 512322 w 1024643"/>
                <a:gd name="connsiteY3" fmla="*/ 1024644 h 1024643"/>
                <a:gd name="connsiteX4" fmla="*/ 0 w 1024643"/>
                <a:gd name="connsiteY4" fmla="*/ 512322 h 1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43" h="1024643">
                  <a:moveTo>
                    <a:pt x="0" y="512322"/>
                  </a:moveTo>
                  <a:cubicBezTo>
                    <a:pt x="0" y="229374"/>
                    <a:pt x="229374" y="0"/>
                    <a:pt x="512322" y="0"/>
                  </a:cubicBezTo>
                  <a:cubicBezTo>
                    <a:pt x="795270" y="0"/>
                    <a:pt x="1024644" y="229374"/>
                    <a:pt x="1024644" y="512322"/>
                  </a:cubicBezTo>
                  <a:cubicBezTo>
                    <a:pt x="1024644" y="795270"/>
                    <a:pt x="795270" y="1024644"/>
                    <a:pt x="512322" y="1024644"/>
                  </a:cubicBezTo>
                  <a:cubicBezTo>
                    <a:pt x="229374" y="1024644"/>
                    <a:pt x="0" y="795270"/>
                    <a:pt x="0" y="512322"/>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63390" tIns="163390" rIns="163390" bIns="16339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CLOs</a:t>
              </a:r>
            </a:p>
          </p:txBody>
        </p:sp>
      </p:grpSp>
      <p:sp>
        <p:nvSpPr>
          <p:cNvPr id="45" name="Text Placeholder 2">
            <a:extLst>
              <a:ext uri="{FF2B5EF4-FFF2-40B4-BE49-F238E27FC236}">
                <a16:creationId xmlns:a16="http://schemas.microsoft.com/office/drawing/2014/main" id="{6F0A5285-8B35-449D-9B50-49B02E28B74E}"/>
              </a:ext>
            </a:extLst>
          </p:cNvPr>
          <p:cNvSpPr txBox="1">
            <a:spLocks/>
          </p:cNvSpPr>
          <p:nvPr/>
        </p:nvSpPr>
        <p:spPr>
          <a:xfrm>
            <a:off x="7413997" y="2611223"/>
            <a:ext cx="1653803" cy="123642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450"/>
              </a:spcAft>
              <a:buFont typeface="Arial" panose="020B0604020202020204" pitchFamily="34" charset="0"/>
              <a:buNone/>
              <a:defRPr sz="135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0"/>
              </a:spcAft>
              <a:buFont typeface="Arial" charset="0"/>
              <a:buNone/>
              <a:defRPr sz="900" kern="1200">
                <a:solidFill>
                  <a:schemeClr val="tx1"/>
                </a:solidFill>
                <a:latin typeface="+mj-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450"/>
              </a:spcAft>
              <a:buClrTx/>
              <a:buSzTx/>
              <a:buFont typeface="Arial" panose="020B0604020202020204" pitchFamily="34" charset="0"/>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Open Sans" charset="0"/>
                <a:cs typeface="Open Sans" charset="0"/>
              </a:rPr>
              <a:t>Select a course where the PI and a CLO are clearly linked</a:t>
            </a:r>
          </a:p>
        </p:txBody>
      </p:sp>
      <p:sp>
        <p:nvSpPr>
          <p:cNvPr id="46" name="Text Placeholder 2">
            <a:extLst>
              <a:ext uri="{FF2B5EF4-FFF2-40B4-BE49-F238E27FC236}">
                <a16:creationId xmlns:a16="http://schemas.microsoft.com/office/drawing/2014/main" id="{AD550393-7B9D-42B1-8074-58C514F86C0E}"/>
              </a:ext>
            </a:extLst>
          </p:cNvPr>
          <p:cNvSpPr txBox="1">
            <a:spLocks/>
          </p:cNvSpPr>
          <p:nvPr/>
        </p:nvSpPr>
        <p:spPr>
          <a:xfrm>
            <a:off x="4367277" y="4754631"/>
            <a:ext cx="4572000" cy="179133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It is the program’s choice to either use or modify the sample table &amp; template.  </a:t>
            </a: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Open Sans" charset="0"/>
                <a:cs typeface="Open Sans" charset="0"/>
              </a:rPr>
              <a:t>All elements in the sample worksheet assist the program in their continuous improvement processes.</a:t>
            </a:r>
          </a:p>
        </p:txBody>
      </p:sp>
      <p:pic>
        <p:nvPicPr>
          <p:cNvPr id="5" name="Graphic 4" descr="Badge 1 with solid fill">
            <a:extLst>
              <a:ext uri="{FF2B5EF4-FFF2-40B4-BE49-F238E27FC236}">
                <a16:creationId xmlns:a16="http://schemas.microsoft.com/office/drawing/2014/main" id="{A5548B05-5E73-48AD-BEC0-E27F0A497F32}"/>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275310" y="3828765"/>
            <a:ext cx="618810" cy="618810"/>
          </a:xfrm>
          <a:prstGeom prst="rect">
            <a:avLst/>
          </a:prstGeom>
        </p:spPr>
      </p:pic>
      <p:pic>
        <p:nvPicPr>
          <p:cNvPr id="7" name="Graphic 6" descr="Badge with solid fill">
            <a:extLst>
              <a:ext uri="{FF2B5EF4-FFF2-40B4-BE49-F238E27FC236}">
                <a16:creationId xmlns:a16="http://schemas.microsoft.com/office/drawing/2014/main" id="{FE9A3CB1-508D-46BC-8101-44D42320FF1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386843" y="3837847"/>
            <a:ext cx="618810" cy="618810"/>
          </a:xfrm>
          <a:prstGeom prst="rect">
            <a:avLst/>
          </a:prstGeom>
        </p:spPr>
      </p:pic>
      <p:pic>
        <p:nvPicPr>
          <p:cNvPr id="10" name="Graphic 9" descr="Badge 3 with solid fill">
            <a:extLst>
              <a:ext uri="{FF2B5EF4-FFF2-40B4-BE49-F238E27FC236}">
                <a16:creationId xmlns:a16="http://schemas.microsoft.com/office/drawing/2014/main" id="{0C100C3F-0D70-4F38-A07C-66632388CE1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738877" y="3841124"/>
            <a:ext cx="618810" cy="618810"/>
          </a:xfrm>
          <a:prstGeom prst="rect">
            <a:avLst/>
          </a:prstGeom>
        </p:spPr>
      </p:pic>
      <p:pic>
        <p:nvPicPr>
          <p:cNvPr id="14" name="Graphic 13" descr="Badge 4 with solid fill">
            <a:extLst>
              <a:ext uri="{FF2B5EF4-FFF2-40B4-BE49-F238E27FC236}">
                <a16:creationId xmlns:a16="http://schemas.microsoft.com/office/drawing/2014/main" id="{FFB22A20-7F6D-449E-BF02-D8478220CB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785243" y="3832279"/>
            <a:ext cx="618810" cy="618810"/>
          </a:xfrm>
          <a:prstGeom prst="rect">
            <a:avLst/>
          </a:prstGeom>
        </p:spPr>
      </p:pic>
      <p:sp>
        <p:nvSpPr>
          <p:cNvPr id="4" name="TextBox 3">
            <a:extLst>
              <a:ext uri="{FF2B5EF4-FFF2-40B4-BE49-F238E27FC236}">
                <a16:creationId xmlns:a16="http://schemas.microsoft.com/office/drawing/2014/main" id="{9006DA10-627D-4C20-B6DE-2A8B06915264}"/>
              </a:ext>
            </a:extLst>
          </p:cNvPr>
          <p:cNvSpPr txBox="1"/>
          <p:nvPr/>
        </p:nvSpPr>
        <p:spPr>
          <a:xfrm>
            <a:off x="1119745" y="4977476"/>
            <a:ext cx="26548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75B2"/>
                </a:solidFill>
                <a:effectLst/>
                <a:uLnTx/>
                <a:uFillTx/>
                <a:latin typeface="Arial" panose="020B0604020202020204"/>
                <a:ea typeface="+mn-ea"/>
                <a:cs typeface="+mn-cs"/>
              </a:rPr>
              <a:t>It is very important to document assessment planning and process!!</a:t>
            </a:r>
          </a:p>
        </p:txBody>
      </p:sp>
      <p:sp>
        <p:nvSpPr>
          <p:cNvPr id="47" name="TextBox 46"/>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70404700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65285"/>
            <a:ext cx="8047502" cy="835754"/>
          </a:xfrm>
          <a:noFill/>
        </p:spPr>
        <p:txBody>
          <a:bodyPr vert="horz" lIns="91440" tIns="45720" rIns="91440" bIns="45720" rtlCol="0" anchor="b">
            <a:normAutofit/>
          </a:bodyPr>
          <a:lstStyle/>
          <a:p>
            <a:r>
              <a:rPr lang="en-US" sz="2600" dirty="0">
                <a:ln w="0"/>
                <a:solidFill>
                  <a:schemeClr val="tx1"/>
                </a:solidFill>
                <a:effectLst>
                  <a:outerShdw blurRad="38100" dist="19050" dir="2700000" algn="tl" rotWithShape="0">
                    <a:schemeClr val="dk1">
                      <a:alpha val="40000"/>
                    </a:schemeClr>
                  </a:outerShdw>
                </a:effectLst>
              </a:rPr>
              <a:t>Ex</a:t>
            </a:r>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ample Planning Worksheet (Partial)</a:t>
            </a:r>
          </a:p>
        </p:txBody>
      </p:sp>
      <p:sp>
        <p:nvSpPr>
          <p:cNvPr id="82" name="TextBox 81">
            <a:extLst>
              <a:ext uri="{FF2B5EF4-FFF2-40B4-BE49-F238E27FC236}">
                <a16:creationId xmlns:a16="http://schemas.microsoft.com/office/drawing/2014/main" id="{7282306A-DE94-44AB-B602-BF8F5DFE6723}"/>
              </a:ext>
            </a:extLst>
          </p:cNvPr>
          <p:cNvSpPr txBox="1"/>
          <p:nvPr/>
        </p:nvSpPr>
        <p:spPr>
          <a:xfrm>
            <a:off x="658719" y="1134892"/>
            <a:ext cx="80475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ova Cond" panose="020B0506020202020204" pitchFamily="34" charset="0"/>
                <a:ea typeface="Times New Roman" panose="02020603050405020304" pitchFamily="18" charset="0"/>
                <a:cs typeface="Times New Roman" panose="02020603050405020304" pitchFamily="18" charset="0"/>
              </a:rPr>
              <a:t>Student Outcome: </a:t>
            </a:r>
            <a:r>
              <a:rPr kumimoji="0" lang="en-US" sz="2000" b="0" i="0" u="none" strike="noStrike" kern="1200" cap="none" spc="0" normalizeH="0" baseline="0" noProof="0" dirty="0">
                <a:ln>
                  <a:noFill/>
                </a:ln>
                <a:solidFill>
                  <a:srgbClr val="000000"/>
                </a:solidFill>
                <a:effectLst/>
                <a:uLnTx/>
                <a:uFillTx/>
                <a:latin typeface="Arial Nova Cond" panose="020B0506020202020204" pitchFamily="34" charset="0"/>
                <a:ea typeface="Times New Roman" panose="02020603050405020304" pitchFamily="18" charset="0"/>
                <a:cs typeface="Times New Roman" panose="02020603050405020304" pitchFamily="18" charset="0"/>
              </a:rPr>
              <a:t>An ability to apply knowledge, techniques, skills and modern tools of mathematics, science, engineering, and technology to solve </a:t>
            </a:r>
            <a:r>
              <a:rPr kumimoji="0" lang="en-US" sz="2000" b="0" i="0" u="none" strike="noStrike" kern="1200" cap="none" spc="0" normalizeH="0" baseline="0" noProof="0" dirty="0" smtClean="0">
                <a:ln>
                  <a:noFill/>
                </a:ln>
                <a:solidFill>
                  <a:srgbClr val="000000"/>
                </a:solidFill>
                <a:effectLst/>
                <a:uLnTx/>
                <a:uFillTx/>
                <a:latin typeface="Arial Nova Cond" panose="020B0506020202020204" pitchFamily="34" charset="0"/>
                <a:ea typeface="Times New Roman" panose="02020603050405020304" pitchFamily="18" charset="0"/>
                <a:cs typeface="Times New Roman" panose="02020603050405020304" pitchFamily="18" charset="0"/>
              </a:rPr>
              <a:t>engineering </a:t>
            </a:r>
            <a:r>
              <a:rPr kumimoji="0" lang="en-US" sz="2000" b="0" i="0" u="none" strike="noStrike" kern="1200" cap="none" spc="0" normalizeH="0" baseline="0" noProof="0" dirty="0">
                <a:ln>
                  <a:noFill/>
                </a:ln>
                <a:solidFill>
                  <a:srgbClr val="000000"/>
                </a:solidFill>
                <a:effectLst/>
                <a:uLnTx/>
                <a:uFillTx/>
                <a:latin typeface="Arial Nova Cond" panose="020B0506020202020204" pitchFamily="34" charset="0"/>
                <a:ea typeface="Times New Roman" panose="02020603050405020304" pitchFamily="18" charset="0"/>
                <a:cs typeface="Times New Roman" panose="02020603050405020304" pitchFamily="18" charset="0"/>
              </a:rPr>
              <a:t>problems appropriate to the discipline</a:t>
            </a:r>
          </a:p>
        </p:txBody>
      </p:sp>
      <p:pic>
        <p:nvPicPr>
          <p:cNvPr id="5" name="Picture 4">
            <a:extLst>
              <a:ext uri="{FF2B5EF4-FFF2-40B4-BE49-F238E27FC236}">
                <a16:creationId xmlns:a16="http://schemas.microsoft.com/office/drawing/2014/main" id="{6B5865DA-C1C3-4CFB-8441-8825CDE8602B}"/>
              </a:ext>
            </a:extLst>
          </p:cNvPr>
          <p:cNvPicPr>
            <a:picLocks noChangeAspect="1"/>
          </p:cNvPicPr>
          <p:nvPr/>
        </p:nvPicPr>
        <p:blipFill rotWithShape="1">
          <a:blip r:embed="rId3"/>
          <a:srcRect b="41894"/>
          <a:stretch/>
        </p:blipFill>
        <p:spPr>
          <a:xfrm>
            <a:off x="640080" y="2777217"/>
            <a:ext cx="7894319" cy="2600709"/>
          </a:xfrm>
          <a:prstGeom prst="rect">
            <a:avLst/>
          </a:prstGeom>
        </p:spPr>
      </p:pic>
      <p:sp>
        <p:nvSpPr>
          <p:cNvPr id="6" name="Rectangle: Rounded Corners 5">
            <a:extLst>
              <a:ext uri="{FF2B5EF4-FFF2-40B4-BE49-F238E27FC236}">
                <a16:creationId xmlns:a16="http://schemas.microsoft.com/office/drawing/2014/main" id="{3ED766D8-F034-4C83-9E99-F7788D4326B9}"/>
              </a:ext>
            </a:extLst>
          </p:cNvPr>
          <p:cNvSpPr/>
          <p:nvPr/>
        </p:nvSpPr>
        <p:spPr>
          <a:xfrm>
            <a:off x="672355" y="2798733"/>
            <a:ext cx="1874519" cy="2600709"/>
          </a:xfrm>
          <a:prstGeom prst="roundRect">
            <a:avLst>
              <a:gd name="adj" fmla="val 5189"/>
            </a:avLst>
          </a:prstGeom>
          <a:solidFill>
            <a:srgbClr val="6BBBA2">
              <a:alpha val="20000"/>
            </a:srgbClr>
          </a:solid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0603E876-4A94-43C3-B956-292ADAA795F9}"/>
              </a:ext>
            </a:extLst>
          </p:cNvPr>
          <p:cNvSpPr/>
          <p:nvPr/>
        </p:nvSpPr>
        <p:spPr>
          <a:xfrm>
            <a:off x="672355" y="1033889"/>
            <a:ext cx="8015228" cy="1343859"/>
          </a:xfrm>
          <a:prstGeom prst="roundRect">
            <a:avLst>
              <a:gd name="adj" fmla="val 10297"/>
            </a:avLst>
          </a:prstGeom>
          <a:solidFill>
            <a:srgbClr val="6BBBA2">
              <a:alpha val="20000"/>
            </a:srgbClr>
          </a:solid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6" name="Graphic 15" descr="Badge with solid fill">
            <a:extLst>
              <a:ext uri="{FF2B5EF4-FFF2-40B4-BE49-F238E27FC236}">
                <a16:creationId xmlns:a16="http://schemas.microsoft.com/office/drawing/2014/main" id="{854633F3-C980-45DE-A4ED-9C8F5DB627D4}"/>
              </a:ext>
            </a:extLst>
          </p:cNvPr>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1154352" y="4096856"/>
            <a:ext cx="618810" cy="618810"/>
          </a:xfrm>
          <a:prstGeom prst="rect">
            <a:avLst/>
          </a:prstGeom>
        </p:spPr>
      </p:pic>
      <p:sp>
        <p:nvSpPr>
          <p:cNvPr id="20" name="Rectangle: Rounded Corners 19">
            <a:extLst>
              <a:ext uri="{FF2B5EF4-FFF2-40B4-BE49-F238E27FC236}">
                <a16:creationId xmlns:a16="http://schemas.microsoft.com/office/drawing/2014/main" id="{37BC7D03-9B4B-467A-857F-202BC87CBEBF}"/>
              </a:ext>
            </a:extLst>
          </p:cNvPr>
          <p:cNvSpPr/>
          <p:nvPr/>
        </p:nvSpPr>
        <p:spPr>
          <a:xfrm>
            <a:off x="2546874" y="2787975"/>
            <a:ext cx="958326" cy="2600709"/>
          </a:xfrm>
          <a:prstGeom prst="roundRect">
            <a:avLst/>
          </a:prstGeom>
          <a:solidFill>
            <a:srgbClr val="6BBBA2">
              <a:alpha val="20000"/>
            </a:srgbClr>
          </a:solid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8" name="Graphic 17" descr="Badge 3 with solid fill">
            <a:extLst>
              <a:ext uri="{FF2B5EF4-FFF2-40B4-BE49-F238E27FC236}">
                <a16:creationId xmlns:a16="http://schemas.microsoft.com/office/drawing/2014/main" id="{DB935E83-2D4B-4AED-8BC3-80E7683ACE5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724951" y="4109757"/>
            <a:ext cx="618810" cy="618810"/>
          </a:xfrm>
          <a:prstGeom prst="rect">
            <a:avLst/>
          </a:prstGeom>
        </p:spPr>
      </p:pic>
      <p:sp>
        <p:nvSpPr>
          <p:cNvPr id="21" name="Rectangle: Rounded Corners 20">
            <a:extLst>
              <a:ext uri="{FF2B5EF4-FFF2-40B4-BE49-F238E27FC236}">
                <a16:creationId xmlns:a16="http://schemas.microsoft.com/office/drawing/2014/main" id="{FB11F573-26D8-4B39-84CD-E69AD1B013E9}"/>
              </a:ext>
            </a:extLst>
          </p:cNvPr>
          <p:cNvSpPr/>
          <p:nvPr/>
        </p:nvSpPr>
        <p:spPr>
          <a:xfrm>
            <a:off x="3515511" y="2798733"/>
            <a:ext cx="4956134" cy="2600709"/>
          </a:xfrm>
          <a:prstGeom prst="roundRect">
            <a:avLst>
              <a:gd name="adj" fmla="val 5085"/>
            </a:avLst>
          </a:prstGeom>
          <a:solidFill>
            <a:srgbClr val="6BBBA2">
              <a:alpha val="20000"/>
            </a:srgbClr>
          </a:solid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9" name="Graphic 18" descr="Badge 4 with solid fill">
            <a:extLst>
              <a:ext uri="{FF2B5EF4-FFF2-40B4-BE49-F238E27FC236}">
                <a16:creationId xmlns:a16="http://schemas.microsoft.com/office/drawing/2014/main" id="{BD987AD8-0977-4849-AEF9-3883926A6D2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674668" y="4097725"/>
            <a:ext cx="618810" cy="618810"/>
          </a:xfrm>
          <a:prstGeom prst="rect">
            <a:avLst/>
          </a:prstGeom>
        </p:spPr>
      </p:pic>
      <p:pic>
        <p:nvPicPr>
          <p:cNvPr id="15" name="Graphic 14" descr="Badge 1 with solid fill">
            <a:extLst>
              <a:ext uri="{FF2B5EF4-FFF2-40B4-BE49-F238E27FC236}">
                <a16:creationId xmlns:a16="http://schemas.microsoft.com/office/drawing/2014/main" id="{E987EB56-5550-4ECA-BB4F-E4A3F39227F9}"/>
              </a:ext>
            </a:extLst>
          </p:cNvPr>
          <p:cNvPicPr>
            <a:picLocks noChangeAspect="1"/>
          </p:cNvPicPr>
          <p:nvPr/>
        </p:nvPicPr>
        <p:blipFill>
          <a:blip r:embed="rId12">
            <a:extLst>
              <a:ext uri="{96DAC541-7B7A-43D3-8B79-37D633B846F1}">
                <asvg:svgBlip xmlns:asvg="http://schemas.microsoft.com/office/drawing/2016/SVG/main" xmlns="" r:embed="rId5"/>
              </a:ext>
            </a:extLst>
          </a:blip>
          <a:stretch>
            <a:fillRect/>
          </a:stretch>
        </p:blipFill>
        <p:spPr>
          <a:xfrm>
            <a:off x="6248400" y="1992568"/>
            <a:ext cx="618810" cy="618810"/>
          </a:xfrm>
          <a:prstGeom prst="rect">
            <a:avLst/>
          </a:prstGeom>
        </p:spPr>
      </p:pic>
      <p:sp>
        <p:nvSpPr>
          <p:cNvPr id="22" name="TextBox 21"/>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309932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par>
                          <p:cTn id="17" fill="hold">
                            <p:stCondLst>
                              <p:cond delay="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childTnLst>
                          </p:cTn>
                        </p:par>
                        <p:par>
                          <p:cTn id="30" fill="hold">
                            <p:stCondLst>
                              <p:cond delay="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par>
                          <p:cTn id="43" fill="hold">
                            <p:stCondLst>
                              <p:cond delay="0"/>
                            </p:stCondLst>
                            <p:childTnLst>
                              <p:par>
                                <p:cTn id="44" presetID="2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P spid="20" grpId="0" animBg="1"/>
      <p:bldP spid="20" grpId="1"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68" y="228600"/>
            <a:ext cx="8113420" cy="685800"/>
          </a:xfrm>
          <a:noFill/>
        </p:spPr>
        <p:txBody>
          <a:bodyPr vert="horz" lIns="91440" tIns="45720" rIns="91440" bIns="45720" rtlCol="0" anchor="b">
            <a:normAutofit fontScale="90000"/>
          </a:bodyPr>
          <a:lstStyle/>
          <a:p>
            <a:pPr algn="ctr">
              <a:lnSpc>
                <a:spcPct val="100000"/>
              </a:lnSpc>
              <a:spcBef>
                <a:spcPts val="0"/>
              </a:spcBef>
              <a:spcAft>
                <a:spcPts val="300"/>
              </a:spcAft>
            </a:pPr>
            <a:r>
              <a:rPr lang="en-US" sz="2000" dirty="0" smtClean="0">
                <a:ln w="0"/>
                <a:solidFill>
                  <a:schemeClr val="tx1"/>
                </a:solidFill>
                <a:effectLst>
                  <a:outerShdw blurRad="38100" dist="19050" dir="2700000" algn="tl" rotWithShape="0">
                    <a:schemeClr val="dk1">
                      <a:alpha val="40000"/>
                    </a:schemeClr>
                  </a:outerShdw>
                </a:effectLst>
              </a:rPr>
              <a:t>Ex</a:t>
            </a:r>
            <a:r>
              <a:rPr lang="en-US" sz="2000" kern="1200" dirty="0" smtClean="0">
                <a:ln w="0"/>
                <a:solidFill>
                  <a:schemeClr val="tx1"/>
                </a:solidFill>
                <a:effectLst>
                  <a:outerShdw blurRad="38100" dist="19050" dir="2700000" algn="tl" rotWithShape="0">
                    <a:schemeClr val="dk1">
                      <a:alpha val="40000"/>
                    </a:schemeClr>
                  </a:outerShdw>
                </a:effectLst>
              </a:rPr>
              <a:t>ample Assessment, Data summary, and Evaluation Worksheet </a:t>
            </a:r>
            <a:r>
              <a:rPr lang="en-US" sz="2200" kern="1200" dirty="0" smtClean="0">
                <a:ln w="0"/>
                <a:solidFill>
                  <a:schemeClr val="tx1"/>
                </a:solidFill>
                <a:effectLst>
                  <a:outerShdw blurRad="38100" dist="19050" dir="2700000" algn="tl" rotWithShape="0">
                    <a:schemeClr val="dk1">
                      <a:alpha val="40000"/>
                    </a:schemeClr>
                  </a:outerShdw>
                </a:effectLst>
              </a:rPr>
              <a:t/>
            </a:r>
            <a:br>
              <a:rPr lang="en-US" sz="2200" kern="1200" dirty="0" smtClean="0">
                <a:ln w="0"/>
                <a:solidFill>
                  <a:schemeClr val="tx1"/>
                </a:solidFill>
                <a:effectLst>
                  <a:outerShdw blurRad="38100" dist="19050" dir="2700000" algn="tl" rotWithShape="0">
                    <a:schemeClr val="dk1">
                      <a:alpha val="40000"/>
                    </a:schemeClr>
                  </a:outerShdw>
                </a:effectLst>
              </a:rPr>
            </a:br>
            <a:r>
              <a:rPr lang="en-US" sz="2000" kern="1200" dirty="0" smtClean="0">
                <a:ln w="0"/>
                <a:solidFill>
                  <a:schemeClr val="tx1"/>
                </a:solidFill>
                <a:effectLst>
                  <a:outerShdw blurRad="38100" dist="19050" dir="2700000" algn="tl" rotWithShape="0">
                    <a:schemeClr val="dk1">
                      <a:alpha val="40000"/>
                    </a:schemeClr>
                  </a:outerShdw>
                </a:effectLst>
                <a:latin typeface="+mj-lt"/>
                <a:ea typeface="+mj-ea"/>
                <a:cs typeface="+mj-cs"/>
              </a:rPr>
              <a:t>(Remember ABET Definitions)</a:t>
            </a:r>
            <a:endParaRPr lang="en-US" sz="2000" kern="120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pic>
        <p:nvPicPr>
          <p:cNvPr id="5" name="Picture 4">
            <a:extLst>
              <a:ext uri="{FF2B5EF4-FFF2-40B4-BE49-F238E27FC236}">
                <a16:creationId xmlns:a16="http://schemas.microsoft.com/office/drawing/2014/main" id="{6B5865DA-C1C3-4CFB-8441-8825CDE8602B}"/>
              </a:ext>
            </a:extLst>
          </p:cNvPr>
          <p:cNvPicPr>
            <a:picLocks noChangeAspect="1"/>
          </p:cNvPicPr>
          <p:nvPr/>
        </p:nvPicPr>
        <p:blipFill>
          <a:blip r:embed="rId3"/>
          <a:stretch>
            <a:fillRect/>
          </a:stretch>
        </p:blipFill>
        <p:spPr>
          <a:xfrm>
            <a:off x="456101" y="1248988"/>
            <a:ext cx="8290886" cy="4700611"/>
          </a:xfrm>
          <a:prstGeom prst="rect">
            <a:avLst/>
          </a:prstGeom>
        </p:spPr>
      </p:pic>
      <p:sp>
        <p:nvSpPr>
          <p:cNvPr id="3" name="Rectangle 2">
            <a:extLst>
              <a:ext uri="{FF2B5EF4-FFF2-40B4-BE49-F238E27FC236}">
                <a16:creationId xmlns:a16="http://schemas.microsoft.com/office/drawing/2014/main" id="{A31C46CF-7F3B-4A51-9113-F6DC20C07581}"/>
              </a:ext>
            </a:extLst>
          </p:cNvPr>
          <p:cNvSpPr/>
          <p:nvPr/>
        </p:nvSpPr>
        <p:spPr>
          <a:xfrm>
            <a:off x="445343" y="1248988"/>
            <a:ext cx="8290886" cy="2713412"/>
          </a:xfrm>
          <a:prstGeom prst="rect">
            <a:avLst/>
          </a:prstGeom>
          <a:solidFill>
            <a:schemeClr val="accent3">
              <a:lumMod val="20000"/>
              <a:lumOff val="80000"/>
              <a:alpha val="40000"/>
            </a:schemeClr>
          </a:solidFill>
          <a:ln w="19050">
            <a:solidFill>
              <a:srgbClr val="055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w="12700">
                  <a:solidFill>
                    <a:srgbClr val="00B0F0">
                      <a:lumMod val="50000"/>
                    </a:srgbClr>
                  </a:solidFill>
                  <a:prstDash val="solid"/>
                </a:ln>
                <a:pattFill prst="narHorz">
                  <a:fgClr>
                    <a:srgbClr val="00B0F0"/>
                  </a:fgClr>
                  <a:bgClr>
                    <a:srgbClr val="00B0F0">
                      <a:lumMod val="40000"/>
                      <a:lumOff val="60000"/>
                    </a:srgbClr>
                  </a:bgClr>
                </a:pattFill>
                <a:effectLst>
                  <a:innerShdw blurRad="177800">
                    <a:srgbClr val="00B0F0">
                      <a:lumMod val="50000"/>
                    </a:srgbClr>
                  </a:innerShdw>
                </a:effectLst>
                <a:uLnTx/>
                <a:uFillTx/>
                <a:latin typeface="Arial" panose="020B0604020202020204"/>
                <a:ea typeface="+mn-ea"/>
                <a:cs typeface="+mn-cs"/>
              </a:rPr>
              <a:t>ASSESSMENT</a:t>
            </a:r>
            <a:r>
              <a:rPr kumimoji="0" lang="en-US" sz="3200" b="1" i="0" u="none" strike="noStrike" kern="1200" cap="none" spc="0" normalizeH="0" noProof="0" dirty="0" smtClean="0">
                <a:ln w="12700">
                  <a:solidFill>
                    <a:srgbClr val="00B0F0">
                      <a:lumMod val="50000"/>
                    </a:srgbClr>
                  </a:solidFill>
                  <a:prstDash val="solid"/>
                </a:ln>
                <a:pattFill prst="narHorz">
                  <a:fgClr>
                    <a:srgbClr val="00B0F0"/>
                  </a:fgClr>
                  <a:bgClr>
                    <a:srgbClr val="00B0F0">
                      <a:lumMod val="40000"/>
                      <a:lumOff val="60000"/>
                    </a:srgbClr>
                  </a:bgClr>
                </a:pattFill>
                <a:effectLst>
                  <a:innerShdw blurRad="177800">
                    <a:srgbClr val="00B0F0">
                      <a:lumMod val="50000"/>
                    </a:srgbClr>
                  </a:innerShdw>
                </a:effectLst>
                <a:uLnTx/>
                <a:uFillTx/>
                <a:latin typeface="Arial" panose="020B0604020202020204"/>
                <a:ea typeface="+mn-ea"/>
                <a:cs typeface="+mn-cs"/>
              </a:rPr>
              <a:t> Planning</a:t>
            </a:r>
            <a:endParaRPr kumimoji="0" lang="en-US" sz="3200" b="1" i="0" u="none" strike="noStrike" kern="1200" cap="none" spc="0" normalizeH="0" baseline="0" noProof="0" dirty="0">
              <a:ln w="12700">
                <a:solidFill>
                  <a:srgbClr val="00B0F0">
                    <a:lumMod val="50000"/>
                  </a:srgbClr>
                </a:solidFill>
                <a:prstDash val="solid"/>
              </a:ln>
              <a:pattFill prst="narHorz">
                <a:fgClr>
                  <a:srgbClr val="00B0F0"/>
                </a:fgClr>
                <a:bgClr>
                  <a:srgbClr val="00B0F0">
                    <a:lumMod val="40000"/>
                    <a:lumOff val="60000"/>
                  </a:srgbClr>
                </a:bgClr>
              </a:pattFill>
              <a:effectLst>
                <a:innerShdw blurRad="177800">
                  <a:srgbClr val="00B0F0">
                    <a:lumMod val="50000"/>
                  </a:srgbClr>
                </a:innerShdw>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2D0375B-F06B-4C78-AA67-712296C91051}"/>
              </a:ext>
            </a:extLst>
          </p:cNvPr>
          <p:cNvSpPr/>
          <p:nvPr/>
        </p:nvSpPr>
        <p:spPr>
          <a:xfrm>
            <a:off x="442068" y="3962400"/>
            <a:ext cx="8290886" cy="1972681"/>
          </a:xfrm>
          <a:prstGeom prst="rect">
            <a:avLst/>
          </a:prstGeom>
          <a:solidFill>
            <a:schemeClr val="accent3">
              <a:lumMod val="20000"/>
              <a:lumOff val="80000"/>
              <a:alpha val="40000"/>
            </a:schemeClr>
          </a:solidFill>
          <a:ln w="19050">
            <a:solidFill>
              <a:srgbClr val="055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w="12700">
                  <a:solidFill>
                    <a:srgbClr val="3D3D3D">
                      <a:lumMod val="75000"/>
                    </a:srgbClr>
                  </a:solidFill>
                  <a:prstDash val="solid"/>
                </a:ln>
                <a:pattFill prst="weave">
                  <a:fgClr>
                    <a:srgbClr val="F26D1F"/>
                  </a:fgClr>
                  <a:bgClr>
                    <a:srgbClr val="3D3D3D">
                      <a:lumMod val="20000"/>
                      <a:lumOff val="80000"/>
                    </a:srgbClr>
                  </a:bgClr>
                </a:pattFill>
                <a:effectLst>
                  <a:outerShdw dist="38100" dir="2640000" algn="bl" rotWithShape="0">
                    <a:srgbClr val="3D3D3D">
                      <a:lumMod val="75000"/>
                    </a:srgbClr>
                  </a:outerShdw>
                </a:effectLst>
                <a:uLnTx/>
                <a:uFillTx/>
                <a:latin typeface="Arial" panose="020B0604020202020204"/>
                <a:ea typeface="+mn-ea"/>
                <a:cs typeface="+mn-cs"/>
              </a:rPr>
              <a:t>EVALUATION Results</a:t>
            </a:r>
            <a:endParaRPr kumimoji="0" lang="en-US" sz="2800" b="1" i="0" u="none" strike="noStrike" kern="1200" cap="none" spc="0" normalizeH="0" baseline="0" noProof="0" dirty="0">
              <a:ln w="12700">
                <a:solidFill>
                  <a:srgbClr val="3D3D3D">
                    <a:lumMod val="75000"/>
                  </a:srgbClr>
                </a:solidFill>
                <a:prstDash val="solid"/>
              </a:ln>
              <a:pattFill prst="weave">
                <a:fgClr>
                  <a:srgbClr val="F26D1F"/>
                </a:fgClr>
                <a:bgClr>
                  <a:srgbClr val="3D3D3D">
                    <a:lumMod val="20000"/>
                    <a:lumOff val="80000"/>
                  </a:srgbClr>
                </a:bgClr>
              </a:pattFill>
              <a:effectLst>
                <a:outerShdw dist="38100" dir="2640000" algn="bl" rotWithShape="0">
                  <a:srgbClr val="3D3D3D">
                    <a:lumMod val="75000"/>
                  </a:srgbClr>
                </a:outerShdw>
              </a:effectLst>
              <a:uLnTx/>
              <a:uFillTx/>
              <a:latin typeface="Arial" panose="020B0604020202020204"/>
              <a:ea typeface="+mn-ea"/>
              <a:cs typeface="+mn-cs"/>
            </a:endParaRPr>
          </a:p>
        </p:txBody>
      </p:sp>
      <p:sp>
        <p:nvSpPr>
          <p:cNvPr id="4" name="TextBox 3"/>
          <p:cNvSpPr txBox="1"/>
          <p:nvPr/>
        </p:nvSpPr>
        <p:spPr>
          <a:xfrm>
            <a:off x="3657600" y="3500180"/>
            <a:ext cx="4411785" cy="461665"/>
          </a:xfrm>
          <a:prstGeom prst="rect">
            <a:avLst/>
          </a:prstGeom>
          <a:noFill/>
        </p:spPr>
        <p:txBody>
          <a:bodyPr wrap="none" rtlCol="0">
            <a:spAutoFit/>
          </a:bodyPr>
          <a:lstStyle/>
          <a:p>
            <a:r>
              <a:rPr lang="en-US" sz="2400" dirty="0" smtClean="0">
                <a:solidFill>
                  <a:srgbClr val="1C89C0"/>
                </a:solidFill>
                <a:effectLst>
                  <a:outerShdw blurRad="38100" dist="38100" dir="2700000" algn="tl">
                    <a:srgbClr val="000000">
                      <a:alpha val="43137"/>
                    </a:srgbClr>
                  </a:outerShdw>
                </a:effectLst>
              </a:rPr>
              <a:t>Assessment Data &amp; Evaluation</a:t>
            </a:r>
            <a:endParaRPr lang="en-US" sz="2400" dirty="0">
              <a:solidFill>
                <a:srgbClr val="1C89C0"/>
              </a:solidFill>
              <a:effectLst>
                <a:outerShdw blurRad="38100" dist="38100" dir="2700000" algn="tl">
                  <a:srgbClr val="000000">
                    <a:alpha val="43137"/>
                  </a:srgbClr>
                </a:outerShdw>
              </a:effectLst>
            </a:endParaRPr>
          </a:p>
        </p:txBody>
      </p:sp>
      <p:sp>
        <p:nvSpPr>
          <p:cNvPr id="12" name="TextBox 11"/>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2466991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8" y="139467"/>
            <a:ext cx="8047502" cy="620515"/>
          </a:xfrm>
          <a:noFill/>
        </p:spPr>
        <p:txBody>
          <a:bodyPr vert="horz" lIns="91440" tIns="45720" rIns="91440" bIns="45720" rtlCol="0" anchor="b">
            <a:normAutofit/>
          </a:bodyPr>
          <a:lstStyle/>
          <a:p>
            <a:r>
              <a:rPr lang="en-US" sz="2600" dirty="0">
                <a:ln w="0"/>
                <a:solidFill>
                  <a:schemeClr val="tx1"/>
                </a:solidFill>
                <a:effectLst>
                  <a:outerShdw blurRad="38100" dist="19050" dir="2700000" algn="tl" rotWithShape="0">
                    <a:schemeClr val="dk1">
                      <a:alpha val="40000"/>
                    </a:schemeClr>
                  </a:outerShdw>
                </a:effectLst>
              </a:rPr>
              <a:t>Ex</a:t>
            </a:r>
            <a:r>
              <a:rPr lang="en-US" sz="2600" kern="1200" dirty="0">
                <a:ln w="0"/>
                <a:solidFill>
                  <a:schemeClr val="tx1"/>
                </a:solidFill>
                <a:effectLst>
                  <a:outerShdw blurRad="38100" dist="19050" dir="2700000" algn="tl" rotWithShape="0">
                    <a:schemeClr val="dk1">
                      <a:alpha val="40000"/>
                    </a:schemeClr>
                  </a:outerShdw>
                </a:effectLst>
                <a:latin typeface="+mj-lt"/>
                <a:ea typeface="+mj-ea"/>
                <a:cs typeface="+mj-cs"/>
              </a:rPr>
              <a:t>ample Planning Worksheet (Partial)</a:t>
            </a:r>
          </a:p>
        </p:txBody>
      </p:sp>
      <p:sp>
        <p:nvSpPr>
          <p:cNvPr id="82" name="TextBox 81">
            <a:extLst>
              <a:ext uri="{FF2B5EF4-FFF2-40B4-BE49-F238E27FC236}">
                <a16:creationId xmlns:a16="http://schemas.microsoft.com/office/drawing/2014/main" id="{7282306A-DE94-44AB-B602-BF8F5DFE6723}"/>
              </a:ext>
            </a:extLst>
          </p:cNvPr>
          <p:cNvSpPr txBox="1"/>
          <p:nvPr/>
        </p:nvSpPr>
        <p:spPr>
          <a:xfrm>
            <a:off x="674775" y="759180"/>
            <a:ext cx="80475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Student Outcome: </a:t>
            </a:r>
            <a:r>
              <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An ability to apply knowledge, techniques, skills and modern tools of mathematics, science, engineering, and technology to solve </a:t>
            </a:r>
            <a:r>
              <a:rPr kumimoji="0" lang="en-US" sz="20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t>engineering </a:t>
            </a:r>
            <a:r>
              <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problems appropriate to the discipline</a:t>
            </a:r>
          </a:p>
        </p:txBody>
      </p:sp>
      <p:graphicFrame>
        <p:nvGraphicFramePr>
          <p:cNvPr id="3" name="Table 2">
            <a:extLst>
              <a:ext uri="{FF2B5EF4-FFF2-40B4-BE49-F238E27FC236}">
                <a16:creationId xmlns:a16="http://schemas.microsoft.com/office/drawing/2014/main" id="{DC7E9662-D989-4E16-B1DC-40EE201E08D6}"/>
              </a:ext>
            </a:extLst>
          </p:cNvPr>
          <p:cNvGraphicFramePr>
            <a:graphicFrameLocks noGrp="1"/>
          </p:cNvGraphicFramePr>
          <p:nvPr/>
        </p:nvGraphicFramePr>
        <p:xfrm>
          <a:off x="546322" y="1774843"/>
          <a:ext cx="8175955" cy="3810000"/>
        </p:xfrm>
        <a:graphic>
          <a:graphicData uri="http://schemas.openxmlformats.org/drawingml/2006/table">
            <a:tbl>
              <a:tblPr firstRow="1" firstCol="1" bandRow="1">
                <a:tableStyleId>{ED083AE6-46FA-4A59-8FB0-9F97EB10719F}</a:tableStyleId>
              </a:tblPr>
              <a:tblGrid>
                <a:gridCol w="1545772">
                  <a:extLst>
                    <a:ext uri="{9D8B030D-6E8A-4147-A177-3AD203B41FA5}">
                      <a16:colId xmlns:a16="http://schemas.microsoft.com/office/drawing/2014/main" val="728541041"/>
                    </a:ext>
                  </a:extLst>
                </a:gridCol>
                <a:gridCol w="1143000">
                  <a:extLst>
                    <a:ext uri="{9D8B030D-6E8A-4147-A177-3AD203B41FA5}">
                      <a16:colId xmlns:a16="http://schemas.microsoft.com/office/drawing/2014/main" val="1322789250"/>
                    </a:ext>
                  </a:extLst>
                </a:gridCol>
                <a:gridCol w="1066800">
                  <a:extLst>
                    <a:ext uri="{9D8B030D-6E8A-4147-A177-3AD203B41FA5}">
                      <a16:colId xmlns:a16="http://schemas.microsoft.com/office/drawing/2014/main" val="3808713422"/>
                    </a:ext>
                  </a:extLst>
                </a:gridCol>
                <a:gridCol w="1295400">
                  <a:extLst>
                    <a:ext uri="{9D8B030D-6E8A-4147-A177-3AD203B41FA5}">
                      <a16:colId xmlns:a16="http://schemas.microsoft.com/office/drawing/2014/main" val="3779263722"/>
                    </a:ext>
                  </a:extLst>
                </a:gridCol>
                <a:gridCol w="914400">
                  <a:extLst>
                    <a:ext uri="{9D8B030D-6E8A-4147-A177-3AD203B41FA5}">
                      <a16:colId xmlns:a16="http://schemas.microsoft.com/office/drawing/2014/main" val="584311971"/>
                    </a:ext>
                  </a:extLst>
                </a:gridCol>
                <a:gridCol w="914400">
                  <a:extLst>
                    <a:ext uri="{9D8B030D-6E8A-4147-A177-3AD203B41FA5}">
                      <a16:colId xmlns:a16="http://schemas.microsoft.com/office/drawing/2014/main" val="4221376101"/>
                    </a:ext>
                  </a:extLst>
                </a:gridCol>
                <a:gridCol w="1296183">
                  <a:extLst>
                    <a:ext uri="{9D8B030D-6E8A-4147-A177-3AD203B41FA5}">
                      <a16:colId xmlns:a16="http://schemas.microsoft.com/office/drawing/2014/main" val="2240154870"/>
                    </a:ext>
                  </a:extLst>
                </a:gridCol>
              </a:tblGrid>
              <a:tr h="0">
                <a:tc>
                  <a:txBody>
                    <a:bodyPr/>
                    <a:lstStyle/>
                    <a:p>
                      <a:pPr marL="0" marR="0" algn="ctr">
                        <a:spcBef>
                          <a:spcPts val="600"/>
                        </a:spcBef>
                        <a:spcAft>
                          <a:spcPts val="600"/>
                        </a:spcAft>
                      </a:pPr>
                      <a:r>
                        <a:rPr lang="en-US" sz="1200" dirty="0">
                          <a:effectLst/>
                          <a:latin typeface="+mn-lt"/>
                          <a:cs typeface="Arial" panose="020B0604020202020204" pitchFamily="34" charset="0"/>
                        </a:rPr>
                        <a:t>Performance Indicators (PI) for this </a:t>
                      </a:r>
                      <a:r>
                        <a:rPr lang="en-US" sz="1200" dirty="0" smtClean="0">
                          <a:effectLst/>
                          <a:latin typeface="+mn-lt"/>
                          <a:cs typeface="Arial" panose="020B0604020202020204" pitchFamily="34" charset="0"/>
                        </a:rPr>
                        <a:t>outcome (shortened for display here) </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Courses that contribute to a student’s ability to achieve the PI (use a simple list)</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Course(s) or activity where the PI’s assessment data are collected </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Indicate how the PI is assessed (exam question, report evaluated with rubric, etc.)</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State how often the PI is assessed</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Year &amp; Semester Data are Collected</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600"/>
                        </a:spcBef>
                        <a:spcAft>
                          <a:spcPts val="600"/>
                        </a:spcAft>
                      </a:pPr>
                      <a:r>
                        <a:rPr lang="en-US" sz="1200" dirty="0">
                          <a:effectLst/>
                          <a:latin typeface="+mn-lt"/>
                          <a:cs typeface="Arial" panose="020B0604020202020204" pitchFamily="34" charset="0"/>
                        </a:rPr>
                        <a:t>Performance Target for PI (if used)</a:t>
                      </a:r>
                      <a:endParaRPr lang="en-US" sz="1200" dirty="0">
                        <a:solidFill>
                          <a:srgbClr val="696867"/>
                        </a:solidFill>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65755814"/>
                  </a:ext>
                </a:extLst>
              </a:tr>
              <a:tr h="0">
                <a:tc>
                  <a:txBody>
                    <a:bodyPr/>
                    <a:lstStyle/>
                    <a:p>
                      <a:pPr marL="0" marR="0">
                        <a:spcBef>
                          <a:spcPts val="0"/>
                        </a:spcBef>
                        <a:spcAft>
                          <a:spcPts val="0"/>
                        </a:spcAft>
                      </a:pPr>
                      <a:r>
                        <a:rPr lang="en-US" sz="1400" dirty="0">
                          <a:solidFill>
                            <a:schemeClr val="tx1"/>
                          </a:solidFill>
                          <a:effectLst/>
                          <a:latin typeface="+mn-lt"/>
                        </a:rPr>
                        <a:t>1. Exam problem from Mechanics Class</a:t>
                      </a:r>
                      <a:endParaRPr lang="en-US" sz="1400" dirty="0">
                        <a:solidFill>
                          <a:schemeClr val="tx1"/>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mn-lt"/>
                        </a:rPr>
                        <a:t>EGR 217</a:t>
                      </a:r>
                    </a:p>
                    <a:p>
                      <a:pPr marL="0" marR="0">
                        <a:spcBef>
                          <a:spcPts val="0"/>
                        </a:spcBef>
                        <a:spcAft>
                          <a:spcPts val="0"/>
                        </a:spcAft>
                      </a:pPr>
                      <a:r>
                        <a:rPr lang="en-US" sz="1400" dirty="0">
                          <a:solidFill>
                            <a:schemeClr val="tx1"/>
                          </a:solidFill>
                          <a:effectLst/>
                          <a:latin typeface="+mn-lt"/>
                          <a:ea typeface="Times New Roman" panose="02020603050405020304" pitchFamily="18" charset="0"/>
                        </a:rPr>
                        <a:t>EGR 343</a:t>
                      </a:r>
                    </a:p>
                    <a:p>
                      <a:pPr marL="0" marR="0">
                        <a:spcBef>
                          <a:spcPts val="0"/>
                        </a:spcBef>
                        <a:spcAft>
                          <a:spcPts val="0"/>
                        </a:spcAft>
                      </a:pPr>
                      <a:r>
                        <a:rPr lang="en-US" sz="1400" dirty="0">
                          <a:solidFill>
                            <a:schemeClr val="tx1"/>
                          </a:solidFill>
                          <a:effectLst/>
                          <a:latin typeface="+mn-lt"/>
                          <a:ea typeface="Times New Roman" panose="02020603050405020304" pitchFamily="18" charset="0"/>
                        </a:rPr>
                        <a:t>EGR 444</a:t>
                      </a:r>
                    </a:p>
                  </a:txBody>
                  <a:tcPr marL="68580" marR="68580" marT="0" marB="0" anchor="ctr"/>
                </a:tc>
                <a:tc>
                  <a:txBody>
                    <a:bodyPr/>
                    <a:lstStyle/>
                    <a:p>
                      <a:pPr marL="0" marR="0">
                        <a:spcBef>
                          <a:spcPts val="0"/>
                        </a:spcBef>
                        <a:spcAft>
                          <a:spcPts val="0"/>
                        </a:spcAft>
                      </a:pPr>
                      <a:r>
                        <a:rPr lang="en-US" sz="1400" b="1" dirty="0">
                          <a:solidFill>
                            <a:schemeClr val="tx1"/>
                          </a:solidFill>
                          <a:effectLst/>
                          <a:latin typeface="+mn-lt"/>
                          <a:ea typeface="Times New Roman" panose="02020603050405020304" pitchFamily="18" charset="0"/>
                        </a:rPr>
                        <a:t>EGR 343</a:t>
                      </a:r>
                    </a:p>
                  </a:txBody>
                  <a:tcPr marL="68580" marR="68580" marT="0" marB="0" anchor="ctr"/>
                </a:tc>
                <a:tc>
                  <a:txBody>
                    <a:bodyPr/>
                    <a:lstStyle/>
                    <a:p>
                      <a:pPr marL="0" marR="0">
                        <a:spcBef>
                          <a:spcPts val="0"/>
                        </a:spcBef>
                        <a:spcAft>
                          <a:spcPts val="0"/>
                        </a:spcAft>
                      </a:pPr>
                      <a:r>
                        <a:rPr lang="en-US" sz="1400" dirty="0">
                          <a:effectLst/>
                          <a:latin typeface="+mn-lt"/>
                        </a:rPr>
                        <a:t>Exam Question &amp; Grading Checklist</a:t>
                      </a:r>
                      <a:endParaRPr lang="en-US" sz="1400" dirty="0">
                        <a:solidFill>
                          <a:srgbClr val="696867"/>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mn-lt"/>
                        </a:rPr>
                        <a:t>Every year</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Fall, </a:t>
                      </a:r>
                      <a:r>
                        <a:rPr lang="en-US" sz="1400" dirty="0" smtClean="0">
                          <a:solidFill>
                            <a:schemeClr val="tx1"/>
                          </a:solidFill>
                          <a:effectLst/>
                          <a:latin typeface="+mn-lt"/>
                          <a:ea typeface="Times New Roman" panose="02020603050405020304" pitchFamily="18" charset="0"/>
                        </a:rPr>
                        <a:t>AY2023-2024</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0" cap="none" spc="0" dirty="0">
                          <a:ln w="0"/>
                          <a:solidFill>
                            <a:srgbClr val="055580"/>
                          </a:solidFill>
                          <a:effectLst>
                            <a:outerShdw blurRad="38100" dist="19050" dir="2700000" algn="tl" rotWithShape="0">
                              <a:schemeClr val="dk1">
                                <a:alpha val="40000"/>
                              </a:schemeClr>
                            </a:outerShdw>
                          </a:effectLst>
                          <a:latin typeface="+mn-lt"/>
                          <a:ea typeface="Times New Roman" panose="02020603050405020304" pitchFamily="18" charset="0"/>
                        </a:rPr>
                        <a:t>80% of students get 75% or better</a:t>
                      </a:r>
                    </a:p>
                  </a:txBody>
                  <a:tcPr marL="68580" marR="68580" marT="0" marB="0"/>
                </a:tc>
                <a:extLst>
                  <a:ext uri="{0D108BD9-81ED-4DB2-BD59-A6C34878D82A}">
                    <a16:rowId xmlns:a16="http://schemas.microsoft.com/office/drawing/2014/main" val="2277260492"/>
                  </a:ext>
                </a:extLst>
              </a:tr>
              <a:tr h="147479">
                <a:tc>
                  <a:txBody>
                    <a:bodyPr/>
                    <a:lstStyle/>
                    <a:p>
                      <a:pPr marL="0" marR="0">
                        <a:spcBef>
                          <a:spcPts val="0"/>
                        </a:spcBef>
                        <a:spcAft>
                          <a:spcPts val="0"/>
                        </a:spcAft>
                      </a:pPr>
                      <a:r>
                        <a:rPr lang="en-US" sz="1400" dirty="0">
                          <a:solidFill>
                            <a:schemeClr val="tx1"/>
                          </a:solidFill>
                          <a:effectLst/>
                          <a:latin typeface="+mn-lt"/>
                        </a:rPr>
                        <a:t>2. Exam problem from Thermo-Fluids Class</a:t>
                      </a:r>
                      <a:endParaRPr lang="en-US" sz="1400" dirty="0">
                        <a:solidFill>
                          <a:schemeClr val="tx1"/>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mn-lt"/>
                        </a:rPr>
                        <a:t>EGR 217</a:t>
                      </a:r>
                    </a:p>
                    <a:p>
                      <a:pPr marL="0" marR="0">
                        <a:spcBef>
                          <a:spcPts val="0"/>
                        </a:spcBef>
                        <a:spcAft>
                          <a:spcPts val="0"/>
                        </a:spcAft>
                      </a:pPr>
                      <a:r>
                        <a:rPr lang="en-US" sz="1400" dirty="0">
                          <a:solidFill>
                            <a:schemeClr val="tx1"/>
                          </a:solidFill>
                          <a:effectLst/>
                          <a:latin typeface="+mn-lt"/>
                          <a:ea typeface="Times New Roman" panose="02020603050405020304" pitchFamily="18" charset="0"/>
                        </a:rPr>
                        <a:t>EGR 343</a:t>
                      </a:r>
                    </a:p>
                    <a:p>
                      <a:pPr marL="0" marR="0">
                        <a:spcBef>
                          <a:spcPts val="0"/>
                        </a:spcBef>
                        <a:spcAft>
                          <a:spcPts val="0"/>
                        </a:spcAft>
                      </a:pPr>
                      <a:r>
                        <a:rPr lang="en-US" sz="1400" dirty="0">
                          <a:solidFill>
                            <a:schemeClr val="tx1"/>
                          </a:solidFill>
                          <a:effectLst/>
                          <a:latin typeface="+mn-lt"/>
                          <a:ea typeface="Times New Roman" panose="02020603050405020304" pitchFamily="18" charset="0"/>
                        </a:rPr>
                        <a:t>EGR 467</a:t>
                      </a:r>
                    </a:p>
                  </a:txBody>
                  <a:tcPr marL="68580" marR="68580" marT="0" marB="0" anchor="ctr"/>
                </a:tc>
                <a:tc>
                  <a:txBody>
                    <a:bodyPr/>
                    <a:lstStyle/>
                    <a:p>
                      <a:pPr marL="0" marR="0">
                        <a:spcBef>
                          <a:spcPts val="0"/>
                        </a:spcBef>
                        <a:spcAft>
                          <a:spcPts val="0"/>
                        </a:spcAft>
                      </a:pPr>
                      <a:r>
                        <a:rPr lang="en-US" sz="1400" b="1" dirty="0">
                          <a:solidFill>
                            <a:schemeClr val="tx1"/>
                          </a:solidFill>
                          <a:effectLst/>
                          <a:latin typeface="+mn-lt"/>
                          <a:ea typeface="Times New Roman" panose="02020603050405020304" pitchFamily="18" charset="0"/>
                        </a:rPr>
                        <a:t>EGR 467</a:t>
                      </a:r>
                    </a:p>
                  </a:txBody>
                  <a:tcPr marL="68580" marR="68580" marT="0" marB="0" anchor="ctr"/>
                </a:tc>
                <a:tc>
                  <a:txBody>
                    <a:bodyPr/>
                    <a:lstStyle/>
                    <a:p>
                      <a:pPr marL="0" marR="0">
                        <a:spcBef>
                          <a:spcPts val="0"/>
                        </a:spcBef>
                        <a:spcAft>
                          <a:spcPts val="0"/>
                        </a:spcAft>
                      </a:pPr>
                      <a:r>
                        <a:rPr lang="en-US" sz="1400" dirty="0">
                          <a:effectLst/>
                          <a:latin typeface="+mn-lt"/>
                        </a:rPr>
                        <a:t>Exam Question &amp; Grading Checklist</a:t>
                      </a:r>
                      <a:endParaRPr lang="en-US" sz="1400" dirty="0">
                        <a:solidFill>
                          <a:srgbClr val="696867"/>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mn-lt"/>
                        </a:rPr>
                        <a:t>Every Year </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Spring, </a:t>
                      </a:r>
                      <a:r>
                        <a:rPr lang="en-US" sz="1400" dirty="0" smtClean="0">
                          <a:solidFill>
                            <a:schemeClr val="tx1"/>
                          </a:solidFill>
                          <a:effectLst/>
                          <a:latin typeface="+mn-lt"/>
                          <a:ea typeface="Times New Roman" panose="02020603050405020304" pitchFamily="18" charset="0"/>
                        </a:rPr>
                        <a:t>AY2023-2024</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0" cap="none" spc="0" dirty="0">
                          <a:ln w="0"/>
                          <a:solidFill>
                            <a:srgbClr val="055580"/>
                          </a:solidFill>
                          <a:effectLst>
                            <a:outerShdw blurRad="38100" dist="19050" dir="2700000" algn="tl" rotWithShape="0">
                              <a:schemeClr val="dk1">
                                <a:alpha val="40000"/>
                              </a:schemeClr>
                            </a:outerShdw>
                          </a:effectLst>
                          <a:latin typeface="+mn-lt"/>
                          <a:ea typeface="Times New Roman" panose="02020603050405020304" pitchFamily="18" charset="0"/>
                        </a:rPr>
                        <a:t>75% of students get 7 or better on problem</a:t>
                      </a:r>
                    </a:p>
                  </a:txBody>
                  <a:tcPr marL="68580" marR="68580" marT="0" marB="0"/>
                </a:tc>
                <a:extLst>
                  <a:ext uri="{0D108BD9-81ED-4DB2-BD59-A6C34878D82A}">
                    <a16:rowId xmlns:a16="http://schemas.microsoft.com/office/drawing/2014/main" val="1480295687"/>
                  </a:ext>
                </a:extLst>
              </a:tr>
              <a:tr h="0">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3.Mathematical Modeling in a student project</a:t>
                      </a:r>
                    </a:p>
                  </a:txBody>
                  <a:tcPr marL="68580" marR="68580" marT="0" marB="0"/>
                </a:tc>
                <a:tc>
                  <a:txBody>
                    <a:bodyPr/>
                    <a:lstStyle/>
                    <a:p>
                      <a:pPr marL="0" marR="0">
                        <a:spcBef>
                          <a:spcPts val="0"/>
                        </a:spcBef>
                        <a:spcAft>
                          <a:spcPts val="0"/>
                        </a:spcAft>
                      </a:pPr>
                      <a:r>
                        <a:rPr lang="en-US" sz="1400" dirty="0">
                          <a:solidFill>
                            <a:schemeClr val="tx1"/>
                          </a:solidFill>
                          <a:effectLst/>
                          <a:latin typeface="+mn-lt"/>
                        </a:rPr>
                        <a:t>EGR 465</a:t>
                      </a:r>
                    </a:p>
                    <a:p>
                      <a:pPr marL="0" marR="0">
                        <a:spcBef>
                          <a:spcPts val="0"/>
                        </a:spcBef>
                        <a:spcAft>
                          <a:spcPts val="0"/>
                        </a:spcAft>
                      </a:pPr>
                      <a:r>
                        <a:rPr lang="en-US" sz="1400" dirty="0">
                          <a:solidFill>
                            <a:schemeClr val="tx1"/>
                          </a:solidFill>
                          <a:effectLst/>
                          <a:latin typeface="+mn-lt"/>
                          <a:ea typeface="Times New Roman" panose="02020603050405020304" pitchFamily="18" charset="0"/>
                        </a:rPr>
                        <a:t>EGR 466</a:t>
                      </a:r>
                    </a:p>
                  </a:txBody>
                  <a:tcPr marL="68580" marR="68580" marT="0" marB="0" anchor="ctr"/>
                </a:tc>
                <a:tc>
                  <a:txBody>
                    <a:bodyPr/>
                    <a:lstStyle/>
                    <a:p>
                      <a:pPr marL="0" marR="0">
                        <a:spcBef>
                          <a:spcPts val="0"/>
                        </a:spcBef>
                        <a:spcAft>
                          <a:spcPts val="0"/>
                        </a:spcAft>
                      </a:pPr>
                      <a:r>
                        <a:rPr lang="en-US" sz="1400" b="1" dirty="0">
                          <a:solidFill>
                            <a:schemeClr val="tx1"/>
                          </a:solidFill>
                          <a:effectLst/>
                          <a:latin typeface="+mn-lt"/>
                          <a:ea typeface="Times New Roman" panose="02020603050405020304" pitchFamily="18" charset="0"/>
                        </a:rPr>
                        <a:t>EGR 466</a:t>
                      </a:r>
                    </a:p>
                  </a:txBody>
                  <a:tcPr marL="68580" marR="68580" marT="0" marB="0" anchor="ctr"/>
                </a:tc>
                <a:tc>
                  <a:txBody>
                    <a:bodyPr/>
                    <a:lstStyle/>
                    <a:p>
                      <a:pPr marL="0" marR="0">
                        <a:spcBef>
                          <a:spcPts val="0"/>
                        </a:spcBef>
                        <a:spcAft>
                          <a:spcPts val="0"/>
                        </a:spcAft>
                      </a:pPr>
                      <a:r>
                        <a:rPr lang="en-US" sz="1400" dirty="0">
                          <a:effectLst/>
                          <a:latin typeface="+mn-lt"/>
                        </a:rPr>
                        <a:t>Report, Analytic Rubric</a:t>
                      </a:r>
                      <a:endParaRPr lang="en-US" sz="1400" dirty="0">
                        <a:solidFill>
                          <a:srgbClr val="696867"/>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Every Year</a:t>
                      </a:r>
                    </a:p>
                  </a:txBody>
                  <a:tcPr marL="68580" marR="68580" marT="0" marB="0" anchor="ctr"/>
                </a:tc>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Fall, </a:t>
                      </a:r>
                      <a:r>
                        <a:rPr lang="en-US" sz="1400" dirty="0" smtClean="0">
                          <a:solidFill>
                            <a:schemeClr val="tx1"/>
                          </a:solidFill>
                          <a:effectLst/>
                          <a:latin typeface="+mn-lt"/>
                          <a:ea typeface="Times New Roman" panose="02020603050405020304" pitchFamily="18" charset="0"/>
                        </a:rPr>
                        <a:t>AY2023-2024</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0" cap="none" spc="0" dirty="0">
                          <a:ln w="0"/>
                          <a:solidFill>
                            <a:srgbClr val="055580"/>
                          </a:solidFill>
                          <a:effectLst>
                            <a:outerShdw blurRad="38100" dist="19050" dir="2700000" algn="tl" rotWithShape="0">
                              <a:schemeClr val="dk1">
                                <a:alpha val="40000"/>
                              </a:schemeClr>
                            </a:outerShdw>
                          </a:effectLst>
                          <a:latin typeface="+mn-lt"/>
                          <a:ea typeface="Times New Roman" panose="02020603050405020304" pitchFamily="18" charset="0"/>
                        </a:rPr>
                        <a:t>Student attain level 3 or more on rubric</a:t>
                      </a:r>
                    </a:p>
                  </a:txBody>
                  <a:tcPr marL="68580" marR="68580" marT="0" marB="0"/>
                </a:tc>
                <a:extLst>
                  <a:ext uri="{0D108BD9-81ED-4DB2-BD59-A6C34878D82A}">
                    <a16:rowId xmlns:a16="http://schemas.microsoft.com/office/drawing/2014/main" val="1658702235"/>
                  </a:ext>
                </a:extLst>
              </a:tr>
            </a:tbl>
          </a:graphicData>
        </a:graphic>
      </p:graphicFrame>
      <p:sp>
        <p:nvSpPr>
          <p:cNvPr id="10" name="TextBox 9"/>
          <p:cNvSpPr txBox="1"/>
          <p:nvPr/>
        </p:nvSpPr>
        <p:spPr>
          <a:xfrm>
            <a:off x="7285188" y="65530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10939595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09" y="382799"/>
            <a:ext cx="4719775" cy="607801"/>
          </a:xfrm>
          <a:noFill/>
          <a:ln>
            <a:noFill/>
          </a:ln>
        </p:spPr>
        <p:txBody>
          <a:bodyPr vert="horz" lIns="91440" tIns="45720" rIns="91440" bIns="45720" rtlCol="0" anchor="t">
            <a:normAutofit/>
          </a:bodyPr>
          <a:lstStyle/>
          <a:p>
            <a:r>
              <a:rPr lang="en-US" kern="1200" dirty="0">
                <a:solidFill>
                  <a:schemeClr val="tx1"/>
                </a:solidFill>
                <a:latin typeface="+mj-lt"/>
                <a:ea typeface="+mj-ea"/>
                <a:cs typeface="+mj-cs"/>
              </a:rPr>
              <a:t>Establishing </a:t>
            </a:r>
            <a:r>
              <a:rPr lang="en-US" kern="1200" dirty="0" smtClean="0">
                <a:solidFill>
                  <a:schemeClr val="tx1"/>
                </a:solidFill>
                <a:latin typeface="+mj-lt"/>
                <a:ea typeface="+mj-ea"/>
                <a:cs typeface="+mj-cs"/>
              </a:rPr>
              <a:t>Timelines</a:t>
            </a:r>
            <a:endParaRPr lang="en-US" kern="1200" dirty="0">
              <a:solidFill>
                <a:schemeClr val="tx1"/>
              </a:solidFill>
              <a:latin typeface="+mj-lt"/>
              <a:ea typeface="+mj-ea"/>
              <a:cs typeface="+mj-cs"/>
            </a:endParaRPr>
          </a:p>
        </p:txBody>
      </p:sp>
      <p:sp>
        <p:nvSpPr>
          <p:cNvPr id="3" name="Text Placeholder 2"/>
          <p:cNvSpPr>
            <a:spLocks noGrp="1"/>
          </p:cNvSpPr>
          <p:nvPr>
            <p:ph type="body" sz="quarter" idx="10"/>
          </p:nvPr>
        </p:nvSpPr>
        <p:spPr>
          <a:xfrm>
            <a:off x="628717" y="990601"/>
            <a:ext cx="7900773" cy="1140726"/>
          </a:xfrm>
        </p:spPr>
        <p:txBody>
          <a:bodyPr vert="horz" lIns="91440" tIns="45720" rIns="91440" bIns="45720" rtlCol="0" anchor="b">
            <a:noAutofit/>
          </a:bodyPr>
          <a:lstStyle/>
          <a:p>
            <a:pPr>
              <a:lnSpc>
                <a:spcPct val="90000"/>
              </a:lnSpc>
              <a:spcBef>
                <a:spcPts val="1000"/>
              </a:spcBef>
            </a:pPr>
            <a:r>
              <a:rPr lang="en-US" sz="2400" b="0" kern="1200" dirty="0">
                <a:solidFill>
                  <a:schemeClr val="tx1"/>
                </a:solidFill>
                <a:latin typeface="+mn-lt"/>
                <a:ea typeface="+mn-ea"/>
                <a:cs typeface="+mn-cs"/>
              </a:rPr>
              <a:t>Two-year Data Collection </a:t>
            </a:r>
            <a:r>
              <a:rPr lang="en-US" sz="2400" b="0" kern="1200" dirty="0" smtClean="0">
                <a:solidFill>
                  <a:schemeClr val="tx1"/>
                </a:solidFill>
                <a:latin typeface="+mn-lt"/>
                <a:ea typeface="+mn-ea"/>
                <a:cs typeface="+mn-cs"/>
              </a:rPr>
              <a:t>Cycle Across 3</a:t>
            </a:r>
            <a:r>
              <a:rPr lang="en-US" sz="2400" b="0" kern="1200" baseline="30000" dirty="0" smtClean="0">
                <a:solidFill>
                  <a:schemeClr val="tx1"/>
                </a:solidFill>
                <a:latin typeface="+mn-lt"/>
                <a:ea typeface="+mn-ea"/>
                <a:cs typeface="+mn-cs"/>
              </a:rPr>
              <a:t>rd</a:t>
            </a:r>
            <a:r>
              <a:rPr lang="en-US" sz="2400" b="0" kern="1200" dirty="0" smtClean="0">
                <a:solidFill>
                  <a:schemeClr val="tx1"/>
                </a:solidFill>
                <a:latin typeface="+mn-lt"/>
                <a:ea typeface="+mn-ea"/>
                <a:cs typeface="+mn-cs"/>
              </a:rPr>
              <a:t> and 4</a:t>
            </a:r>
            <a:r>
              <a:rPr lang="en-US" sz="2400" b="0" kern="1200" baseline="30000" dirty="0" smtClean="0">
                <a:solidFill>
                  <a:schemeClr val="tx1"/>
                </a:solidFill>
                <a:latin typeface="+mn-lt"/>
                <a:ea typeface="+mn-ea"/>
                <a:cs typeface="+mn-cs"/>
              </a:rPr>
              <a:t>th</a:t>
            </a:r>
            <a:r>
              <a:rPr lang="en-US" sz="2400" b="0" kern="1200" dirty="0" smtClean="0">
                <a:solidFill>
                  <a:schemeClr val="tx1"/>
                </a:solidFill>
                <a:latin typeface="+mn-lt"/>
                <a:ea typeface="+mn-ea"/>
                <a:cs typeface="+mn-cs"/>
              </a:rPr>
              <a:t> year of student cohort  spreads work out but allows the 100% coverage of students that is required.</a:t>
            </a:r>
            <a:endParaRPr lang="en-US" sz="2400" b="0" kern="1200" dirty="0">
              <a:solidFill>
                <a:schemeClr val="tx1"/>
              </a:solidFill>
              <a:latin typeface="+mn-lt"/>
              <a:ea typeface="+mn-ea"/>
              <a:cs typeface="+mn-cs"/>
            </a:endParaRPr>
          </a:p>
        </p:txBody>
      </p:sp>
      <p:graphicFrame>
        <p:nvGraphicFramePr>
          <p:cNvPr id="4" name="Table 4">
            <a:extLst>
              <a:ext uri="{FF2B5EF4-FFF2-40B4-BE49-F238E27FC236}">
                <a16:creationId xmlns:a16="http://schemas.microsoft.com/office/drawing/2014/main" id="{C078B83F-F616-401D-81D3-B6496F4CFEF7}"/>
              </a:ext>
            </a:extLst>
          </p:cNvPr>
          <p:cNvGraphicFramePr>
            <a:graphicFrameLocks noGrp="1"/>
          </p:cNvGraphicFramePr>
          <p:nvPr/>
        </p:nvGraphicFramePr>
        <p:xfrm>
          <a:off x="533400" y="2349732"/>
          <a:ext cx="7772400" cy="2560320"/>
        </p:xfrm>
        <a:graphic>
          <a:graphicData uri="http://schemas.openxmlformats.org/drawingml/2006/table">
            <a:tbl>
              <a:tblPr firstRow="1" bandRow="1">
                <a:tableStyleId>{EB9631B5-78F2-41C9-869B-9F39066F8104}</a:tableStyleId>
              </a:tblPr>
              <a:tblGrid>
                <a:gridCol w="2286000">
                  <a:extLst>
                    <a:ext uri="{9D8B030D-6E8A-4147-A177-3AD203B41FA5}">
                      <a16:colId xmlns:a16="http://schemas.microsoft.com/office/drawing/2014/main" val="1596673431"/>
                    </a:ext>
                  </a:extLst>
                </a:gridCol>
                <a:gridCol w="914400">
                  <a:extLst>
                    <a:ext uri="{9D8B030D-6E8A-4147-A177-3AD203B41FA5}">
                      <a16:colId xmlns:a16="http://schemas.microsoft.com/office/drawing/2014/main" val="1125128103"/>
                    </a:ext>
                  </a:extLst>
                </a:gridCol>
                <a:gridCol w="914400">
                  <a:extLst>
                    <a:ext uri="{9D8B030D-6E8A-4147-A177-3AD203B41FA5}">
                      <a16:colId xmlns:a16="http://schemas.microsoft.com/office/drawing/2014/main" val="1491505935"/>
                    </a:ext>
                  </a:extLst>
                </a:gridCol>
                <a:gridCol w="914400">
                  <a:extLst>
                    <a:ext uri="{9D8B030D-6E8A-4147-A177-3AD203B41FA5}">
                      <a16:colId xmlns:a16="http://schemas.microsoft.com/office/drawing/2014/main" val="2773988377"/>
                    </a:ext>
                  </a:extLst>
                </a:gridCol>
                <a:gridCol w="914400">
                  <a:extLst>
                    <a:ext uri="{9D8B030D-6E8A-4147-A177-3AD203B41FA5}">
                      <a16:colId xmlns:a16="http://schemas.microsoft.com/office/drawing/2014/main" val="3787708252"/>
                    </a:ext>
                  </a:extLst>
                </a:gridCol>
                <a:gridCol w="914400">
                  <a:extLst>
                    <a:ext uri="{9D8B030D-6E8A-4147-A177-3AD203B41FA5}">
                      <a16:colId xmlns:a16="http://schemas.microsoft.com/office/drawing/2014/main" val="1650281198"/>
                    </a:ext>
                  </a:extLst>
                </a:gridCol>
                <a:gridCol w="914400">
                  <a:extLst>
                    <a:ext uri="{9D8B030D-6E8A-4147-A177-3AD203B41FA5}">
                      <a16:colId xmlns:a16="http://schemas.microsoft.com/office/drawing/2014/main" val="3281816787"/>
                    </a:ext>
                  </a:extLst>
                </a:gridCol>
              </a:tblGrid>
              <a:tr h="274320">
                <a:tc rowSpan="2">
                  <a:txBody>
                    <a:bodyPr/>
                    <a:lstStyle/>
                    <a:p>
                      <a:pPr algn="ctr"/>
                      <a:r>
                        <a:rPr lang="en-US" dirty="0"/>
                        <a:t>SOs (each with measurable PIs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Cycle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dirty="0"/>
                        <a:t>Cycle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r>
                        <a:rPr lang="en-US" dirty="0"/>
                        <a:t>Cycle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dirty="0"/>
                        <a:t>Cycle 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15888722"/>
                  </a:ext>
                </a:extLst>
              </a:tr>
              <a:tr h="274320">
                <a:tc vMerge="1">
                  <a:txBody>
                    <a:bodyPr/>
                    <a:lstStyle/>
                    <a:p>
                      <a:endParaRPr lang="en-US" dirty="0"/>
                    </a:p>
                  </a:txBody>
                  <a:tcPr/>
                </a:tc>
                <a:tc>
                  <a:txBody>
                    <a:bodyPr/>
                    <a:lstStyle/>
                    <a:p>
                      <a:pPr algn="ctr"/>
                      <a:r>
                        <a:rPr lang="en-US" dirty="0"/>
                        <a:t>Year 1</a:t>
                      </a:r>
                    </a:p>
                  </a:txBody>
                  <a:tcP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Year 2</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Year 3</a:t>
                      </a: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Year 4</a:t>
                      </a: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Year 5</a:t>
                      </a:r>
                    </a:p>
                  </a:txBody>
                  <a:tcP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Year 6</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94569"/>
                  </a:ext>
                </a:extLst>
              </a:tr>
              <a:tr h="274320">
                <a:tc>
                  <a:txBody>
                    <a:bodyPr/>
                    <a:lstStyle/>
                    <a:p>
                      <a:pPr algn="ctr"/>
                      <a:r>
                        <a:rPr lang="en-US" dirty="0"/>
                        <a:t>SO1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dirty="0">
                        <a:solidFill>
                          <a:srgbClr val="F26D1F"/>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84121416"/>
                  </a:ext>
                </a:extLst>
              </a:tr>
              <a:tr h="274320">
                <a:tc>
                  <a:txBody>
                    <a:bodyPr/>
                    <a:lstStyle/>
                    <a:p>
                      <a:pPr algn="ctr"/>
                      <a:r>
                        <a:rPr lang="en-US" dirty="0"/>
                        <a:t>SO2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dirty="0">
                        <a:solidFill>
                          <a:srgbClr val="F26D1F"/>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0548052"/>
                  </a:ext>
                </a:extLst>
              </a:tr>
              <a:tr h="274320">
                <a:tc>
                  <a:txBody>
                    <a:bodyPr/>
                    <a:lstStyle/>
                    <a:p>
                      <a:pPr algn="ctr"/>
                      <a:r>
                        <a:rPr lang="en-US" dirty="0"/>
                        <a:t>SO3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endParaRPr lang="en-US" dirty="0">
                        <a:solidFill>
                          <a:srgbClr val="F26D1F"/>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endParaRPr lang="en-US" dirty="0">
                        <a:solidFill>
                          <a:srgbClr val="F26D1F"/>
                        </a:solidFill>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3104779"/>
                  </a:ext>
                </a:extLst>
              </a:tr>
              <a:tr h="274320">
                <a:tc>
                  <a:txBody>
                    <a:bodyPr/>
                    <a:lstStyle/>
                    <a:p>
                      <a:pPr algn="ctr"/>
                      <a:r>
                        <a:rPr lang="en-US" dirty="0"/>
                        <a:t>SO4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R w="19050" cap="flat" cmpd="sng" algn="ctr">
                      <a:solidFill>
                        <a:schemeClr val="tx1"/>
                      </a:solidFill>
                      <a:prstDash val="solid"/>
                      <a:round/>
                      <a:headEnd type="none" w="med" len="med"/>
                      <a:tailEnd type="none" w="med" len="med"/>
                    </a:lnR>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22559"/>
                  </a:ext>
                </a:extLst>
              </a:tr>
              <a:tr h="274320">
                <a:tc>
                  <a:txBody>
                    <a:bodyPr/>
                    <a:lstStyle/>
                    <a:p>
                      <a:pPr algn="ctr"/>
                      <a:r>
                        <a:rPr lang="en-US" dirty="0"/>
                        <a:t>SO5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endParaRPr lang="en-US" dirty="0">
                        <a:solidFill>
                          <a:srgbClr val="F26D1F"/>
                        </a:solidFill>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US" dirty="0">
                          <a:solidFill>
                            <a:srgbClr val="F26D1F"/>
                          </a:solidFill>
                          <a:sym typeface="Wingdings" panose="05000000000000000000" pitchFamily="2" charset="2"/>
                        </a:rPr>
                        <a:t></a:t>
                      </a:r>
                      <a:endParaRPr lang="en-US" dirty="0">
                        <a:solidFill>
                          <a:srgbClr val="F26D1F"/>
                        </a:solidFill>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084969"/>
                  </a:ext>
                </a:extLst>
              </a:tr>
            </a:tbl>
          </a:graphicData>
        </a:graphic>
      </p:graphicFrame>
      <p:sp>
        <p:nvSpPr>
          <p:cNvPr id="10" name="Text Placeholder 2">
            <a:extLst>
              <a:ext uri="{FF2B5EF4-FFF2-40B4-BE49-F238E27FC236}">
                <a16:creationId xmlns:a16="http://schemas.microsoft.com/office/drawing/2014/main" id="{C318266D-50D1-4D14-8D35-23E5C5BE546C}"/>
              </a:ext>
            </a:extLst>
          </p:cNvPr>
          <p:cNvSpPr txBox="1">
            <a:spLocks/>
          </p:cNvSpPr>
          <p:nvPr/>
        </p:nvSpPr>
        <p:spPr>
          <a:xfrm>
            <a:off x="564567" y="5186251"/>
            <a:ext cx="7753003" cy="604267"/>
          </a:xfrm>
          <a:prstGeom prst="rect">
            <a:avLst/>
          </a:prstGeom>
        </p:spPr>
        <p:txBody>
          <a:bodyPr vert="horz" lIns="91440" tIns="45720" rIns="91440" bIns="45720" rtlCol="0" anchor="b">
            <a:normAutofit fontScale="925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a:ea typeface="Open Sans" charset="0"/>
                <a:cs typeface="Open Sans" charset="0"/>
              </a:rPr>
              <a:t>Also</a:t>
            </a:r>
            <a:r>
              <a:rPr kumimoji="0" lang="en-US" sz="2400" b="0" i="0" u="none" strike="noStrike" kern="1200" cap="none" spc="0" normalizeH="0" noProof="0" dirty="0" smtClean="0">
                <a:ln>
                  <a:noFill/>
                </a:ln>
                <a:solidFill>
                  <a:prstClr val="black"/>
                </a:solidFill>
                <a:effectLst/>
                <a:uLnTx/>
                <a:uFillTx/>
                <a:latin typeface="Arial" panose="020B0604020202020204"/>
                <a:ea typeface="Open Sans" charset="0"/>
                <a:cs typeface="Open Sans"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a:ea typeface="Open Sans" charset="0"/>
                <a:cs typeface="Open Sans" charset="0"/>
              </a:rPr>
              <a:t>demonstrates </a:t>
            </a:r>
            <a:r>
              <a:rPr kumimoji="0" lang="en-US" sz="2400" b="0" i="0" u="none" strike="noStrike" kern="1200" cap="none" spc="0" normalizeH="0" baseline="0" noProof="0" dirty="0">
                <a:ln>
                  <a:noFill/>
                </a:ln>
                <a:solidFill>
                  <a:prstClr val="black"/>
                </a:solidFill>
                <a:effectLst/>
                <a:uLnTx/>
                <a:uFillTx/>
                <a:latin typeface="Arial" panose="020B0604020202020204"/>
                <a:ea typeface="Open Sans" charset="0"/>
                <a:cs typeface="Open Sans" charset="0"/>
              </a:rPr>
              <a:t>a “</a:t>
            </a:r>
            <a:r>
              <a:rPr kumimoji="0" lang="en-US" sz="2400" b="1" i="0" u="none" strike="noStrike" kern="1200" cap="none" spc="0" normalizeH="0" baseline="0" noProof="0" dirty="0">
                <a:ln>
                  <a:noFill/>
                </a:ln>
                <a:solidFill>
                  <a:srgbClr val="1B75B2"/>
                </a:solidFill>
                <a:effectLst/>
                <a:uLnTx/>
                <a:uFillTx/>
                <a:latin typeface="Arial" panose="020B0604020202020204"/>
                <a:ea typeface="Open Sans" charset="0"/>
                <a:cs typeface="Open Sans" charset="0"/>
              </a:rPr>
              <a:t>continuous”</a:t>
            </a:r>
            <a:r>
              <a:rPr kumimoji="0" lang="en-US" sz="2400" b="0" i="0" u="none" strike="noStrike" kern="1200" cap="none" spc="0" normalizeH="0" baseline="0" noProof="0" dirty="0">
                <a:ln>
                  <a:noFill/>
                </a:ln>
                <a:solidFill>
                  <a:prstClr val="black"/>
                </a:solidFill>
                <a:effectLst/>
                <a:uLnTx/>
                <a:uFillTx/>
                <a:latin typeface="Arial" panose="020B0604020202020204"/>
                <a:ea typeface="Open Sans" charset="0"/>
                <a:cs typeface="Open Sans" charset="0"/>
              </a:rPr>
              <a:t> improvement process. </a:t>
            </a:r>
          </a:p>
        </p:txBody>
      </p:sp>
      <p:sp>
        <p:nvSpPr>
          <p:cNvPr id="11" name="TextBox 10"/>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819164861"/>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5727" y="640162"/>
            <a:ext cx="3397754" cy="2096048"/>
          </a:xfrm>
          <a:noFill/>
        </p:spPr>
        <p:txBody>
          <a:bodyPr vert="horz" lIns="91440" tIns="45720" rIns="91440" bIns="45720" rtlCol="0" anchor="ctr">
            <a:normAutofit/>
          </a:bodyPr>
          <a:lstStyle/>
          <a:p>
            <a:r>
              <a:rPr lang="en-US" sz="4200" dirty="0">
                <a:solidFill>
                  <a:schemeClr val="tx1"/>
                </a:solidFill>
              </a:rPr>
              <a:t>Assessment via Exam Question</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01848" y="368821"/>
            <a:ext cx="4572000" cy="3060179"/>
          </a:xfrm>
        </p:spPr>
        <p:txBody>
          <a:bodyPr vert="horz" lIns="91440" tIns="45720" rIns="91440" bIns="45720" rtlCol="0" anchor="ctr">
            <a:noAutofit/>
          </a:bodyPr>
          <a:lstStyle/>
          <a:p>
            <a:pPr>
              <a:spcBef>
                <a:spcPts val="1200"/>
              </a:spcBef>
            </a:pPr>
            <a:r>
              <a:rPr lang="en-US" sz="1800" b="0" dirty="0">
                <a:solidFill>
                  <a:srgbClr val="000000"/>
                </a:solidFill>
              </a:rPr>
              <a:t>For engineering programs, SO1’s PIs are often related to exam problems or a project of some sort.</a:t>
            </a:r>
          </a:p>
          <a:p>
            <a:pPr>
              <a:spcBef>
                <a:spcPts val="1200"/>
              </a:spcBef>
            </a:pPr>
            <a:r>
              <a:rPr lang="en-US" sz="1800" b="0" dirty="0">
                <a:solidFill>
                  <a:srgbClr val="000000"/>
                </a:solidFill>
              </a:rPr>
              <a:t>Many faculty like to use an </a:t>
            </a:r>
            <a:r>
              <a:rPr lang="en-US" sz="1800" b="0" dirty="0" smtClean="0">
                <a:solidFill>
                  <a:srgbClr val="000000"/>
                </a:solidFill>
              </a:rPr>
              <a:t>exam </a:t>
            </a:r>
            <a:r>
              <a:rPr lang="en-US" sz="1800" b="0" dirty="0">
                <a:solidFill>
                  <a:srgbClr val="000000"/>
                </a:solidFill>
              </a:rPr>
              <a:t>question for assessment data. We will explore in more detail how to do this process</a:t>
            </a:r>
            <a:r>
              <a:rPr lang="en-US" sz="1800" b="0" dirty="0" smtClean="0">
                <a:solidFill>
                  <a:srgbClr val="000000"/>
                </a:solidFill>
              </a:rPr>
              <a:t>.</a:t>
            </a:r>
            <a:endParaRPr lang="en-US" sz="1800" b="0" dirty="0">
              <a:solidFill>
                <a:srgbClr val="000000"/>
              </a:solidFill>
            </a:endParaRPr>
          </a:p>
        </p:txBody>
      </p:sp>
      <p:pic>
        <p:nvPicPr>
          <p:cNvPr id="4" name="Picture 3">
            <a:extLst>
              <a:ext uri="{FF2B5EF4-FFF2-40B4-BE49-F238E27FC236}">
                <a16:creationId xmlns:a16="http://schemas.microsoft.com/office/drawing/2014/main" id="{B66F7049-5F63-47AA-8F99-EE698A040252}"/>
              </a:ext>
            </a:extLst>
          </p:cNvPr>
          <p:cNvPicPr>
            <a:picLocks noChangeAspect="1"/>
          </p:cNvPicPr>
          <p:nvPr/>
        </p:nvPicPr>
        <p:blipFill>
          <a:blip r:embed="rId4"/>
          <a:stretch>
            <a:fillRect/>
          </a:stretch>
        </p:blipFill>
        <p:spPr>
          <a:xfrm>
            <a:off x="554035" y="3657600"/>
            <a:ext cx="8437565" cy="2531918"/>
          </a:xfrm>
          <a:prstGeom prst="rect">
            <a:avLst/>
          </a:prstGeom>
        </p:spPr>
      </p:pic>
      <p:sp>
        <p:nvSpPr>
          <p:cNvPr id="5" name="Rectangle: Rounded Corners 4">
            <a:extLst>
              <a:ext uri="{FF2B5EF4-FFF2-40B4-BE49-F238E27FC236}">
                <a16:creationId xmlns:a16="http://schemas.microsoft.com/office/drawing/2014/main" id="{DD14963A-8B3D-4B82-ABE9-7E9E4BB51007}"/>
              </a:ext>
            </a:extLst>
          </p:cNvPr>
          <p:cNvSpPr/>
          <p:nvPr/>
        </p:nvSpPr>
        <p:spPr>
          <a:xfrm>
            <a:off x="564922" y="5500380"/>
            <a:ext cx="8368872" cy="689138"/>
          </a:xfrm>
          <a:prstGeom prst="roundRect">
            <a:avLst/>
          </a:prstGeom>
          <a:noFill/>
          <a:ln w="28575">
            <a:solidFill>
              <a:srgbClr val="F26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39CFEA1-307C-482D-A61A-83BCB9D7872C}"/>
              </a:ext>
            </a:extLst>
          </p:cNvPr>
          <p:cNvSpPr txBox="1"/>
          <p:nvPr/>
        </p:nvSpPr>
        <p:spPr>
          <a:xfrm>
            <a:off x="3358339" y="5525331"/>
            <a:ext cx="981133" cy="307777"/>
          </a:xfrm>
          <a:prstGeom prst="rect">
            <a:avLst/>
          </a:prstGeom>
          <a:solidFill>
            <a:srgbClr val="EAECE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EGR </a:t>
            </a:r>
            <a:r>
              <a:rPr kumimoji="0" lang="en-US" sz="1400" b="1" i="0" u="none" strike="noStrike" kern="1200" cap="none" spc="0" normalizeH="0" baseline="0" noProof="0" dirty="0" smtClean="0">
                <a:ln>
                  <a:noFill/>
                </a:ln>
                <a:solidFill>
                  <a:prstClr val="black"/>
                </a:solidFill>
                <a:effectLst/>
                <a:uLnTx/>
                <a:uFillTx/>
                <a:latin typeface="Arial" panose="020B0604020202020204"/>
                <a:ea typeface="+mn-ea"/>
                <a:cs typeface="+mn-cs"/>
              </a:rPr>
              <a:t>444</a:t>
            </a: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 name="TextBox 38"/>
          <p:cNvSpPr txBox="1"/>
          <p:nvPr/>
        </p:nvSpPr>
        <p:spPr>
          <a:xfrm>
            <a:off x="7284262" y="6531580"/>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362895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5" name="Group 44">
            <a:extLst>
              <a:ext uri="{FF2B5EF4-FFF2-40B4-BE49-F238E27FC236}">
                <a16:creationId xmlns:a16="http://schemas.microsoft.com/office/drawing/2014/main"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4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 name="Title 1"/>
          <p:cNvSpPr>
            <a:spLocks noGrp="1"/>
          </p:cNvSpPr>
          <p:nvPr>
            <p:ph type="title"/>
          </p:nvPr>
        </p:nvSpPr>
        <p:spPr>
          <a:xfrm>
            <a:off x="655942" y="689055"/>
            <a:ext cx="2422352" cy="1247949"/>
          </a:xfrm>
          <a:solidFill>
            <a:srgbClr val="94B6D2"/>
          </a:solidFill>
          <a:ln>
            <a:noFill/>
          </a:ln>
        </p:spPr>
        <p:txBody>
          <a:bodyPr vert="horz" lIns="91440" tIns="45720" rIns="91440" bIns="45720" rtlCol="0" anchor="ctr">
            <a:normAutofit fontScale="90000"/>
          </a:bodyPr>
          <a:lstStyle/>
          <a:p>
            <a:r>
              <a:rPr lang="en-US" sz="3700" kern="1200" dirty="0">
                <a:ln w="0"/>
                <a:solidFill>
                  <a:schemeClr val="bg1"/>
                </a:solidFill>
                <a:effectLst>
                  <a:outerShdw blurRad="38100" dist="19050" dir="2700000" algn="tl" rotWithShape="0">
                    <a:schemeClr val="dk1">
                      <a:alpha val="40000"/>
                    </a:schemeClr>
                  </a:outerShdw>
                </a:effectLst>
                <a:latin typeface="+mj-lt"/>
                <a:ea typeface="+mj-ea"/>
                <a:cs typeface="+mj-cs"/>
              </a:rPr>
              <a:t>1. Grading Checklist Option</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655942" y="2057400"/>
            <a:ext cx="2742969" cy="3657600"/>
          </a:xfrm>
        </p:spPr>
        <p:txBody>
          <a:bodyPr vert="horz" lIns="91440" tIns="45720" rIns="91440" bIns="45720" rtlCol="0" anchor="ctr">
            <a:normAutofit fontScale="85000" lnSpcReduction="10000"/>
          </a:bodyPr>
          <a:lstStyle/>
          <a:p>
            <a:pPr marL="290513" indent="-290513">
              <a:lnSpc>
                <a:spcPct val="90000"/>
              </a:lnSpc>
              <a:spcBef>
                <a:spcPts val="1200"/>
              </a:spcBef>
              <a:buFont typeface="Wingdings" panose="05000000000000000000" pitchFamily="2" charset="2"/>
              <a:buChar char="§"/>
              <a:tabLst>
                <a:tab pos="290513" algn="l"/>
              </a:tabLst>
            </a:pPr>
            <a:r>
              <a:rPr lang="en-US" sz="2000" b="0" dirty="0">
                <a:solidFill>
                  <a:schemeClr val="tx1"/>
                </a:solidFill>
                <a:latin typeface="+mn-lt"/>
                <a:ea typeface="+mn-ea"/>
                <a:cs typeface="+mn-cs"/>
              </a:rPr>
              <a:t>The grading checklist allocates </a:t>
            </a:r>
            <a:r>
              <a:rPr lang="en-US" sz="2000" b="0" dirty="0" smtClean="0">
                <a:solidFill>
                  <a:schemeClr val="tx1"/>
                </a:solidFill>
                <a:latin typeface="+mn-lt"/>
                <a:ea typeface="+mn-ea"/>
                <a:cs typeface="+mn-cs"/>
              </a:rPr>
              <a:t>problem points </a:t>
            </a:r>
            <a:r>
              <a:rPr lang="en-US" sz="2000" b="0" dirty="0">
                <a:solidFill>
                  <a:schemeClr val="tx1"/>
                </a:solidFill>
                <a:latin typeface="+mn-lt"/>
                <a:ea typeface="+mn-ea"/>
                <a:cs typeface="+mn-cs"/>
              </a:rPr>
              <a:t>to different parts of lecturer’s solution.</a:t>
            </a:r>
          </a:p>
          <a:p>
            <a:pPr marL="290513" indent="-290513">
              <a:lnSpc>
                <a:spcPct val="90000"/>
              </a:lnSpc>
              <a:spcBef>
                <a:spcPts val="1200"/>
              </a:spcBef>
              <a:buFont typeface="Wingdings" panose="05000000000000000000" pitchFamily="2" charset="2"/>
              <a:buChar char="§"/>
              <a:tabLst>
                <a:tab pos="290513" algn="l"/>
              </a:tabLst>
            </a:pPr>
            <a:r>
              <a:rPr lang="en-US" sz="2000" b="0" dirty="0">
                <a:solidFill>
                  <a:schemeClr val="tx1"/>
                </a:solidFill>
                <a:latin typeface="+mn-lt"/>
                <a:ea typeface="+mn-ea"/>
                <a:cs typeface="+mn-cs"/>
              </a:rPr>
              <a:t>This approach is not as formal as some types of rubrics or grading checklist.</a:t>
            </a:r>
          </a:p>
          <a:p>
            <a:pPr marL="290513" indent="-290513">
              <a:lnSpc>
                <a:spcPct val="90000"/>
              </a:lnSpc>
              <a:spcBef>
                <a:spcPts val="1200"/>
              </a:spcBef>
              <a:buFont typeface="Wingdings" panose="05000000000000000000" pitchFamily="2" charset="2"/>
              <a:buChar char="§"/>
              <a:tabLst>
                <a:tab pos="290513" algn="l"/>
              </a:tabLst>
            </a:pPr>
            <a:r>
              <a:rPr lang="en-US" sz="2000" b="0" dirty="0">
                <a:solidFill>
                  <a:schemeClr val="tx1"/>
                </a:solidFill>
                <a:latin typeface="+mn-lt"/>
                <a:ea typeface="+mn-ea"/>
                <a:cs typeface="+mn-cs"/>
              </a:rPr>
              <a:t>The grading checklist helps ensure more consistent grading of student work across the 60 students in class.</a:t>
            </a:r>
          </a:p>
        </p:txBody>
      </p:sp>
      <p:pic>
        <p:nvPicPr>
          <p:cNvPr id="4" name="Picture 3">
            <a:extLst>
              <a:ext uri="{FF2B5EF4-FFF2-40B4-BE49-F238E27FC236}">
                <a16:creationId xmlns:a16="http://schemas.microsoft.com/office/drawing/2014/main" id="{8D395488-4054-4B2F-8AB9-6924A902E981}"/>
              </a:ext>
            </a:extLst>
          </p:cNvPr>
          <p:cNvPicPr>
            <a:picLocks noChangeAspect="1"/>
          </p:cNvPicPr>
          <p:nvPr/>
        </p:nvPicPr>
        <p:blipFill>
          <a:blip r:embed="rId4"/>
          <a:stretch>
            <a:fillRect/>
          </a:stretch>
        </p:blipFill>
        <p:spPr>
          <a:xfrm>
            <a:off x="4953000" y="990600"/>
            <a:ext cx="3745825" cy="4181256"/>
          </a:xfrm>
          <a:prstGeom prst="rect">
            <a:avLst/>
          </a:prstGeom>
        </p:spPr>
      </p:pic>
      <p:sp>
        <p:nvSpPr>
          <p:cNvPr id="10" name="TextBox 9"/>
          <p:cNvSpPr txBox="1"/>
          <p:nvPr/>
        </p:nvSpPr>
        <p:spPr>
          <a:xfrm>
            <a:off x="7239000" y="6542532"/>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07889457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A95671B-3CC6-4792-9114-B74FAEA224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457200" y="242674"/>
            <a:ext cx="4016815" cy="1738525"/>
          </a:xfrm>
          <a:solidFill>
            <a:srgbClr val="94B6D2"/>
          </a:solidFill>
        </p:spPr>
        <p:txBody>
          <a:bodyPr vert="horz" lIns="91440" tIns="45720" rIns="91440" bIns="45720" rtlCol="0" anchor="ctr">
            <a:normAutofit/>
          </a:bodyPr>
          <a:lstStyle/>
          <a:p>
            <a:r>
              <a:rPr lang="en-US" sz="3500" kern="1200" dirty="0">
                <a:ln w="0"/>
                <a:solidFill>
                  <a:schemeClr val="bg1"/>
                </a:solidFill>
                <a:effectLst>
                  <a:outerShdw blurRad="38100" dist="19050" dir="2700000" algn="tl" rotWithShape="0">
                    <a:schemeClr val="dk1">
                      <a:alpha val="40000"/>
                    </a:schemeClr>
                  </a:outerShdw>
                </a:effectLst>
                <a:latin typeface="+mj-lt"/>
                <a:ea typeface="+mj-ea"/>
                <a:cs typeface="+mj-cs"/>
              </a:rPr>
              <a:t>2. Rubric Option</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77479" y="244863"/>
            <a:ext cx="4196019" cy="1736336"/>
          </a:xfrm>
          <a:solidFill>
            <a:srgbClr val="94B6D2"/>
          </a:solidFill>
        </p:spPr>
        <p:txBody>
          <a:bodyPr vert="horz" lIns="91440" tIns="45720" rIns="91440" bIns="45720" rtlCol="0" anchor="ctr">
            <a:normAutofit fontScale="92500" lnSpcReduction="20000"/>
          </a:bodyPr>
          <a:lstStyle/>
          <a:p>
            <a:pPr marL="290513" indent="-228600">
              <a:lnSpc>
                <a:spcPct val="90000"/>
              </a:lnSpc>
              <a:spcBef>
                <a:spcPts val="1200"/>
              </a:spcBef>
              <a:buFont typeface="Arial" panose="020B0604020202020204" pitchFamily="34" charset="0"/>
              <a:buChar char="•"/>
              <a:tabLst>
                <a:tab pos="290513" algn="l"/>
              </a:tabLst>
            </a:pPr>
            <a:r>
              <a:rPr lang="en-US" sz="1600" b="0" dirty="0">
                <a:solidFill>
                  <a:schemeClr val="tx1"/>
                </a:solidFill>
                <a:latin typeface="+mn-lt"/>
                <a:ea typeface="+mn-ea"/>
                <a:cs typeface="+mn-cs"/>
              </a:rPr>
              <a:t>A technical problem rubric was created by Dr. </a:t>
            </a:r>
            <a:r>
              <a:rPr lang="en-US" sz="1600" b="0" dirty="0" smtClean="0">
                <a:solidFill>
                  <a:schemeClr val="tx1"/>
                </a:solidFill>
                <a:latin typeface="+mn-lt"/>
                <a:ea typeface="+mn-ea"/>
                <a:cs typeface="+mn-cs"/>
              </a:rPr>
              <a:t>Scott based on suggestion of Vietnamese faculty in a workshop years ago.</a:t>
            </a:r>
            <a:endParaRPr lang="en-US" sz="1600" b="0" dirty="0">
              <a:solidFill>
                <a:schemeClr val="tx1"/>
              </a:solidFill>
              <a:latin typeface="+mn-lt"/>
              <a:ea typeface="+mn-ea"/>
              <a:cs typeface="+mn-cs"/>
            </a:endParaRPr>
          </a:p>
          <a:p>
            <a:pPr marL="290513" indent="-228600">
              <a:lnSpc>
                <a:spcPct val="90000"/>
              </a:lnSpc>
              <a:spcBef>
                <a:spcPts val="1200"/>
              </a:spcBef>
              <a:buFont typeface="Arial" panose="020B0604020202020204" pitchFamily="34" charset="0"/>
              <a:buChar char="•"/>
              <a:tabLst>
                <a:tab pos="290513" algn="l"/>
              </a:tabLst>
            </a:pPr>
            <a:r>
              <a:rPr lang="en-US" sz="1600" b="0" dirty="0">
                <a:solidFill>
                  <a:schemeClr val="tx1"/>
                </a:solidFill>
                <a:latin typeface="+mn-lt"/>
                <a:ea typeface="+mn-ea"/>
                <a:cs typeface="+mn-cs"/>
              </a:rPr>
              <a:t>This analytic rubric can apply to any engineering problem in engineering mechanics (statics, dynamics, mechanics of materials, etc.)</a:t>
            </a:r>
          </a:p>
        </p:txBody>
      </p:sp>
      <p:pic>
        <p:nvPicPr>
          <p:cNvPr id="5" name="Picture 4">
            <a:extLst>
              <a:ext uri="{FF2B5EF4-FFF2-40B4-BE49-F238E27FC236}">
                <a16:creationId xmlns:a16="http://schemas.microsoft.com/office/drawing/2014/main" id="{6F2139D5-9AFB-4A63-8DFD-EE785C846A90}"/>
              </a:ext>
            </a:extLst>
          </p:cNvPr>
          <p:cNvPicPr>
            <a:picLocks noChangeAspect="1"/>
          </p:cNvPicPr>
          <p:nvPr/>
        </p:nvPicPr>
        <p:blipFill>
          <a:blip r:embed="rId4"/>
          <a:stretch>
            <a:fillRect/>
          </a:stretch>
        </p:blipFill>
        <p:spPr>
          <a:xfrm>
            <a:off x="374669" y="2113656"/>
            <a:ext cx="8502315" cy="4038600"/>
          </a:xfrm>
          <a:prstGeom prst="rect">
            <a:avLst/>
          </a:prstGeom>
        </p:spPr>
      </p:pic>
      <p:sp>
        <p:nvSpPr>
          <p:cNvPr id="3" name="TextBox 2"/>
          <p:cNvSpPr txBox="1"/>
          <p:nvPr/>
        </p:nvSpPr>
        <p:spPr>
          <a:xfrm>
            <a:off x="2819400" y="6096000"/>
            <a:ext cx="5955476" cy="369332"/>
          </a:xfrm>
          <a:prstGeom prst="rect">
            <a:avLst/>
          </a:prstGeom>
          <a:noFill/>
        </p:spPr>
        <p:txBody>
          <a:bodyPr wrap="none" rtlCol="0">
            <a:spAutoFit/>
          </a:bodyPr>
          <a:lstStyle/>
          <a:p>
            <a:r>
              <a:rPr lang="en-US" dirty="0"/>
              <a:t>Point scheme can be adjusted to fit lecturer preferences.</a:t>
            </a:r>
          </a:p>
        </p:txBody>
      </p:sp>
      <p:sp>
        <p:nvSpPr>
          <p:cNvPr id="7" name="TextBox 6"/>
          <p:cNvSpPr txBox="1"/>
          <p:nvPr/>
        </p:nvSpPr>
        <p:spPr>
          <a:xfrm>
            <a:off x="7275077" y="652102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83912256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326571"/>
            <a:ext cx="2629122" cy="894734"/>
          </a:xfrm>
          <a:solidFill>
            <a:srgbClr val="055580"/>
          </a:solidFill>
        </p:spPr>
        <p:txBody>
          <a:bodyPr vert="horz" lIns="91440" tIns="45720" rIns="91440" bIns="45720" rtlCol="0" anchor="ctr">
            <a:normAutofit/>
          </a:bodyPr>
          <a:lstStyle/>
          <a:p>
            <a:pPr algn="ctr"/>
            <a: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t>Student Scores</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0" y="1524000"/>
            <a:ext cx="3479292" cy="5152100"/>
          </a:xfrm>
        </p:spPr>
        <p:txBody>
          <a:bodyPr vert="horz" lIns="91440" tIns="45720" rIns="91440" bIns="45720" rtlCol="0">
            <a:noAutofit/>
          </a:bodyPr>
          <a:lstStyle/>
          <a:p>
            <a:pPr marL="347663" indent="-228600">
              <a:lnSpc>
                <a:spcPct val="90000"/>
              </a:lnSpc>
              <a:spcBef>
                <a:spcPts val="1200"/>
              </a:spcBef>
              <a:buFont typeface="Wingdings" panose="05000000000000000000" pitchFamily="2" charset="2"/>
              <a:buChar char="§"/>
              <a:tabLst>
                <a:tab pos="290513" algn="l"/>
              </a:tabLst>
            </a:pPr>
            <a:r>
              <a:rPr lang="en-US" sz="1900" b="0" dirty="0" smtClean="0">
                <a:solidFill>
                  <a:schemeClr val="tx1"/>
                </a:solidFill>
                <a:latin typeface="+mn-lt"/>
                <a:ea typeface="+mn-ea"/>
                <a:cs typeface="+mn-cs"/>
              </a:rPr>
              <a:t>The </a:t>
            </a:r>
            <a:r>
              <a:rPr lang="en-US" sz="1900" b="0" dirty="0">
                <a:solidFill>
                  <a:schemeClr val="tx1"/>
                </a:solidFill>
                <a:latin typeface="+mn-lt"/>
                <a:ea typeface="+mn-ea"/>
                <a:cs typeface="+mn-cs"/>
              </a:rPr>
              <a:t>first column of numbers is the student score on </a:t>
            </a:r>
            <a:r>
              <a:rPr lang="en-US" sz="1900" b="0" dirty="0" smtClean="0">
                <a:solidFill>
                  <a:schemeClr val="tx1"/>
                </a:solidFill>
                <a:latin typeface="+mn-lt"/>
                <a:ea typeface="+mn-ea"/>
                <a:cs typeface="+mn-cs"/>
              </a:rPr>
              <a:t>an exam problem.</a:t>
            </a:r>
            <a:endParaRPr lang="en-US" sz="1900" b="0" dirty="0">
              <a:solidFill>
                <a:schemeClr val="tx1"/>
              </a:solidFill>
              <a:latin typeface="+mn-lt"/>
              <a:ea typeface="+mn-ea"/>
              <a:cs typeface="+mn-cs"/>
            </a:endParaRPr>
          </a:p>
          <a:p>
            <a:pPr marL="347663" indent="-228600">
              <a:lnSpc>
                <a:spcPct val="90000"/>
              </a:lnSpc>
              <a:spcBef>
                <a:spcPts val="1200"/>
              </a:spcBef>
              <a:buFont typeface="Wingdings" panose="05000000000000000000" pitchFamily="2" charset="2"/>
              <a:buChar char="§"/>
              <a:tabLst>
                <a:tab pos="290513" algn="l"/>
              </a:tabLst>
            </a:pPr>
            <a:r>
              <a:rPr lang="en-US" sz="1900" b="0" dirty="0">
                <a:solidFill>
                  <a:schemeClr val="tx1"/>
                </a:solidFill>
                <a:latin typeface="+mn-lt"/>
                <a:ea typeface="+mn-ea"/>
                <a:cs typeface="+mn-cs"/>
              </a:rPr>
              <a:t>The second column of numbers is the overall exam score for the exam.</a:t>
            </a:r>
          </a:p>
          <a:p>
            <a:pPr marL="347663" indent="-228600">
              <a:lnSpc>
                <a:spcPct val="90000"/>
              </a:lnSpc>
              <a:spcBef>
                <a:spcPts val="1200"/>
              </a:spcBef>
              <a:buFont typeface="Wingdings" panose="05000000000000000000" pitchFamily="2" charset="2"/>
              <a:buChar char="§"/>
              <a:tabLst>
                <a:tab pos="290513" algn="l"/>
              </a:tabLst>
            </a:pPr>
            <a:r>
              <a:rPr lang="en-US" sz="1900" b="0" dirty="0">
                <a:solidFill>
                  <a:schemeClr val="tx1"/>
                </a:solidFill>
                <a:latin typeface="+mn-lt"/>
                <a:ea typeface="+mn-ea"/>
                <a:cs typeface="+mn-cs"/>
              </a:rPr>
              <a:t>We should record </a:t>
            </a:r>
            <a:r>
              <a:rPr lang="en-US" sz="1900" b="0" dirty="0">
                <a:solidFill>
                  <a:srgbClr val="1C89C0"/>
                </a:solidFill>
                <a:latin typeface="+mn-lt"/>
                <a:ea typeface="+mn-ea"/>
                <a:cs typeface="+mn-cs"/>
              </a:rPr>
              <a:t>ONE</a:t>
            </a:r>
            <a:r>
              <a:rPr lang="en-US" sz="1900" b="0" dirty="0">
                <a:solidFill>
                  <a:schemeClr val="tx1"/>
                </a:solidFill>
                <a:latin typeface="+mn-lt"/>
                <a:ea typeface="+mn-ea"/>
                <a:cs typeface="+mn-cs"/>
              </a:rPr>
              <a:t> of these score sets as </a:t>
            </a:r>
            <a:r>
              <a:rPr lang="en-US" sz="1900" b="0" dirty="0">
                <a:solidFill>
                  <a:srgbClr val="0070C0"/>
                </a:solidFill>
                <a:latin typeface="+mn-lt"/>
                <a:ea typeface="+mn-ea"/>
                <a:cs typeface="+mn-cs"/>
              </a:rPr>
              <a:t>assessment data </a:t>
            </a:r>
            <a:r>
              <a:rPr lang="en-US" sz="1900" b="0" dirty="0">
                <a:solidFill>
                  <a:schemeClr val="tx1"/>
                </a:solidFill>
                <a:latin typeface="+mn-lt"/>
                <a:ea typeface="+mn-ea"/>
                <a:cs typeface="+mn-cs"/>
              </a:rPr>
              <a:t>for our PI.</a:t>
            </a:r>
          </a:p>
          <a:p>
            <a:pPr marL="347663" indent="-228600">
              <a:lnSpc>
                <a:spcPct val="90000"/>
              </a:lnSpc>
              <a:spcBef>
                <a:spcPts val="1200"/>
              </a:spcBef>
              <a:buFont typeface="Wingdings" panose="05000000000000000000" pitchFamily="2" charset="2"/>
              <a:buChar char="§"/>
              <a:tabLst>
                <a:tab pos="290513" algn="l"/>
              </a:tabLst>
            </a:pPr>
            <a:r>
              <a:rPr lang="en-US" sz="1900" b="0" dirty="0">
                <a:solidFill>
                  <a:schemeClr val="tx1"/>
                </a:solidFill>
                <a:latin typeface="+mn-lt"/>
                <a:ea typeface="+mn-ea"/>
                <a:cs typeface="+mn-cs"/>
              </a:rPr>
              <a:t>We transform scores into assessment data using our </a:t>
            </a:r>
            <a:r>
              <a:rPr lang="en-US" sz="1900" b="0" dirty="0">
                <a:solidFill>
                  <a:srgbClr val="0070C0"/>
                </a:solidFill>
                <a:latin typeface="+mn-lt"/>
                <a:ea typeface="+mn-ea"/>
                <a:cs typeface="+mn-cs"/>
              </a:rPr>
              <a:t>performance target</a:t>
            </a:r>
            <a:r>
              <a:rPr lang="en-US" sz="1900" b="0" dirty="0">
                <a:solidFill>
                  <a:schemeClr val="tx1"/>
                </a:solidFill>
                <a:latin typeface="+mn-lt"/>
                <a:ea typeface="+mn-ea"/>
                <a:cs typeface="+mn-cs"/>
              </a:rPr>
              <a:t>!</a:t>
            </a:r>
          </a:p>
        </p:txBody>
      </p:sp>
      <p:sp>
        <p:nvSpPr>
          <p:cNvPr id="53" name="Rectangle 52">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78E38D0-A894-4DDF-B7E6-111F578F4946}"/>
              </a:ext>
            </a:extLst>
          </p:cNvPr>
          <p:cNvSpPr txBox="1"/>
          <p:nvPr/>
        </p:nvSpPr>
        <p:spPr>
          <a:xfrm>
            <a:off x="5188186" y="855423"/>
            <a:ext cx="21242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41 students took final</a:t>
            </a:r>
          </a:p>
        </p:txBody>
      </p:sp>
      <p:graphicFrame>
        <p:nvGraphicFramePr>
          <p:cNvPr id="11" name="Object 10">
            <a:extLst>
              <a:ext uri="{FF2B5EF4-FFF2-40B4-BE49-F238E27FC236}">
                <a16:creationId xmlns:a16="http://schemas.microsoft.com/office/drawing/2014/main" id="{E51641AE-48BC-4551-A738-E1B6032F0E35}"/>
              </a:ext>
            </a:extLst>
          </p:cNvPr>
          <p:cNvGraphicFramePr>
            <a:graphicFrameLocks noChangeAspect="1"/>
          </p:cNvGraphicFramePr>
          <p:nvPr/>
        </p:nvGraphicFramePr>
        <p:xfrm>
          <a:off x="6476788" y="1371600"/>
          <a:ext cx="1228725" cy="590550"/>
        </p:xfrm>
        <a:graphic>
          <a:graphicData uri="http://schemas.openxmlformats.org/presentationml/2006/ole">
            <mc:AlternateContent xmlns:mc="http://schemas.openxmlformats.org/markup-compatibility/2006">
              <mc:Choice xmlns:v="urn:schemas-microsoft-com:vml" Requires="v">
                <p:oleObj spid="_x0000_s1317" name="Worksheet" r:id="rId5" imgW="1228714" imgH="590550" progId="Excel.Sheet.12">
                  <p:embed/>
                </p:oleObj>
              </mc:Choice>
              <mc:Fallback>
                <p:oleObj name="Worksheet" r:id="rId5" imgW="1228714" imgH="590550" progId="Excel.Sheet.12">
                  <p:embed/>
                  <p:pic>
                    <p:nvPicPr>
                      <p:cNvPr id="11" name="Object 10">
                        <a:extLst>
                          <a:ext uri="{FF2B5EF4-FFF2-40B4-BE49-F238E27FC236}">
                            <a16:creationId xmlns:a16="http://schemas.microsoft.com/office/drawing/2014/main" id="{E51641AE-48BC-4551-A738-E1B6032F0E35}"/>
                          </a:ext>
                        </a:extLst>
                      </p:cNvPr>
                      <p:cNvPicPr/>
                      <p:nvPr/>
                    </p:nvPicPr>
                    <p:blipFill>
                      <a:blip r:embed="rId6"/>
                      <a:stretch>
                        <a:fillRect/>
                      </a:stretch>
                    </p:blipFill>
                    <p:spPr>
                      <a:xfrm>
                        <a:off x="6476788" y="1371600"/>
                        <a:ext cx="1228725" cy="590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8092108-E1F6-46FE-ADA2-D33EFE475A9B}"/>
              </a:ext>
            </a:extLst>
          </p:cNvPr>
          <p:cNvGraphicFramePr>
            <a:graphicFrameLocks noChangeAspect="1"/>
          </p:cNvGraphicFramePr>
          <p:nvPr/>
        </p:nvGraphicFramePr>
        <p:xfrm>
          <a:off x="4584572" y="1393371"/>
          <a:ext cx="1228725" cy="4419600"/>
        </p:xfrm>
        <a:graphic>
          <a:graphicData uri="http://schemas.openxmlformats.org/presentationml/2006/ole">
            <mc:AlternateContent xmlns:mc="http://schemas.openxmlformats.org/markup-compatibility/2006">
              <mc:Choice xmlns:v="urn:schemas-microsoft-com:vml" Requires="v">
                <p:oleObj spid="_x0000_s1318" name="Worksheet" r:id="rId7" imgW="1228714" imgH="4419600" progId="Excel.Sheet.12">
                  <p:embed/>
                </p:oleObj>
              </mc:Choice>
              <mc:Fallback>
                <p:oleObj name="Worksheet" r:id="rId7" imgW="1228714" imgH="4419600" progId="Excel.Sheet.12">
                  <p:embed/>
                  <p:pic>
                    <p:nvPicPr>
                      <p:cNvPr id="16" name="Object 15">
                        <a:extLst>
                          <a:ext uri="{FF2B5EF4-FFF2-40B4-BE49-F238E27FC236}">
                            <a16:creationId xmlns:a16="http://schemas.microsoft.com/office/drawing/2014/main" id="{78092108-E1F6-46FE-ADA2-D33EFE475A9B}"/>
                          </a:ext>
                        </a:extLst>
                      </p:cNvPr>
                      <p:cNvPicPr/>
                      <p:nvPr/>
                    </p:nvPicPr>
                    <p:blipFill>
                      <a:blip r:embed="rId8"/>
                      <a:stretch>
                        <a:fillRect/>
                      </a:stretch>
                    </p:blipFill>
                    <p:spPr>
                      <a:xfrm>
                        <a:off x="4584572" y="1393371"/>
                        <a:ext cx="1228725" cy="44196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635BCD0-E5F8-46D2-86FF-378599EBD7EF}"/>
              </a:ext>
            </a:extLst>
          </p:cNvPr>
          <p:cNvGraphicFramePr>
            <a:graphicFrameLocks noChangeAspect="1"/>
          </p:cNvGraphicFramePr>
          <p:nvPr/>
        </p:nvGraphicFramePr>
        <p:xfrm>
          <a:off x="6476787" y="1962150"/>
          <a:ext cx="1228725" cy="4010025"/>
        </p:xfrm>
        <a:graphic>
          <a:graphicData uri="http://schemas.openxmlformats.org/presentationml/2006/ole">
            <mc:AlternateContent xmlns:mc="http://schemas.openxmlformats.org/markup-compatibility/2006">
              <mc:Choice xmlns:v="urn:schemas-microsoft-com:vml" Requires="v">
                <p:oleObj spid="_x0000_s1319" name="Worksheet" r:id="rId9" imgW="1228714" imgH="4010025" progId="Excel.Sheet.12">
                  <p:embed/>
                </p:oleObj>
              </mc:Choice>
              <mc:Fallback>
                <p:oleObj name="Worksheet" r:id="rId9" imgW="1228714" imgH="4010025" progId="Excel.Sheet.12">
                  <p:embed/>
                  <p:pic>
                    <p:nvPicPr>
                      <p:cNvPr id="18" name="Object 17">
                        <a:extLst>
                          <a:ext uri="{FF2B5EF4-FFF2-40B4-BE49-F238E27FC236}">
                            <a16:creationId xmlns:a16="http://schemas.microsoft.com/office/drawing/2014/main" id="{5635BCD0-E5F8-46D2-86FF-378599EBD7EF}"/>
                          </a:ext>
                        </a:extLst>
                      </p:cNvPr>
                      <p:cNvPicPr/>
                      <p:nvPr/>
                    </p:nvPicPr>
                    <p:blipFill>
                      <a:blip r:embed="rId10"/>
                      <a:stretch>
                        <a:fillRect/>
                      </a:stretch>
                    </p:blipFill>
                    <p:spPr>
                      <a:xfrm>
                        <a:off x="6476787" y="1962150"/>
                        <a:ext cx="1228725" cy="4010025"/>
                      </a:xfrm>
                      <a:prstGeom prst="rect">
                        <a:avLst/>
                      </a:prstGeom>
                    </p:spPr>
                  </p:pic>
                </p:oleObj>
              </mc:Fallback>
            </mc:AlternateContent>
          </a:graphicData>
        </a:graphic>
      </p:graphicFrame>
      <p:sp>
        <p:nvSpPr>
          <p:cNvPr id="10" name="TextBox 9"/>
          <p:cNvSpPr txBox="1"/>
          <p:nvPr/>
        </p:nvSpPr>
        <p:spPr>
          <a:xfrm>
            <a:off x="7275077" y="652102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686519743"/>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241" y="228600"/>
            <a:ext cx="2629122" cy="894734"/>
          </a:xfrm>
          <a:solidFill>
            <a:srgbClr val="055580"/>
          </a:solidFill>
        </p:spPr>
        <p:txBody>
          <a:bodyPr vert="horz" lIns="91440" tIns="45720" rIns="91440" bIns="45720" rtlCol="0" anchor="ctr">
            <a:normAutofit/>
          </a:bodyPr>
          <a:lstStyle/>
          <a:p>
            <a:pPr algn="ctr"/>
            <a: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t>Student </a:t>
            </a:r>
            <a:r>
              <a:rPr lang="en-US" sz="2800" dirty="0" smtClean="0">
                <a:ln w="0"/>
                <a:solidFill>
                  <a:schemeClr val="bg1"/>
                </a:solidFill>
                <a:effectLst>
                  <a:outerShdw blurRad="38100" dist="19050" dir="2700000" algn="tl" rotWithShape="0">
                    <a:schemeClr val="dk1">
                      <a:alpha val="40000"/>
                    </a:schemeClr>
                  </a:outerShdw>
                </a:effectLst>
              </a:rPr>
              <a:t>Scores</a:t>
            </a:r>
            <a:endPar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0939" y="2666999"/>
            <a:ext cx="3276600" cy="3571875"/>
          </a:xfrm>
        </p:spPr>
        <p:txBody>
          <a:bodyPr vert="horz" lIns="91440" tIns="45720" rIns="91440" bIns="45720" rtlCol="0">
            <a:noAutofit/>
          </a:bodyPr>
          <a:lstStyle/>
          <a:p>
            <a:pPr marL="347663" indent="-228600">
              <a:lnSpc>
                <a:spcPct val="90000"/>
              </a:lnSpc>
              <a:spcBef>
                <a:spcPts val="600"/>
              </a:spcBef>
              <a:buFont typeface="Wingdings" panose="05000000000000000000" pitchFamily="2" charset="2"/>
              <a:buChar char="§"/>
              <a:tabLst>
                <a:tab pos="290513" algn="l"/>
              </a:tabLst>
            </a:pPr>
            <a:r>
              <a:rPr lang="en-US" sz="1800" b="0" dirty="0" smtClean="0">
                <a:solidFill>
                  <a:prstClr val="black"/>
                </a:solidFill>
              </a:rPr>
              <a:t>Target used can be different depending on needs of program</a:t>
            </a:r>
          </a:p>
          <a:p>
            <a:pPr marL="347663" indent="-228600">
              <a:lnSpc>
                <a:spcPct val="90000"/>
              </a:lnSpc>
              <a:spcBef>
                <a:spcPts val="600"/>
              </a:spcBef>
              <a:buFont typeface="Wingdings" panose="05000000000000000000" pitchFamily="2" charset="2"/>
              <a:buChar char="§"/>
              <a:tabLst>
                <a:tab pos="290513" algn="l"/>
              </a:tabLst>
            </a:pPr>
            <a:r>
              <a:rPr lang="en-US" sz="1800" b="0" dirty="0" smtClean="0">
                <a:solidFill>
                  <a:prstClr val="black"/>
                </a:solidFill>
              </a:rPr>
              <a:t>If target is 75</a:t>
            </a:r>
            <a:r>
              <a:rPr lang="en-US" sz="1800" b="0" dirty="0">
                <a:solidFill>
                  <a:prstClr val="black"/>
                </a:solidFill>
              </a:rPr>
              <a:t>% (12 points) or </a:t>
            </a:r>
            <a:r>
              <a:rPr lang="en-US" sz="1800" b="0" dirty="0" smtClean="0">
                <a:solidFill>
                  <a:prstClr val="black"/>
                </a:solidFill>
              </a:rPr>
              <a:t>better on the problem, this </a:t>
            </a:r>
            <a:r>
              <a:rPr lang="en-US" sz="1800" b="0" dirty="0">
                <a:solidFill>
                  <a:prstClr val="black"/>
                </a:solidFill>
              </a:rPr>
              <a:t>represents 73% </a:t>
            </a:r>
            <a:r>
              <a:rPr lang="en-US" sz="1800" b="0" dirty="0" smtClean="0">
                <a:solidFill>
                  <a:prstClr val="black"/>
                </a:solidFill>
              </a:rPr>
              <a:t>of </a:t>
            </a:r>
            <a:r>
              <a:rPr lang="en-US" sz="1800" b="0" dirty="0">
                <a:solidFill>
                  <a:prstClr val="black"/>
                </a:solidFill>
              </a:rPr>
              <a:t>class (or 31 students) making target.</a:t>
            </a:r>
            <a:endParaRPr lang="en-US" sz="1800" dirty="0">
              <a:solidFill>
                <a:srgbClr val="F26D1F"/>
              </a:solidFill>
              <a:latin typeface="+mn-lt"/>
              <a:ea typeface="+mn-ea"/>
              <a:cs typeface="+mn-cs"/>
            </a:endParaRPr>
          </a:p>
          <a:p>
            <a:pPr marL="347663" indent="-228600">
              <a:lnSpc>
                <a:spcPct val="90000"/>
              </a:lnSpc>
              <a:spcBef>
                <a:spcPts val="600"/>
              </a:spcBef>
              <a:buFont typeface="Wingdings" panose="05000000000000000000" pitchFamily="2" charset="2"/>
              <a:buChar char="§"/>
              <a:tabLst>
                <a:tab pos="290513" algn="l"/>
              </a:tabLst>
            </a:pPr>
            <a:endParaRPr lang="en-US" sz="1800" b="0" dirty="0">
              <a:solidFill>
                <a:schemeClr val="tx1"/>
              </a:solidFill>
              <a:latin typeface="+mn-lt"/>
              <a:ea typeface="+mn-ea"/>
              <a:cs typeface="+mn-cs"/>
            </a:endParaRPr>
          </a:p>
        </p:txBody>
      </p:sp>
      <p:sp>
        <p:nvSpPr>
          <p:cNvPr id="53" name="Rectangle 52">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14C259A7-F6BD-41C2-8D21-32E3BAE4A05E}"/>
              </a:ext>
            </a:extLst>
          </p:cNvPr>
          <p:cNvPicPr>
            <a:picLocks noChangeAspect="1"/>
          </p:cNvPicPr>
          <p:nvPr/>
        </p:nvPicPr>
        <p:blipFill>
          <a:blip r:embed="rId4"/>
          <a:stretch>
            <a:fillRect/>
          </a:stretch>
        </p:blipFill>
        <p:spPr>
          <a:xfrm>
            <a:off x="4339971" y="914400"/>
            <a:ext cx="3943350" cy="5324475"/>
          </a:xfrm>
          <a:prstGeom prst="rect">
            <a:avLst/>
          </a:prstGeom>
        </p:spPr>
      </p:pic>
      <p:sp>
        <p:nvSpPr>
          <p:cNvPr id="3" name="TextBox 2"/>
          <p:cNvSpPr txBox="1"/>
          <p:nvPr/>
        </p:nvSpPr>
        <p:spPr>
          <a:xfrm>
            <a:off x="149486" y="1245394"/>
            <a:ext cx="3047295" cy="1200329"/>
          </a:xfrm>
          <a:prstGeom prst="rect">
            <a:avLst/>
          </a:prstGeom>
          <a:solidFill>
            <a:srgbClr val="EAECED"/>
          </a:solidFill>
        </p:spPr>
        <p:txBody>
          <a:bodyPr wrap="square" rtlCol="0">
            <a:spAutoFit/>
          </a:bodyPr>
          <a:lstStyle/>
          <a:p>
            <a:pPr lvl="0">
              <a:defRPr/>
            </a:pPr>
            <a:r>
              <a:rPr kumimoji="0" lang="en-US" sz="1800" b="1" i="0" u="none" strike="noStrike" kern="1200" cap="none" spc="0" normalizeH="0" baseline="0" noProof="0" dirty="0" smtClean="0">
                <a:ln>
                  <a:noFill/>
                </a:ln>
                <a:solidFill>
                  <a:srgbClr val="1C89C0"/>
                </a:solidFill>
                <a:effectLst/>
                <a:uLnTx/>
                <a:uFillTx/>
                <a:latin typeface="Arial" panose="020B0604020202020204" pitchFamily="34" charset="0"/>
                <a:cs typeface="Arial" panose="020B0604020202020204" pitchFamily="34" charset="0"/>
              </a:rPr>
              <a:t>Assessment</a:t>
            </a:r>
            <a:r>
              <a:rPr kumimoji="0" lang="en-US" sz="1800" b="1" i="0" u="none" strike="noStrike" kern="1200" cap="none" spc="0" normalizeH="0" noProof="0" dirty="0" smtClean="0">
                <a:ln>
                  <a:noFill/>
                </a:ln>
                <a:solidFill>
                  <a:srgbClr val="1C89C0"/>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noProof="0" dirty="0">
                <a:ln>
                  <a:noFill/>
                </a:ln>
                <a:solidFill>
                  <a:srgbClr val="1C89C0"/>
                </a:solidFill>
                <a:effectLst/>
                <a:uLnTx/>
                <a:uFillTx/>
                <a:latin typeface="Arial" panose="020B0604020202020204" pitchFamily="34" charset="0"/>
                <a:cs typeface="Arial" panose="020B0604020202020204" pitchFamily="34" charset="0"/>
              </a:rPr>
              <a:t>data </a:t>
            </a:r>
            <a:r>
              <a:rPr kumimoji="0" lang="en-US" sz="1800" b="1" i="0" u="none" strike="noStrike" kern="1200" cap="none" spc="0" normalizeH="0" noProof="0" dirty="0" smtClean="0">
                <a:ln>
                  <a:noFill/>
                </a:ln>
                <a:solidFill>
                  <a:srgbClr val="1C89C0"/>
                </a:solidFill>
                <a:effectLst/>
                <a:uLnTx/>
                <a:uFillTx/>
                <a:latin typeface="Arial" panose="020B0604020202020204" pitchFamily="34" charset="0"/>
                <a:cs typeface="Arial" panose="020B0604020202020204" pitchFamily="34" charset="0"/>
              </a:rPr>
              <a:t>results from comparing </a:t>
            </a:r>
            <a:r>
              <a:rPr lang="en-US" b="1" dirty="0" smtClean="0">
                <a:solidFill>
                  <a:srgbClr val="1C89C0"/>
                </a:solidFill>
                <a:latin typeface="Arial" panose="020B0604020202020204" pitchFamily="34" charset="0"/>
                <a:cs typeface="Arial" panose="020B0604020202020204" pitchFamily="34" charset="0"/>
              </a:rPr>
              <a:t>student scores with a performance target</a:t>
            </a:r>
            <a:endParaRPr kumimoji="0" lang="en-US" sz="1800" b="1" i="0" u="none" strike="noStrike" kern="1200" cap="none" spc="0" normalizeH="0" baseline="0" noProof="0" dirty="0">
              <a:ln>
                <a:noFill/>
              </a:ln>
              <a:solidFill>
                <a:srgbClr val="1C89C0"/>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7275077" y="652102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4069321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up)">
                                      <p:cBhvr>
                                        <p:cTn id="12"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7010400" cy="857250"/>
          </a:xfrm>
        </p:spPr>
        <p:txBody>
          <a:bodyPr/>
          <a:lstStyle/>
          <a:p>
            <a:r>
              <a:rPr lang="fi-FI" sz="4800" dirty="0" smtClean="0">
                <a:solidFill>
                  <a:schemeClr val="tx1"/>
                </a:solidFill>
                <a:latin typeface="Arial" panose="020B0604020202020204" pitchFamily="34" charset="0"/>
                <a:cs typeface="Arial" panose="020B0604020202020204" pitchFamily="34" charset="0"/>
              </a:rPr>
              <a:t>ABET </a:t>
            </a:r>
            <a:r>
              <a:rPr lang="fi-FI" sz="4800" dirty="0">
                <a:solidFill>
                  <a:schemeClr val="tx1"/>
                </a:solidFill>
                <a:latin typeface="Arial" panose="020B0604020202020204" pitchFamily="34" charset="0"/>
                <a:cs typeface="Arial" panose="020B0604020202020204" pitchFamily="34" charset="0"/>
              </a:rPr>
              <a:t>in </a:t>
            </a:r>
            <a:r>
              <a:rPr lang="fi-FI" sz="4800" dirty="0" smtClean="0">
                <a:solidFill>
                  <a:schemeClr val="tx1"/>
                </a:solidFill>
                <a:latin typeface="Arial" panose="020B0604020202020204" pitchFamily="34" charset="0"/>
                <a:cs typeface="Arial" panose="020B0604020202020204" pitchFamily="34" charset="0"/>
              </a:rPr>
              <a:t>Vietnam</a:t>
            </a:r>
            <a:endParaRPr lang="en-US" sz="4500" dirty="0">
              <a:solidFill>
                <a:schemeClr val="tx1"/>
              </a:solidFill>
            </a:endParaRPr>
          </a:p>
        </p:txBody>
      </p:sp>
      <p:sp>
        <p:nvSpPr>
          <p:cNvPr id="6" name="Rectangle 5"/>
          <p:cNvSpPr/>
          <p:nvPr/>
        </p:nvSpPr>
        <p:spPr>
          <a:xfrm>
            <a:off x="1524000" y="1400175"/>
            <a:ext cx="7162800" cy="4779898"/>
          </a:xfrm>
          <a:prstGeom prst="rect">
            <a:avLst/>
          </a:prstGeom>
        </p:spPr>
        <p:txBody>
          <a:bodyPr wrap="square">
            <a:spAutoFit/>
          </a:bodyPr>
          <a:lstStyle/>
          <a:p>
            <a:pPr marL="27432" lvl="0">
              <a:spcBef>
                <a:spcPts val="1200"/>
              </a:spcBef>
            </a:pPr>
            <a:r>
              <a:rPr lang="en-US" sz="1725" dirty="0" smtClean="0">
                <a:solidFill>
                  <a:prstClr val="black">
                    <a:lumMod val="75000"/>
                  </a:prstClr>
                </a:solidFill>
              </a:rPr>
              <a:t>The </a:t>
            </a:r>
            <a:r>
              <a:rPr lang="en-US" sz="1725" dirty="0">
                <a:solidFill>
                  <a:prstClr val="black">
                    <a:lumMod val="75000"/>
                  </a:prstClr>
                </a:solidFill>
              </a:rPr>
              <a:t>first programs in Vietnam to be accredited by ABET were at a prestigious national university in 2011.  They did this without ASU support at a cost of $500,000 US.  </a:t>
            </a:r>
          </a:p>
          <a:p>
            <a:pPr marL="27432" lvl="0">
              <a:spcBef>
                <a:spcPts val="1200"/>
              </a:spcBef>
            </a:pPr>
            <a:r>
              <a:rPr lang="en-US" sz="1725" dirty="0">
                <a:solidFill>
                  <a:prstClr val="black">
                    <a:lumMod val="75000"/>
                  </a:prstClr>
                </a:solidFill>
              </a:rPr>
              <a:t>The next 2 programs accredited by ABET were in 2016 at a technical college at a very low cost. Arizona State University  played a key role in helping them.</a:t>
            </a:r>
          </a:p>
          <a:p>
            <a:pPr marL="27432">
              <a:lnSpc>
                <a:spcPct val="108000"/>
              </a:lnSpc>
              <a:spcBef>
                <a:spcPts val="1200"/>
              </a:spcBef>
            </a:pPr>
            <a:r>
              <a:rPr lang="en-US" sz="1725" dirty="0">
                <a:solidFill>
                  <a:prstClr val="black">
                    <a:lumMod val="75000"/>
                  </a:prstClr>
                </a:solidFill>
              </a:rPr>
              <a:t>Now there are </a:t>
            </a:r>
            <a:r>
              <a:rPr lang="en-US" sz="1725" b="1" dirty="0">
                <a:solidFill>
                  <a:srgbClr val="1B75B2"/>
                </a:solidFill>
              </a:rPr>
              <a:t>30 programs at 10 colleges and universities in Vietnam** </a:t>
            </a:r>
            <a:r>
              <a:rPr lang="en-US" sz="1725" dirty="0">
                <a:solidFill>
                  <a:prstClr val="black">
                    <a:lumMod val="75000"/>
                  </a:prstClr>
                </a:solidFill>
              </a:rPr>
              <a:t>with ABET </a:t>
            </a:r>
            <a:r>
              <a:rPr lang="en-US" sz="1725" dirty="0" smtClean="0">
                <a:solidFill>
                  <a:prstClr val="black">
                    <a:lumMod val="75000"/>
                  </a:prstClr>
                </a:solidFill>
              </a:rPr>
              <a:t>accreditation.  And more programs are accredited every year.</a:t>
            </a:r>
          </a:p>
          <a:p>
            <a:pPr marL="27432">
              <a:lnSpc>
                <a:spcPct val="108000"/>
              </a:lnSpc>
              <a:spcBef>
                <a:spcPts val="1200"/>
              </a:spcBef>
            </a:pPr>
            <a:r>
              <a:rPr lang="en-US" sz="1725" dirty="0" smtClean="0">
                <a:solidFill>
                  <a:prstClr val="black">
                    <a:lumMod val="75000"/>
                  </a:prstClr>
                </a:solidFill>
              </a:rPr>
              <a:t>I </a:t>
            </a:r>
            <a:r>
              <a:rPr lang="en-US" sz="1725" dirty="0">
                <a:solidFill>
                  <a:prstClr val="black">
                    <a:lumMod val="75000"/>
                  </a:prstClr>
                </a:solidFill>
              </a:rPr>
              <a:t>was fortunate to </a:t>
            </a:r>
            <a:r>
              <a:rPr lang="en-US" sz="1725" dirty="0" smtClean="0">
                <a:solidFill>
                  <a:prstClr val="black">
                    <a:lumMod val="75000"/>
                  </a:prstClr>
                </a:solidFill>
              </a:rPr>
              <a:t>be </a:t>
            </a:r>
            <a:r>
              <a:rPr lang="en-US" sz="1725" dirty="0">
                <a:solidFill>
                  <a:prstClr val="black">
                    <a:lumMod val="75000"/>
                  </a:prstClr>
                </a:solidFill>
              </a:rPr>
              <a:t>involved </a:t>
            </a:r>
            <a:r>
              <a:rPr lang="en-US" sz="1725" dirty="0" smtClean="0">
                <a:solidFill>
                  <a:prstClr val="black">
                    <a:lumMod val="75000"/>
                  </a:prstClr>
                </a:solidFill>
              </a:rPr>
              <a:t>with </a:t>
            </a:r>
            <a:r>
              <a:rPr lang="en-US" sz="1725" dirty="0" smtClean="0"/>
              <a:t>Arizona State University projects, supported by USAID, where we worked </a:t>
            </a:r>
            <a:r>
              <a:rPr lang="en-US" sz="1725" dirty="0" smtClean="0">
                <a:solidFill>
                  <a:srgbClr val="0070C0"/>
                </a:solidFill>
              </a:rPr>
              <a:t>with </a:t>
            </a:r>
            <a:r>
              <a:rPr lang="en-US" sz="1725" dirty="0">
                <a:solidFill>
                  <a:srgbClr val="0070C0"/>
                </a:solidFill>
              </a:rPr>
              <a:t>7 of these schools </a:t>
            </a:r>
            <a:r>
              <a:rPr lang="en-US" sz="1725" dirty="0" smtClean="0">
                <a:solidFill>
                  <a:prstClr val="black">
                    <a:lumMod val="75000"/>
                  </a:prstClr>
                </a:solidFill>
              </a:rPr>
              <a:t>with </a:t>
            </a:r>
            <a:r>
              <a:rPr lang="en-US" sz="1725" dirty="0">
                <a:solidFill>
                  <a:prstClr val="black">
                    <a:lumMod val="75000"/>
                  </a:prstClr>
                </a:solidFill>
              </a:rPr>
              <a:t>a special focus on accreditation. </a:t>
            </a:r>
          </a:p>
          <a:p>
            <a:pPr marL="27432" indent="0" algn="r">
              <a:spcBef>
                <a:spcPts val="1350"/>
              </a:spcBef>
              <a:buClrTx/>
              <a:buNone/>
            </a:pPr>
            <a:endParaRPr lang="en-US" sz="2000" dirty="0" smtClean="0">
              <a:solidFill>
                <a:schemeClr val="tx1">
                  <a:lumMod val="75000"/>
                </a:schemeClr>
              </a:solidFill>
            </a:endParaRPr>
          </a:p>
          <a:p>
            <a:pPr marL="27432" indent="0" algn="r">
              <a:spcBef>
                <a:spcPts val="1350"/>
              </a:spcBef>
              <a:buClrTx/>
              <a:buNone/>
            </a:pPr>
            <a:r>
              <a:rPr lang="en-US" sz="1600" dirty="0" smtClean="0">
                <a:solidFill>
                  <a:schemeClr val="tx1">
                    <a:lumMod val="75000"/>
                  </a:schemeClr>
                </a:solidFill>
              </a:rPr>
              <a:t>**</a:t>
            </a:r>
            <a:r>
              <a:rPr lang="en-US" sz="1600" dirty="0">
                <a:solidFill>
                  <a:schemeClr val="tx1">
                    <a:lumMod val="75000"/>
                  </a:schemeClr>
                </a:solidFill>
              </a:rPr>
              <a:t>Data are from the ABET website on 1 November </a:t>
            </a:r>
            <a:r>
              <a:rPr lang="en-US" sz="1600" dirty="0" smtClean="0">
                <a:solidFill>
                  <a:schemeClr val="tx1">
                    <a:lumMod val="75000"/>
                  </a:schemeClr>
                </a:solidFill>
              </a:rPr>
              <a:t>2024</a:t>
            </a:r>
            <a:endParaRPr lang="en-US" sz="2000" dirty="0">
              <a:solidFill>
                <a:schemeClr val="tx1">
                  <a:lumMod val="75000"/>
                </a:schemeClr>
              </a:solidFill>
            </a:endParaRPr>
          </a:p>
        </p:txBody>
      </p:sp>
      <p:sp>
        <p:nvSpPr>
          <p:cNvPr id="5" name="TextBox 4"/>
          <p:cNvSpPr txBox="1"/>
          <p:nvPr/>
        </p:nvSpPr>
        <p:spPr>
          <a:xfrm>
            <a:off x="7404656" y="6557918"/>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953599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241" y="228600"/>
            <a:ext cx="2629122" cy="894734"/>
          </a:xfrm>
          <a:solidFill>
            <a:srgbClr val="055580"/>
          </a:solidFill>
        </p:spPr>
        <p:txBody>
          <a:bodyPr vert="horz" lIns="91440" tIns="45720" rIns="91440" bIns="45720" rtlCol="0" anchor="ctr">
            <a:normAutofit/>
          </a:bodyPr>
          <a:lstStyle/>
          <a:p>
            <a:pPr algn="ctr"/>
            <a: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t>Student Scores</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34834" y="2255448"/>
            <a:ext cx="3276600" cy="4420651"/>
          </a:xfrm>
        </p:spPr>
        <p:txBody>
          <a:bodyPr vert="horz" lIns="91440" tIns="45720" rIns="91440" bIns="45720" rtlCol="0">
            <a:noAutofit/>
          </a:bodyPr>
          <a:lstStyle/>
          <a:p>
            <a:pPr marL="347663" indent="-228600">
              <a:lnSpc>
                <a:spcPct val="90000"/>
              </a:lnSpc>
              <a:spcBef>
                <a:spcPts val="600"/>
              </a:spcBef>
              <a:buFont typeface="Wingdings" panose="05000000000000000000" pitchFamily="2" charset="2"/>
              <a:buChar char="§"/>
              <a:tabLst>
                <a:tab pos="290513" algn="l"/>
              </a:tabLst>
            </a:pPr>
            <a:r>
              <a:rPr lang="en-US" sz="1800" b="0" dirty="0">
                <a:solidFill>
                  <a:schemeClr val="tx1"/>
                </a:solidFill>
                <a:latin typeface="+mn-lt"/>
                <a:ea typeface="+mn-ea"/>
                <a:cs typeface="+mn-cs"/>
              </a:rPr>
              <a:t>Average of exam scores is 45 points or 75%, so </a:t>
            </a:r>
            <a:r>
              <a:rPr lang="en-US" sz="1800" dirty="0">
                <a:solidFill>
                  <a:srgbClr val="00B0F0"/>
                </a:solidFill>
                <a:latin typeface="+mn-lt"/>
                <a:ea typeface="+mn-ea"/>
                <a:cs typeface="+mn-cs"/>
              </a:rPr>
              <a:t>Yes</a:t>
            </a:r>
            <a:r>
              <a:rPr lang="en-US" sz="1800" b="0" dirty="0">
                <a:solidFill>
                  <a:schemeClr val="tx1"/>
                </a:solidFill>
                <a:latin typeface="+mn-lt"/>
                <a:ea typeface="+mn-ea"/>
                <a:cs typeface="+mn-cs"/>
              </a:rPr>
              <a:t> by averaging.</a:t>
            </a:r>
          </a:p>
          <a:p>
            <a:pPr marL="119063">
              <a:lnSpc>
                <a:spcPct val="90000"/>
              </a:lnSpc>
              <a:spcBef>
                <a:spcPts val="600"/>
              </a:spcBef>
              <a:tabLst>
                <a:tab pos="290513" algn="l"/>
              </a:tabLst>
            </a:pPr>
            <a:r>
              <a:rPr lang="en-US" sz="1800" b="0" dirty="0">
                <a:solidFill>
                  <a:schemeClr val="tx1"/>
                </a:solidFill>
                <a:latin typeface="+mn-lt"/>
                <a:ea typeface="+mn-ea"/>
                <a:cs typeface="+mn-cs"/>
              </a:rPr>
              <a:t>BUT </a:t>
            </a:r>
          </a:p>
          <a:p>
            <a:pPr marL="347663" indent="-228600">
              <a:lnSpc>
                <a:spcPct val="90000"/>
              </a:lnSpc>
              <a:spcBef>
                <a:spcPts val="600"/>
              </a:spcBef>
              <a:buFont typeface="Wingdings" panose="05000000000000000000" pitchFamily="2" charset="2"/>
              <a:buChar char="§"/>
              <a:tabLst>
                <a:tab pos="290513" algn="l"/>
              </a:tabLst>
            </a:pPr>
            <a:r>
              <a:rPr lang="en-US" sz="1800" b="0" dirty="0">
                <a:solidFill>
                  <a:schemeClr val="tx1"/>
                </a:solidFill>
                <a:latin typeface="+mn-lt"/>
                <a:ea typeface="+mn-ea"/>
                <a:cs typeface="+mn-cs"/>
              </a:rPr>
              <a:t>75% of 60 = </a:t>
            </a:r>
            <a:r>
              <a:rPr lang="en-US" sz="1800" dirty="0">
                <a:solidFill>
                  <a:srgbClr val="F26D1F"/>
                </a:solidFill>
                <a:latin typeface="+mn-lt"/>
                <a:ea typeface="+mn-ea"/>
                <a:cs typeface="+mn-cs"/>
              </a:rPr>
              <a:t>45 points</a:t>
            </a:r>
          </a:p>
          <a:p>
            <a:pPr marL="347663" indent="-228600">
              <a:lnSpc>
                <a:spcPct val="90000"/>
              </a:lnSpc>
              <a:spcBef>
                <a:spcPts val="600"/>
              </a:spcBef>
              <a:buFont typeface="Wingdings" panose="05000000000000000000" pitchFamily="2" charset="2"/>
              <a:buChar char="§"/>
              <a:tabLst>
                <a:tab pos="290513" algn="l"/>
              </a:tabLst>
            </a:pPr>
            <a:r>
              <a:rPr lang="en-US" sz="1800" b="0" dirty="0">
                <a:solidFill>
                  <a:schemeClr val="tx1"/>
                </a:solidFill>
                <a:latin typeface="+mn-lt"/>
                <a:ea typeface="+mn-ea"/>
                <a:cs typeface="+mn-cs"/>
              </a:rPr>
              <a:t># of students ACHIEVED 45 points on problem = </a:t>
            </a:r>
            <a:r>
              <a:rPr lang="en-US" sz="1800" dirty="0">
                <a:solidFill>
                  <a:srgbClr val="F26D1F"/>
                </a:solidFill>
                <a:latin typeface="+mn-lt"/>
                <a:ea typeface="+mn-ea"/>
                <a:cs typeface="+mn-cs"/>
              </a:rPr>
              <a:t>23</a:t>
            </a:r>
          </a:p>
          <a:p>
            <a:pPr marL="347663" indent="-228600">
              <a:lnSpc>
                <a:spcPct val="90000"/>
              </a:lnSpc>
              <a:spcBef>
                <a:spcPts val="600"/>
              </a:spcBef>
              <a:buFont typeface="Wingdings" panose="05000000000000000000" pitchFamily="2" charset="2"/>
              <a:buChar char="§"/>
              <a:tabLst>
                <a:tab pos="290513" algn="l"/>
              </a:tabLst>
            </a:pPr>
            <a:r>
              <a:rPr lang="en-US" sz="1800" b="0" dirty="0">
                <a:solidFill>
                  <a:schemeClr val="tx1"/>
                </a:solidFill>
                <a:latin typeface="+mn-lt"/>
                <a:ea typeface="+mn-ea"/>
                <a:cs typeface="+mn-cs"/>
              </a:rPr>
              <a:t># of students did NOT ACHIEVE 45 points = </a:t>
            </a:r>
            <a:r>
              <a:rPr lang="en-US" sz="1800" dirty="0">
                <a:solidFill>
                  <a:srgbClr val="F26D1F"/>
                </a:solidFill>
                <a:latin typeface="+mn-lt"/>
                <a:ea typeface="+mn-ea"/>
                <a:cs typeface="+mn-cs"/>
              </a:rPr>
              <a:t>18</a:t>
            </a:r>
          </a:p>
          <a:p>
            <a:pPr marL="347663" indent="-228600">
              <a:lnSpc>
                <a:spcPct val="90000"/>
              </a:lnSpc>
              <a:spcBef>
                <a:spcPts val="600"/>
              </a:spcBef>
              <a:buFont typeface="Wingdings" panose="05000000000000000000" pitchFamily="2" charset="2"/>
              <a:buChar char="§"/>
              <a:tabLst>
                <a:tab pos="290513" algn="l"/>
              </a:tabLst>
            </a:pPr>
            <a:r>
              <a:rPr lang="en-US" sz="1800" dirty="0">
                <a:solidFill>
                  <a:srgbClr val="F26D1F"/>
                </a:solidFill>
                <a:latin typeface="+mn-lt"/>
                <a:ea typeface="+mn-ea"/>
                <a:cs typeface="+mn-cs"/>
              </a:rPr>
              <a:t>56% </a:t>
            </a:r>
            <a:r>
              <a:rPr lang="en-US" sz="1800" b="0" dirty="0">
                <a:solidFill>
                  <a:schemeClr val="tx1"/>
                </a:solidFill>
                <a:latin typeface="+mn-lt"/>
                <a:ea typeface="+mn-ea"/>
                <a:cs typeface="+mn-cs"/>
              </a:rPr>
              <a:t>of student achieved the target score</a:t>
            </a:r>
          </a:p>
          <a:p>
            <a:pPr marL="347663" indent="-228600">
              <a:lnSpc>
                <a:spcPct val="90000"/>
              </a:lnSpc>
              <a:spcBef>
                <a:spcPts val="600"/>
              </a:spcBef>
              <a:buFont typeface="Wingdings" panose="05000000000000000000" pitchFamily="2" charset="2"/>
              <a:buChar char="§"/>
              <a:tabLst>
                <a:tab pos="290513" algn="l"/>
              </a:tabLst>
            </a:pPr>
            <a:r>
              <a:rPr lang="en-US" sz="1800" dirty="0">
                <a:solidFill>
                  <a:schemeClr val="tx1"/>
                </a:solidFill>
                <a:latin typeface="+mn-lt"/>
                <a:ea typeface="+mn-ea"/>
                <a:cs typeface="+mn-cs"/>
              </a:rPr>
              <a:t>Very different result</a:t>
            </a:r>
            <a:r>
              <a:rPr lang="en-US" sz="1800" dirty="0" smtClean="0">
                <a:solidFill>
                  <a:schemeClr val="tx1"/>
                </a:solidFill>
                <a:latin typeface="+mn-lt"/>
                <a:ea typeface="+mn-ea"/>
                <a:cs typeface="+mn-cs"/>
              </a:rPr>
              <a:t>!</a:t>
            </a:r>
          </a:p>
          <a:p>
            <a:pPr marL="347663" indent="-228600">
              <a:lnSpc>
                <a:spcPct val="90000"/>
              </a:lnSpc>
              <a:spcBef>
                <a:spcPts val="600"/>
              </a:spcBef>
              <a:buFont typeface="Wingdings" panose="05000000000000000000" pitchFamily="2" charset="2"/>
              <a:buChar char="§"/>
              <a:tabLst>
                <a:tab pos="290513" algn="l"/>
              </a:tabLst>
            </a:pPr>
            <a:r>
              <a:rPr lang="en-US" sz="1800" dirty="0" smtClean="0">
                <a:solidFill>
                  <a:srgbClr val="1C89C0"/>
                </a:solidFill>
                <a:effectLst>
                  <a:outerShdw blurRad="38100" dist="38100" dir="2700000" algn="tl">
                    <a:srgbClr val="000000">
                      <a:alpha val="43137"/>
                    </a:srgbClr>
                  </a:outerShdw>
                </a:effectLst>
                <a:latin typeface="+mn-lt"/>
                <a:ea typeface="+mn-ea"/>
                <a:cs typeface="+mn-cs"/>
              </a:rPr>
              <a:t>DO NOT AVERAGE</a:t>
            </a:r>
            <a:endParaRPr lang="en-US" sz="1800" dirty="0">
              <a:solidFill>
                <a:srgbClr val="1C89C0"/>
              </a:solidFill>
              <a:effectLst>
                <a:outerShdw blurRad="38100" dist="38100" dir="2700000" algn="tl">
                  <a:srgbClr val="000000">
                    <a:alpha val="43137"/>
                  </a:srgbClr>
                </a:outerShdw>
              </a:effectLst>
              <a:latin typeface="+mn-lt"/>
              <a:ea typeface="+mn-ea"/>
              <a:cs typeface="+mn-cs"/>
            </a:endParaRPr>
          </a:p>
        </p:txBody>
      </p:sp>
      <p:sp>
        <p:nvSpPr>
          <p:cNvPr id="53" name="Rectangle 52">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14C259A7-F6BD-41C2-8D21-32E3BAE4A05E}"/>
              </a:ext>
            </a:extLst>
          </p:cNvPr>
          <p:cNvPicPr>
            <a:picLocks noChangeAspect="1"/>
          </p:cNvPicPr>
          <p:nvPr/>
        </p:nvPicPr>
        <p:blipFill>
          <a:blip r:embed="rId4"/>
          <a:stretch>
            <a:fillRect/>
          </a:stretch>
        </p:blipFill>
        <p:spPr>
          <a:xfrm>
            <a:off x="4339971" y="914400"/>
            <a:ext cx="3943350" cy="5324475"/>
          </a:xfrm>
          <a:prstGeom prst="rect">
            <a:avLst/>
          </a:prstGeom>
        </p:spPr>
      </p:pic>
      <p:sp>
        <p:nvSpPr>
          <p:cNvPr id="3" name="TextBox 2"/>
          <p:cNvSpPr txBox="1"/>
          <p:nvPr/>
        </p:nvSpPr>
        <p:spPr>
          <a:xfrm>
            <a:off x="381241" y="1245394"/>
            <a:ext cx="2815540" cy="923330"/>
          </a:xfrm>
          <a:prstGeom prst="rect">
            <a:avLst/>
          </a:prstGeom>
          <a:solidFill>
            <a:srgbClr val="EAECE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C89C0"/>
                </a:solidFill>
                <a:effectLst/>
                <a:uLnTx/>
                <a:uFillTx/>
                <a:latin typeface="Arial" panose="020B0604020202020204"/>
                <a:ea typeface="+mn-ea"/>
                <a:cs typeface="+mn-cs"/>
              </a:rPr>
              <a:t>What if the target </a:t>
            </a:r>
            <a:r>
              <a:rPr kumimoji="0" lang="en-US" sz="1800" b="0" i="0" u="none" strike="noStrike" kern="1200" cap="none" spc="0" normalizeH="0" baseline="0" noProof="0" dirty="0">
                <a:ln>
                  <a:noFill/>
                </a:ln>
                <a:solidFill>
                  <a:srgbClr val="1C89C0"/>
                </a:solidFill>
                <a:effectLst/>
                <a:uLnTx/>
                <a:uFillTx/>
                <a:latin typeface="Arial" panose="020B0604020202020204"/>
                <a:ea typeface="+mn-ea"/>
                <a:cs typeface="+mn-cs"/>
              </a:rPr>
              <a:t>is </a:t>
            </a:r>
            <a:r>
              <a:rPr kumimoji="0" lang="en-US" sz="1800" b="0" i="0" u="none" strike="noStrike" kern="1200" cap="none" spc="0" normalizeH="0" baseline="0" noProof="0" dirty="0" smtClean="0">
                <a:ln>
                  <a:noFill/>
                </a:ln>
                <a:solidFill>
                  <a:srgbClr val="1C89C0"/>
                </a:solidFill>
                <a:effectLst/>
                <a:uLnTx/>
                <a:uFillTx/>
                <a:latin typeface="Arial" panose="020B0604020202020204"/>
                <a:ea typeface="+mn-ea"/>
                <a:cs typeface="+mn-cs"/>
              </a:rPr>
              <a:t>an  exam </a:t>
            </a:r>
            <a:r>
              <a:rPr kumimoji="0" lang="en-US" sz="1800" b="0" i="0" u="none" strike="noStrike" kern="1200" cap="none" spc="0" normalizeH="0" baseline="0" noProof="0" dirty="0">
                <a:ln>
                  <a:noFill/>
                </a:ln>
                <a:solidFill>
                  <a:srgbClr val="1C89C0"/>
                </a:solidFill>
                <a:effectLst/>
                <a:uLnTx/>
                <a:uFillTx/>
                <a:latin typeface="Arial" panose="020B0604020202020204"/>
                <a:ea typeface="+mn-ea"/>
                <a:cs typeface="+mn-cs"/>
              </a:rPr>
              <a:t>average of 75%, does class meet target?</a:t>
            </a:r>
          </a:p>
        </p:txBody>
      </p:sp>
      <p:sp>
        <p:nvSpPr>
          <p:cNvPr id="8" name="TextBox 7"/>
          <p:cNvSpPr txBox="1"/>
          <p:nvPr/>
        </p:nvSpPr>
        <p:spPr>
          <a:xfrm>
            <a:off x="7620000" y="655791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9452170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up)">
                                      <p:cBhvr>
                                        <p:cTn id="12" dur="500"/>
                                        <p:tgtEl>
                                          <p:spTgt spid="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wipe(up)">
                                      <p:cBhvr>
                                        <p:cTn id="17" dur="500"/>
                                        <p:tgtEl>
                                          <p:spTgt spid="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xEl>
                                              <p:pRg st="3" end="3"/>
                                            </p:txEl>
                                          </p:spTgt>
                                        </p:tgtEl>
                                        <p:attrNameLst>
                                          <p:attrName>style.visibility</p:attrName>
                                        </p:attrNameLst>
                                      </p:cBhvr>
                                      <p:to>
                                        <p:strVal val="visible"/>
                                      </p:to>
                                    </p:set>
                                    <p:animEffect transition="in" filter="wipe(up)">
                                      <p:cBhvr>
                                        <p:cTn id="22" dur="500"/>
                                        <p:tgtEl>
                                          <p:spTgt spid="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
                                            <p:txEl>
                                              <p:pRg st="4" end="4"/>
                                            </p:txEl>
                                          </p:spTgt>
                                        </p:tgtEl>
                                        <p:attrNameLst>
                                          <p:attrName>style.visibility</p:attrName>
                                        </p:attrNameLst>
                                      </p:cBhvr>
                                      <p:to>
                                        <p:strVal val="visible"/>
                                      </p:to>
                                    </p:set>
                                    <p:animEffect transition="in" filter="wipe(up)">
                                      <p:cBhvr>
                                        <p:cTn id="27" dur="500"/>
                                        <p:tgtEl>
                                          <p:spTgt spid="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wipe(up)">
                                      <p:cBhvr>
                                        <p:cTn id="32" dur="500"/>
                                        <p:tgtEl>
                                          <p:spTgt spid="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
                                            <p:txEl>
                                              <p:pRg st="6" end="6"/>
                                            </p:txEl>
                                          </p:spTgt>
                                        </p:tgtEl>
                                        <p:attrNameLst>
                                          <p:attrName>style.visibility</p:attrName>
                                        </p:attrNameLst>
                                      </p:cBhvr>
                                      <p:to>
                                        <p:strVal val="visible"/>
                                      </p:to>
                                    </p:set>
                                    <p:animEffect transition="in" filter="wipe(up)">
                                      <p:cBhvr>
                                        <p:cTn id="37" dur="500"/>
                                        <p:tgtEl>
                                          <p:spTgt spid="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8">
                                            <p:txEl>
                                              <p:pRg st="7" end="7"/>
                                            </p:txEl>
                                          </p:spTgt>
                                        </p:tgtEl>
                                        <p:attrNameLst>
                                          <p:attrName>style.visibility</p:attrName>
                                        </p:attrNameLst>
                                      </p:cBhvr>
                                      <p:to>
                                        <p:strVal val="visible"/>
                                      </p:to>
                                    </p:set>
                                    <p:animEffect transition="in" filter="wipe(up)">
                                      <p:cBhvr>
                                        <p:cTn id="42" dur="5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10069" y="2030781"/>
            <a:ext cx="3469073" cy="2406406"/>
          </a:xfrm>
          <a:noFill/>
        </p:spPr>
        <p:txBody>
          <a:bodyPr vert="horz" lIns="91440" tIns="45720" rIns="91440" bIns="45720" rtlCol="0" anchor="ctr">
            <a:normAutofit/>
          </a:bodyPr>
          <a:lstStyle/>
          <a:p>
            <a:r>
              <a:rPr lang="en-US" sz="4200" dirty="0">
                <a:solidFill>
                  <a:schemeClr val="tx1"/>
                </a:solidFill>
              </a:rPr>
              <a:t>Performance Target Summary</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19601" y="691900"/>
            <a:ext cx="4572000" cy="5327900"/>
          </a:xfrm>
        </p:spPr>
        <p:txBody>
          <a:bodyPr vert="horz" lIns="91440" tIns="45720" rIns="91440" bIns="45720" rtlCol="0" anchor="ctr">
            <a:noAutofit/>
          </a:bodyPr>
          <a:lstStyle/>
          <a:p>
            <a:pPr marL="342900" indent="-342900">
              <a:spcBef>
                <a:spcPts val="1200"/>
              </a:spcBef>
              <a:buFont typeface="Wingdings" panose="05000000000000000000" pitchFamily="2" charset="2"/>
              <a:buChar char="§"/>
            </a:pPr>
            <a:r>
              <a:rPr lang="en-US" sz="2000" b="0" dirty="0">
                <a:solidFill>
                  <a:srgbClr val="000000"/>
                </a:solidFill>
              </a:rPr>
              <a:t>There is not a right or wrong on setting performance targets, yet they must be “reasonable.”</a:t>
            </a:r>
          </a:p>
          <a:p>
            <a:pPr marL="342900" indent="-342900">
              <a:spcBef>
                <a:spcPts val="1200"/>
              </a:spcBef>
              <a:buFont typeface="Wingdings" panose="05000000000000000000" pitchFamily="2" charset="2"/>
              <a:buChar char="§"/>
            </a:pPr>
            <a:r>
              <a:rPr lang="en-US" sz="2000" b="0" dirty="0">
                <a:solidFill>
                  <a:srgbClr val="000000"/>
                </a:solidFill>
              </a:rPr>
              <a:t>Simpler is often viewed as better.</a:t>
            </a:r>
          </a:p>
          <a:p>
            <a:pPr marL="342900" indent="-342900">
              <a:spcBef>
                <a:spcPts val="1200"/>
              </a:spcBef>
              <a:buFont typeface="Wingdings" panose="05000000000000000000" pitchFamily="2" charset="2"/>
              <a:buChar char="§"/>
            </a:pPr>
            <a:r>
              <a:rPr lang="en-US" sz="2000" b="0" dirty="0">
                <a:solidFill>
                  <a:srgbClr val="000000"/>
                </a:solidFill>
              </a:rPr>
              <a:t>Is it NOT necessary to have all the performance targets be the same for all PIs or SOs.</a:t>
            </a:r>
          </a:p>
          <a:p>
            <a:pPr marL="342900" indent="-342900">
              <a:spcBef>
                <a:spcPts val="1200"/>
              </a:spcBef>
              <a:buFont typeface="Wingdings" panose="05000000000000000000" pitchFamily="2" charset="2"/>
              <a:buChar char="§"/>
            </a:pPr>
            <a:r>
              <a:rPr lang="en-US" sz="2000" b="0" dirty="0">
                <a:solidFill>
                  <a:srgbClr val="000000"/>
                </a:solidFill>
              </a:rPr>
              <a:t>Avoid averaging when creating assessment data based on grading of student work.</a:t>
            </a:r>
          </a:p>
        </p:txBody>
      </p:sp>
      <p:sp>
        <p:nvSpPr>
          <p:cNvPr id="39" name="TextBox 38"/>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773063464"/>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0846" y="1332952"/>
            <a:ext cx="3397754" cy="3921176"/>
          </a:xfrm>
          <a:noFill/>
        </p:spPr>
        <p:txBody>
          <a:bodyPr vert="horz" lIns="91440" tIns="45720" rIns="91440" bIns="45720" rtlCol="0" anchor="ctr">
            <a:normAutofit/>
          </a:bodyPr>
          <a:lstStyle/>
          <a:p>
            <a:r>
              <a:rPr lang="en-US" sz="4200" dirty="0">
                <a:solidFill>
                  <a:schemeClr val="tx1"/>
                </a:solidFill>
              </a:rPr>
              <a:t>Assessment Methods Wrap-up</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499833"/>
            <a:ext cx="4572000" cy="5581226"/>
          </a:xfrm>
        </p:spPr>
        <p:txBody>
          <a:bodyPr vert="horz" lIns="91440" tIns="45720" rIns="91440" bIns="45720" rtlCol="0" anchor="ctr">
            <a:normAutofit/>
          </a:bodyPr>
          <a:lstStyle/>
          <a:p>
            <a:pPr>
              <a:spcBef>
                <a:spcPts val="1200"/>
              </a:spcBef>
              <a:defRPr/>
            </a:pPr>
            <a:r>
              <a:rPr lang="en-US" sz="2300" dirty="0">
                <a:ln w="0"/>
                <a:solidFill>
                  <a:prstClr val="white"/>
                </a:solidFill>
                <a:effectLst>
                  <a:outerShdw blurRad="38100" dist="19050" dir="2700000" algn="tl" rotWithShape="0">
                    <a:prstClr val="black">
                      <a:alpha val="40000"/>
                    </a:prstClr>
                  </a:outerShdw>
                </a:effectLst>
                <a:highlight>
                  <a:srgbClr val="F26D1F"/>
                </a:highlight>
                <a:latin typeface="Arial" panose="020B0604020202020204"/>
              </a:rPr>
              <a:t>VALIDITY</a:t>
            </a:r>
          </a:p>
          <a:p>
            <a:pPr marL="457200" indent="-457200">
              <a:buAutoNum type="arabicPeriod"/>
            </a:pPr>
            <a:endParaRPr lang="en-US" sz="2000" b="0" dirty="0">
              <a:solidFill>
                <a:srgbClr val="000000"/>
              </a:solidFill>
            </a:endParaRPr>
          </a:p>
          <a:p>
            <a:pPr marL="457200" indent="-457200">
              <a:buAutoNum type="arabicPeriod"/>
            </a:pPr>
            <a:r>
              <a:rPr lang="en-US" sz="2000" dirty="0"/>
              <a:t>Relevance: </a:t>
            </a:r>
            <a:r>
              <a:rPr lang="en-US" sz="2000" b="0" dirty="0">
                <a:solidFill>
                  <a:srgbClr val="000000"/>
                </a:solidFill>
              </a:rPr>
              <a:t>The assessment option measures the student outcome as </a:t>
            </a:r>
            <a:r>
              <a:rPr lang="en-US" sz="2000" b="0" dirty="0">
                <a:solidFill>
                  <a:srgbClr val="F26D1F"/>
                </a:solidFill>
              </a:rPr>
              <a:t>directly</a:t>
            </a:r>
            <a:r>
              <a:rPr lang="en-US" sz="2000" b="0" dirty="0">
                <a:solidFill>
                  <a:srgbClr val="000000"/>
                </a:solidFill>
              </a:rPr>
              <a:t> as possible.</a:t>
            </a:r>
          </a:p>
          <a:p>
            <a:pPr marL="457200" indent="-457200">
              <a:buAutoNum type="arabicPeriod"/>
            </a:pPr>
            <a:r>
              <a:rPr lang="en-US" sz="2000" dirty="0"/>
              <a:t>Accuracy:</a:t>
            </a:r>
            <a:r>
              <a:rPr lang="en-US" sz="2000" b="0" dirty="0">
                <a:solidFill>
                  <a:srgbClr val="000000"/>
                </a:solidFill>
              </a:rPr>
              <a:t> The option measures the student outcome with confidence that the findings represent the </a:t>
            </a:r>
            <a:r>
              <a:rPr lang="en-US" sz="2000" b="0" dirty="0">
                <a:solidFill>
                  <a:srgbClr val="F26D1F"/>
                </a:solidFill>
              </a:rPr>
              <a:t>true value </a:t>
            </a:r>
            <a:r>
              <a:rPr lang="en-US" sz="2000" b="0" dirty="0">
                <a:solidFill>
                  <a:srgbClr val="000000"/>
                </a:solidFill>
              </a:rPr>
              <a:t>of student learning.</a:t>
            </a:r>
          </a:p>
          <a:p>
            <a:pPr marL="457200" indent="-457200">
              <a:buAutoNum type="arabicPeriod"/>
            </a:pPr>
            <a:r>
              <a:rPr lang="en-US" sz="2000" dirty="0"/>
              <a:t>Utility: </a:t>
            </a:r>
            <a:r>
              <a:rPr lang="en-US" sz="2000" b="0" dirty="0">
                <a:solidFill>
                  <a:srgbClr val="000000"/>
                </a:solidFill>
              </a:rPr>
              <a:t>The option provides formative and summative results with </a:t>
            </a:r>
            <a:r>
              <a:rPr lang="en-US" sz="2000" b="0" dirty="0">
                <a:solidFill>
                  <a:srgbClr val="F26D1F"/>
                </a:solidFill>
              </a:rPr>
              <a:t>clear implications </a:t>
            </a:r>
            <a:r>
              <a:rPr lang="en-US" sz="2000" b="0" dirty="0">
                <a:solidFill>
                  <a:srgbClr val="000000"/>
                </a:solidFill>
              </a:rPr>
              <a:t>for program evaluation and improvement.</a:t>
            </a:r>
            <a:endParaRPr lang="en-US" sz="2000" dirty="0">
              <a:solidFill>
                <a:srgbClr val="1C89C0"/>
              </a:solidFill>
            </a:endParaRPr>
          </a:p>
        </p:txBody>
      </p:sp>
      <p:sp>
        <p:nvSpPr>
          <p:cNvPr id="38" name="TextBox 37"/>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94625522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0846" y="1332952"/>
            <a:ext cx="3397754" cy="3921176"/>
          </a:xfrm>
          <a:noFill/>
        </p:spPr>
        <p:txBody>
          <a:bodyPr vert="horz" lIns="91440" tIns="45720" rIns="91440" bIns="45720" rtlCol="0" anchor="ctr">
            <a:normAutofit/>
          </a:bodyPr>
          <a:lstStyle/>
          <a:p>
            <a:r>
              <a:rPr lang="en-US" sz="4200" dirty="0">
                <a:solidFill>
                  <a:schemeClr val="tx1"/>
                </a:solidFill>
              </a:rPr>
              <a:t>Assessment Methods Wrap-up</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499833"/>
            <a:ext cx="4572000" cy="5581226"/>
          </a:xfrm>
        </p:spPr>
        <p:txBody>
          <a:bodyPr vert="horz" lIns="91440" tIns="45720" rIns="91440" bIns="45720" rtlCol="0" anchor="ctr">
            <a:normAutofit/>
          </a:bodyPr>
          <a:lstStyle/>
          <a:p>
            <a:pPr>
              <a:spcBef>
                <a:spcPts val="1200"/>
              </a:spcBef>
              <a:defRPr/>
            </a:pPr>
            <a:r>
              <a:rPr lang="en-US" sz="2300" dirty="0">
                <a:ln w="0"/>
                <a:solidFill>
                  <a:prstClr val="white"/>
                </a:solidFill>
                <a:effectLst>
                  <a:outerShdw blurRad="38100" dist="19050" dir="2700000" algn="tl" rotWithShape="0">
                    <a:prstClr val="black">
                      <a:alpha val="40000"/>
                    </a:prstClr>
                  </a:outerShdw>
                </a:effectLst>
                <a:highlight>
                  <a:srgbClr val="F26D1F"/>
                </a:highlight>
                <a:latin typeface="Arial" panose="020B0604020202020204"/>
              </a:rPr>
              <a:t>BOTTOM LINES</a:t>
            </a:r>
          </a:p>
          <a:p>
            <a:pPr marL="457200" indent="-457200">
              <a:buAutoNum type="arabicPeriod"/>
            </a:pPr>
            <a:endParaRPr lang="en-US" sz="2000" b="0" dirty="0">
              <a:solidFill>
                <a:srgbClr val="000000"/>
              </a:solidFill>
            </a:endParaRPr>
          </a:p>
          <a:p>
            <a:pPr marL="342900" indent="-342900">
              <a:spcBef>
                <a:spcPts val="1200"/>
              </a:spcBef>
              <a:buClr>
                <a:srgbClr val="1B75B2"/>
              </a:buClr>
              <a:buFont typeface="Wingdings" panose="05000000000000000000" pitchFamily="2" charset="2"/>
              <a:buChar char="§"/>
              <a:defRPr/>
            </a:pPr>
            <a:r>
              <a:rPr lang="en-US" sz="2000" b="0" dirty="0">
                <a:solidFill>
                  <a:srgbClr val="000000"/>
                </a:solidFill>
                <a:latin typeface="Arial" panose="020B0604020202020204"/>
              </a:rPr>
              <a:t>All assessment options have advantages and disadvantages.</a:t>
            </a:r>
          </a:p>
          <a:p>
            <a:pPr marL="342900" indent="-342900">
              <a:spcBef>
                <a:spcPts val="1200"/>
              </a:spcBef>
              <a:buClr>
                <a:srgbClr val="1B75B2"/>
              </a:buClr>
              <a:buFont typeface="Wingdings" panose="05000000000000000000" pitchFamily="2" charset="2"/>
              <a:buChar char="§"/>
              <a:defRPr/>
            </a:pPr>
            <a:r>
              <a:rPr lang="en-US" sz="2000" b="0" dirty="0">
                <a:solidFill>
                  <a:srgbClr val="000000"/>
                </a:solidFill>
                <a:latin typeface="Arial" panose="020B0604020202020204"/>
              </a:rPr>
              <a:t>“Ideal” methods mean those that are best fit between program needs, satisfactory validity, and affordability (time, effort, and money).</a:t>
            </a:r>
          </a:p>
          <a:p>
            <a:pPr marL="342900" indent="-342900">
              <a:spcBef>
                <a:spcPts val="1200"/>
              </a:spcBef>
              <a:buClr>
                <a:srgbClr val="1B75B2"/>
              </a:buClr>
              <a:buFont typeface="Wingdings" panose="05000000000000000000" pitchFamily="2" charset="2"/>
              <a:buChar char="§"/>
              <a:defRPr/>
            </a:pPr>
            <a:r>
              <a:rPr lang="en-US" sz="2000" b="0" dirty="0">
                <a:solidFill>
                  <a:srgbClr val="000000"/>
                </a:solidFill>
                <a:latin typeface="Arial" panose="020B0604020202020204"/>
              </a:rPr>
              <a:t>Crucial to use multi-method/multi-source approach to maximize validity and reduce bias of any one approach.</a:t>
            </a:r>
          </a:p>
        </p:txBody>
      </p:sp>
      <p:sp>
        <p:nvSpPr>
          <p:cNvPr id="38" name="TextBox 37"/>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172593014"/>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44" name="Freeform: Shape 43">
            <a:extLst>
              <a:ext uri="{FF2B5EF4-FFF2-40B4-BE49-F238E27FC236}">
                <a16:creationId xmlns:a16="http://schemas.microsoft.com/office/drawing/2014/main"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7504" y="1246378"/>
            <a:ext cx="2578608" cy="867410"/>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2200" dirty="0">
                <a:solidFill>
                  <a:schemeClr val="tx1"/>
                </a:solidFill>
              </a:rPr>
              <a:t>TRIANGULATION</a:t>
            </a:r>
          </a:p>
        </p:txBody>
      </p:sp>
      <p:sp>
        <p:nvSpPr>
          <p:cNvPr id="48" name="Rectangle 47">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0"/>
          </p:nvPr>
        </p:nvSpPr>
        <p:spPr>
          <a:xfrm>
            <a:off x="257748" y="2783402"/>
            <a:ext cx="2819400" cy="2194757"/>
          </a:xfrm>
        </p:spPr>
        <p:txBody>
          <a:bodyPr vert="horz" lIns="91440" tIns="45720" rIns="91440" bIns="45720" rtlCol="0" anchor="ctr">
            <a:noAutofit/>
          </a:bodyPr>
          <a:lstStyle/>
          <a:p>
            <a:pPr marL="342900" indent="-342900">
              <a:spcBef>
                <a:spcPts val="1200"/>
              </a:spcBef>
              <a:buFont typeface="Wingdings" panose="05000000000000000000" pitchFamily="2" charset="2"/>
              <a:buChar char="§"/>
            </a:pPr>
            <a:r>
              <a:rPr lang="en-US" sz="2000" b="0" dirty="0">
                <a:solidFill>
                  <a:srgbClr val="000000"/>
                </a:solidFill>
              </a:rPr>
              <a:t>Triangulation via 3 measurements</a:t>
            </a:r>
          </a:p>
          <a:p>
            <a:pPr marL="342900" indent="-342900">
              <a:spcBef>
                <a:spcPts val="1200"/>
              </a:spcBef>
              <a:buFont typeface="Wingdings" panose="05000000000000000000" pitchFamily="2" charset="2"/>
              <a:buChar char="§"/>
            </a:pPr>
            <a:r>
              <a:rPr lang="en-US" sz="2000" b="0" dirty="0">
                <a:solidFill>
                  <a:srgbClr val="000000"/>
                </a:solidFill>
              </a:rPr>
              <a:t>Multiple measurements</a:t>
            </a:r>
          </a:p>
          <a:p>
            <a:pPr marL="342900" indent="-342900">
              <a:spcBef>
                <a:spcPts val="1200"/>
              </a:spcBef>
              <a:buFont typeface="Wingdings" panose="05000000000000000000" pitchFamily="2" charset="2"/>
              <a:buChar char="§"/>
            </a:pPr>
            <a:r>
              <a:rPr lang="en-US" sz="2000" b="0" dirty="0">
                <a:solidFill>
                  <a:srgbClr val="000000"/>
                </a:solidFill>
              </a:rPr>
              <a:t>Different classes, different lectures</a:t>
            </a:r>
          </a:p>
        </p:txBody>
      </p:sp>
      <p:graphicFrame>
        <p:nvGraphicFramePr>
          <p:cNvPr id="4" name="Diagram 3">
            <a:extLst>
              <a:ext uri="{FF2B5EF4-FFF2-40B4-BE49-F238E27FC236}">
                <a16:creationId xmlns:a16="http://schemas.microsoft.com/office/drawing/2014/main" id="{1DA906AE-F481-49F7-8D47-B5DB9D3B29F3}"/>
              </a:ext>
            </a:extLst>
          </p:cNvPr>
          <p:cNvGraphicFramePr/>
          <p:nvPr>
            <p:extLst>
              <p:ext uri="{D42A27DB-BD31-4B8C-83A1-F6EECF244321}">
                <p14:modId xmlns:p14="http://schemas.microsoft.com/office/powerpoint/2010/main" val="1702011528"/>
              </p:ext>
            </p:extLst>
          </p:nvPr>
        </p:nvGraphicFramePr>
        <p:xfrm>
          <a:off x="3112655" y="381000"/>
          <a:ext cx="5943600" cy="594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AA712D74-A39B-481F-B53C-DCA95AFCC534}"/>
              </a:ext>
            </a:extLst>
          </p:cNvPr>
          <p:cNvGraphicFramePr/>
          <p:nvPr/>
        </p:nvGraphicFramePr>
        <p:xfrm>
          <a:off x="4071044" y="2302075"/>
          <a:ext cx="4026821" cy="33728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9" name="Title 1">
            <a:extLst>
              <a:ext uri="{FF2B5EF4-FFF2-40B4-BE49-F238E27FC236}">
                <a16:creationId xmlns:a16="http://schemas.microsoft.com/office/drawing/2014/main" id="{00C7D3B5-BCB5-44A5-AB1B-B4550A74EC16}"/>
              </a:ext>
            </a:extLst>
          </p:cNvPr>
          <p:cNvSpPr txBox="1">
            <a:spLocks/>
          </p:cNvSpPr>
          <p:nvPr/>
        </p:nvSpPr>
        <p:spPr>
          <a:xfrm rot="17133936">
            <a:off x="4921510" y="2248879"/>
            <a:ext cx="2665194" cy="2428679"/>
          </a:xfrm>
          <a:prstGeom prst="rect">
            <a:avLst/>
          </a:prstGeom>
          <a:noFill/>
        </p:spPr>
        <p:txBody>
          <a:bodyPr vert="horz" lIns="91440" tIns="45720" rIns="91440" bIns="45720" rtlCol="0" anchor="ctr">
            <a:prstTxWarp prst="textArchDown">
              <a:avLst>
                <a:gd name="adj" fmla="val 19456697"/>
              </a:avLst>
            </a:prstTxWarp>
            <a:normAutofit/>
          </a:bodyPr>
          <a:lstStyle>
            <a:lvl1pPr algn="l" defTabSz="914400" rtl="0" eaLnBrk="1" latinLnBrk="0" hangingPunct="1">
              <a:lnSpc>
                <a:spcPct val="90000"/>
              </a:lnSpc>
              <a:spcBef>
                <a:spcPct val="0"/>
              </a:spcBef>
              <a:buNone/>
              <a:defRPr sz="3200" b="1" kern="1200" cap="none" baseline="0">
                <a:solidFill>
                  <a:srgbClr val="4141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a:ea typeface="+mj-ea"/>
                <a:cs typeface="+mj-cs"/>
              </a:rPr>
              <a:t>Improve Validity</a:t>
            </a:r>
          </a:p>
        </p:txBody>
      </p:sp>
      <p:sp>
        <p:nvSpPr>
          <p:cNvPr id="12" name="TextBox 11"/>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23478708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0846" y="1332952"/>
            <a:ext cx="3397754" cy="3921176"/>
          </a:xfrm>
          <a:noFill/>
        </p:spPr>
        <p:txBody>
          <a:bodyPr vert="horz" lIns="91440" tIns="45720" rIns="91440" bIns="45720" rtlCol="0" anchor="ctr">
            <a:normAutofit/>
          </a:bodyPr>
          <a:lstStyle/>
          <a:p>
            <a:r>
              <a:rPr lang="en-US" sz="4200" dirty="0">
                <a:solidFill>
                  <a:schemeClr val="tx1"/>
                </a:solidFill>
              </a:rPr>
              <a:t>Assessment Methods Wrap-up</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 name="Text Placeholder 2"/>
          <p:cNvSpPr>
            <a:spLocks noGrp="1"/>
          </p:cNvSpPr>
          <p:nvPr>
            <p:ph type="body" sz="quarter" idx="10"/>
          </p:nvPr>
        </p:nvSpPr>
        <p:spPr>
          <a:xfrm>
            <a:off x="4419600" y="499833"/>
            <a:ext cx="4572000" cy="5581226"/>
          </a:xfrm>
        </p:spPr>
        <p:txBody>
          <a:bodyPr vert="horz" lIns="91440" tIns="45720" rIns="91440" bIns="45720" rtlCol="0" anchor="ctr">
            <a:normAutofit/>
          </a:bodyPr>
          <a:lstStyle/>
          <a:p>
            <a:pPr>
              <a:spcBef>
                <a:spcPts val="1200"/>
              </a:spcBef>
              <a:defRPr/>
            </a:pPr>
            <a:r>
              <a:rPr lang="en-US" sz="2300" dirty="0" smtClean="0">
                <a:ln w="0"/>
                <a:solidFill>
                  <a:prstClr val="white"/>
                </a:solidFill>
                <a:effectLst>
                  <a:outerShdw blurRad="38100" dist="19050" dir="2700000" algn="tl" rotWithShape="0">
                    <a:prstClr val="black">
                      <a:alpha val="40000"/>
                    </a:prstClr>
                  </a:outerShdw>
                </a:effectLst>
                <a:highlight>
                  <a:srgbClr val="F26D1F"/>
                </a:highlight>
                <a:latin typeface="Arial" panose="020B0604020202020204"/>
              </a:rPr>
              <a:t>Keep in Mind</a:t>
            </a:r>
            <a:endParaRPr lang="en-US" sz="2300" dirty="0">
              <a:ln w="0"/>
              <a:solidFill>
                <a:prstClr val="white"/>
              </a:solidFill>
              <a:effectLst>
                <a:outerShdw blurRad="38100" dist="19050" dir="2700000" algn="tl" rotWithShape="0">
                  <a:prstClr val="black">
                    <a:alpha val="40000"/>
                  </a:prstClr>
                </a:outerShdw>
              </a:effectLst>
              <a:highlight>
                <a:srgbClr val="F26D1F"/>
              </a:highlight>
              <a:latin typeface="Arial" panose="020B0604020202020204"/>
            </a:endParaRPr>
          </a:p>
          <a:p>
            <a:pPr marL="457200" indent="-457200">
              <a:buAutoNum type="arabicPeriod"/>
            </a:pPr>
            <a:endParaRPr lang="en-US" sz="2000" b="0" dirty="0">
              <a:solidFill>
                <a:srgbClr val="000000"/>
              </a:solidFill>
            </a:endParaRPr>
          </a:p>
          <a:p>
            <a:pPr marL="342900" indent="-342900">
              <a:spcBef>
                <a:spcPts val="1200"/>
              </a:spcBef>
              <a:buClr>
                <a:srgbClr val="1B75B2"/>
              </a:buClr>
              <a:buFont typeface="Wingdings" panose="05000000000000000000" pitchFamily="2" charset="2"/>
              <a:buChar char="§"/>
              <a:defRPr/>
            </a:pPr>
            <a:r>
              <a:rPr lang="en-US" sz="2000" b="0" dirty="0">
                <a:solidFill>
                  <a:srgbClr val="000000"/>
                </a:solidFill>
                <a:latin typeface="Arial" panose="020B0604020202020204"/>
              </a:rPr>
              <a:t>There will always be more than one way to measure any student outcome.</a:t>
            </a:r>
          </a:p>
          <a:p>
            <a:pPr marL="342900" indent="-342900">
              <a:spcBef>
                <a:spcPts val="1200"/>
              </a:spcBef>
              <a:buClr>
                <a:srgbClr val="1B75B2"/>
              </a:buClr>
              <a:buFont typeface="Wingdings" panose="05000000000000000000" pitchFamily="2" charset="2"/>
              <a:buChar char="§"/>
              <a:defRPr/>
            </a:pPr>
            <a:r>
              <a:rPr lang="en-US" sz="2000" b="0" dirty="0">
                <a:solidFill>
                  <a:srgbClr val="000000"/>
                </a:solidFill>
                <a:latin typeface="Arial" panose="020B0604020202020204"/>
              </a:rPr>
              <a:t>No single method is good for measuring a wide variety of different student abilities.</a:t>
            </a:r>
          </a:p>
          <a:p>
            <a:pPr marL="342900" indent="-342900">
              <a:spcBef>
                <a:spcPts val="1200"/>
              </a:spcBef>
              <a:buClr>
                <a:srgbClr val="1B75B2"/>
              </a:buClr>
              <a:buFont typeface="Wingdings" panose="05000000000000000000" pitchFamily="2" charset="2"/>
              <a:buChar char="§"/>
              <a:defRPr/>
            </a:pPr>
            <a:r>
              <a:rPr lang="en-US" sz="2000" b="0" dirty="0" smtClean="0">
                <a:solidFill>
                  <a:srgbClr val="000000"/>
                </a:solidFill>
                <a:latin typeface="Arial" panose="020B0604020202020204"/>
              </a:rPr>
              <a:t>It </a:t>
            </a:r>
            <a:r>
              <a:rPr lang="en-US" sz="2000" b="0" dirty="0">
                <a:solidFill>
                  <a:srgbClr val="000000"/>
                </a:solidFill>
                <a:latin typeface="Arial" panose="020B0604020202020204"/>
              </a:rPr>
              <a:t>is important to pilot test to see if a method is appropriate for your program.</a:t>
            </a:r>
          </a:p>
        </p:txBody>
      </p:sp>
      <p:sp>
        <p:nvSpPr>
          <p:cNvPr id="38" name="TextBox 37"/>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4012924498"/>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10069" y="2030781"/>
            <a:ext cx="3469073" cy="2406406"/>
          </a:xfrm>
          <a:noFill/>
        </p:spPr>
        <p:txBody>
          <a:bodyPr vert="horz" lIns="91440" tIns="45720" rIns="91440" bIns="45720" rtlCol="0" anchor="ctr">
            <a:normAutofit/>
          </a:bodyPr>
          <a:lstStyle/>
          <a:p>
            <a:r>
              <a:rPr lang="en-US" sz="4200" dirty="0">
                <a:solidFill>
                  <a:schemeClr val="tx1"/>
                </a:solidFill>
              </a:rPr>
              <a:t>Evaluation</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19601" y="570034"/>
            <a:ext cx="4572000" cy="5327900"/>
          </a:xfrm>
        </p:spPr>
        <p:txBody>
          <a:bodyPr vert="horz" lIns="91440" tIns="45720" rIns="91440" bIns="45720" rtlCol="0" anchor="ctr">
            <a:noAutofit/>
          </a:bodyPr>
          <a:lstStyle/>
          <a:p>
            <a:pPr marL="342900" indent="-342900">
              <a:spcBef>
                <a:spcPts val="1200"/>
              </a:spcBef>
              <a:buFont typeface="Wingdings" panose="05000000000000000000" pitchFamily="2" charset="2"/>
              <a:buChar char="§"/>
            </a:pPr>
            <a:r>
              <a:rPr lang="en-US" sz="2000" b="0" dirty="0">
                <a:solidFill>
                  <a:srgbClr val="000000"/>
                </a:solidFill>
              </a:rPr>
              <a:t>Evaluation of the assessment data for student outcomes is required by </a:t>
            </a:r>
            <a:r>
              <a:rPr lang="en-US" sz="2000" b="0" dirty="0" smtClean="0">
                <a:solidFill>
                  <a:srgbClr val="000000"/>
                </a:solidFill>
              </a:rPr>
              <a:t>ABET’s Criterion </a:t>
            </a:r>
            <a:r>
              <a:rPr lang="en-US" sz="2000" b="0" dirty="0">
                <a:solidFill>
                  <a:srgbClr val="000000"/>
                </a:solidFill>
              </a:rPr>
              <a:t>4.</a:t>
            </a:r>
          </a:p>
          <a:p>
            <a:pPr marL="342900" indent="-342900">
              <a:spcBef>
                <a:spcPts val="1200"/>
              </a:spcBef>
              <a:buFont typeface="Wingdings" panose="05000000000000000000" pitchFamily="2" charset="2"/>
              <a:buChar char="§"/>
            </a:pPr>
            <a:r>
              <a:rPr lang="en-US" sz="2000" b="0" dirty="0" smtClean="0">
                <a:solidFill>
                  <a:srgbClr val="000000"/>
                </a:solidFill>
              </a:rPr>
              <a:t>Evaluation determines how well students are attaining the SOs AS A GROUP.  </a:t>
            </a:r>
          </a:p>
          <a:p>
            <a:pPr marL="342900" indent="-342900">
              <a:spcBef>
                <a:spcPts val="1200"/>
              </a:spcBef>
              <a:buFont typeface="Wingdings" panose="05000000000000000000" pitchFamily="2" charset="2"/>
              <a:buChar char="§"/>
            </a:pPr>
            <a:r>
              <a:rPr lang="en-US" sz="2000" b="0" dirty="0" smtClean="0">
                <a:solidFill>
                  <a:srgbClr val="000000"/>
                </a:solidFill>
              </a:rPr>
              <a:t>For ABET, evaluation results of how well students are attaining the SOs </a:t>
            </a:r>
            <a:r>
              <a:rPr lang="en-US" sz="2000" b="0" dirty="0" smtClean="0">
                <a:solidFill>
                  <a:srgbClr val="1C89C0"/>
                </a:solidFill>
              </a:rPr>
              <a:t>must be used </a:t>
            </a:r>
            <a:r>
              <a:rPr lang="en-US" sz="2000" b="0" dirty="0">
                <a:solidFill>
                  <a:srgbClr val="000000"/>
                </a:solidFill>
              </a:rPr>
              <a:t>as input for continuous improvement </a:t>
            </a:r>
            <a:r>
              <a:rPr lang="en-US" sz="2000" b="0" dirty="0" smtClean="0">
                <a:solidFill>
                  <a:srgbClr val="000000"/>
                </a:solidFill>
              </a:rPr>
              <a:t>actions to comply with Criterion 4.</a:t>
            </a:r>
          </a:p>
          <a:p>
            <a:pPr marL="342900" indent="-342900">
              <a:spcBef>
                <a:spcPts val="1200"/>
              </a:spcBef>
              <a:buFont typeface="Wingdings" panose="05000000000000000000" pitchFamily="2" charset="2"/>
              <a:buChar char="§"/>
            </a:pPr>
            <a:r>
              <a:rPr lang="en-US" sz="2000" b="0" dirty="0" smtClean="0">
                <a:solidFill>
                  <a:srgbClr val="000000"/>
                </a:solidFill>
              </a:rPr>
              <a:t>AUN-QA criteria also encourages a similar process.</a:t>
            </a:r>
            <a:endParaRPr lang="en-US" sz="2000" b="0" dirty="0">
              <a:solidFill>
                <a:srgbClr val="000000"/>
              </a:solidFill>
            </a:endParaRPr>
          </a:p>
        </p:txBody>
      </p:sp>
      <p:sp>
        <p:nvSpPr>
          <p:cNvPr id="39" name="TextBox 38"/>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30086333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0846" y="1332952"/>
            <a:ext cx="3397754" cy="3921176"/>
          </a:xfrm>
          <a:noFill/>
        </p:spPr>
        <p:txBody>
          <a:bodyPr vert="horz" lIns="91440" tIns="45720" rIns="91440" bIns="45720" rtlCol="0" anchor="ctr">
            <a:normAutofit/>
          </a:bodyPr>
          <a:lstStyle/>
          <a:p>
            <a:r>
              <a:rPr lang="en-US" sz="4200" dirty="0">
                <a:solidFill>
                  <a:schemeClr val="tx1"/>
                </a:solidFill>
              </a:rPr>
              <a:t>What does it mean to “Evaluate”?</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aphicFrame>
        <p:nvGraphicFramePr>
          <p:cNvPr id="39" name="Text Placeholder 2">
            <a:extLst>
              <a:ext uri="{FF2B5EF4-FFF2-40B4-BE49-F238E27FC236}">
                <a16:creationId xmlns:a16="http://schemas.microsoft.com/office/drawing/2014/main" id="{55F53EB6-4174-4C31-82E4-14FB418E586D}"/>
              </a:ext>
            </a:extLst>
          </p:cNvPr>
          <p:cNvGraphicFramePr/>
          <p:nvPr/>
        </p:nvGraphicFramePr>
        <p:xfrm>
          <a:off x="4419600" y="499833"/>
          <a:ext cx="4572000" cy="5581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TextBox 37"/>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704531519"/>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wnload Example Stamp Png Graphic Black And White Stock - Brunei Vehicle  Pass Online PNG Image with No Background - PNGkey.com">
            <a:extLst>
              <a:ext uri="{FF2B5EF4-FFF2-40B4-BE49-F238E27FC236}">
                <a16:creationId xmlns:a16="http://schemas.microsoft.com/office/drawing/2014/main" id="{A3EBD2B9-1B9A-4CA3-8F34-0F86959CFEE8}"/>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rot="19689506">
            <a:off x="1904380" y="2721259"/>
            <a:ext cx="5344191" cy="18109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822C94A-4749-4506-AD87-F7FD247F0893}"/>
              </a:ext>
            </a:extLst>
          </p:cNvPr>
          <p:cNvPicPr>
            <a:picLocks noChangeAspect="1"/>
          </p:cNvPicPr>
          <p:nvPr/>
        </p:nvPicPr>
        <p:blipFill>
          <a:blip r:embed="rId4"/>
          <a:stretch>
            <a:fillRect/>
          </a:stretch>
        </p:blipFill>
        <p:spPr>
          <a:xfrm>
            <a:off x="105518" y="662647"/>
            <a:ext cx="6018030" cy="609600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230A9690-58D9-4404-B0E8-4E794A88FF5D}"/>
              </a:ext>
            </a:extLst>
          </p:cNvPr>
          <p:cNvPicPr>
            <a:picLocks noChangeAspect="1"/>
          </p:cNvPicPr>
          <p:nvPr/>
        </p:nvPicPr>
        <p:blipFill>
          <a:blip r:embed="rId5"/>
          <a:stretch>
            <a:fillRect/>
          </a:stretch>
        </p:blipFill>
        <p:spPr>
          <a:xfrm>
            <a:off x="5848368" y="1237648"/>
            <a:ext cx="3205355" cy="961853"/>
          </a:xfrm>
          <a:prstGeom prst="rect">
            <a:avLst/>
          </a:prstGeom>
          <a:effectLst>
            <a:outerShdw blurRad="50800" dist="38100" dir="2700000" algn="tl" rotWithShape="0">
              <a:prstClr val="black">
                <a:alpha val="40000"/>
              </a:prstClr>
            </a:outerShdw>
          </a:effectLst>
        </p:spPr>
      </p:pic>
      <p:sp>
        <p:nvSpPr>
          <p:cNvPr id="12" name="Google Shape;130;p17">
            <a:extLst>
              <a:ext uri="{FF2B5EF4-FFF2-40B4-BE49-F238E27FC236}">
                <a16:creationId xmlns:a16="http://schemas.microsoft.com/office/drawing/2014/main" id="{C78BDD86-96FC-4D77-BED9-2951E7DA3CEB}"/>
              </a:ext>
            </a:extLst>
          </p:cNvPr>
          <p:cNvSpPr txBox="1">
            <a:spLocks/>
          </p:cNvSpPr>
          <p:nvPr/>
        </p:nvSpPr>
        <p:spPr>
          <a:xfrm>
            <a:off x="152400" y="49268"/>
            <a:ext cx="8839200" cy="5861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1" i="0" u="none" strike="noStrike" cap="none">
                <a:solidFill>
                  <a:schemeClr val="accent2"/>
                </a:solidFill>
                <a:latin typeface="Fira Sans Condensed"/>
                <a:ea typeface="Fira Sans Condensed"/>
                <a:cs typeface="Fira Sans Condensed"/>
                <a:sym typeface="Fira Sans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AFD7DA"/>
              </a:buClr>
              <a:buSzPts val="2800"/>
              <a:buFont typeface="Arial"/>
              <a:buNone/>
              <a:tabLst/>
              <a:defRPr/>
            </a:pPr>
            <a:r>
              <a:rPr kumimoji="0" lang="en-US" sz="2600" b="1" i="0" u="none" strike="noStrike" kern="0" cap="none" spc="0" normalizeH="0" baseline="0" noProof="0" dirty="0">
                <a:ln>
                  <a:noFill/>
                </a:ln>
                <a:solidFill>
                  <a:srgbClr val="000000"/>
                </a:solidFill>
                <a:effectLst/>
                <a:uLnTx/>
                <a:uFillTx/>
                <a:latin typeface="Fira Sans Condensed"/>
                <a:sym typeface="Fira Sans Condensed"/>
              </a:rPr>
              <a:t>Documentation Submitted by Instructor/Faculty Member</a:t>
            </a:r>
          </a:p>
        </p:txBody>
      </p:sp>
      <p:sp>
        <p:nvSpPr>
          <p:cNvPr id="14" name="Text Placeholder 2">
            <a:extLst>
              <a:ext uri="{FF2B5EF4-FFF2-40B4-BE49-F238E27FC236}">
                <a16:creationId xmlns:a16="http://schemas.microsoft.com/office/drawing/2014/main" id="{B57F192C-866E-405D-87BC-8492E92BEA08}"/>
              </a:ext>
            </a:extLst>
          </p:cNvPr>
          <p:cNvSpPr>
            <a:spLocks noGrp="1"/>
          </p:cNvSpPr>
          <p:nvPr>
            <p:ph type="body" sz="quarter" idx="10"/>
          </p:nvPr>
        </p:nvSpPr>
        <p:spPr>
          <a:xfrm>
            <a:off x="5848368" y="814339"/>
            <a:ext cx="3205355" cy="423309"/>
          </a:xfrm>
        </p:spPr>
        <p:txBody>
          <a:bodyPr vert="horz" lIns="91440" tIns="45720" rIns="91440" bIns="45720" rtlCol="0" anchor="b">
            <a:normAutofit/>
          </a:bodyPr>
          <a:lstStyle/>
          <a:p>
            <a:pPr algn="r">
              <a:lnSpc>
                <a:spcPct val="90000"/>
              </a:lnSpc>
              <a:spcBef>
                <a:spcPts val="1000"/>
              </a:spcBef>
            </a:pPr>
            <a:r>
              <a:rPr lang="en-US" sz="1800" kern="1200" dirty="0">
                <a:latin typeface="Grandview" panose="020B0502040204020203" pitchFamily="34" charset="0"/>
                <a:ea typeface="+mn-ea"/>
                <a:cs typeface="+mn-cs"/>
              </a:rPr>
              <a:t>PI Assessment Worksheet</a:t>
            </a:r>
          </a:p>
        </p:txBody>
      </p:sp>
      <p:grpSp>
        <p:nvGrpSpPr>
          <p:cNvPr id="2" name="Group 1">
            <a:extLst>
              <a:ext uri="{FF2B5EF4-FFF2-40B4-BE49-F238E27FC236}">
                <a16:creationId xmlns:a16="http://schemas.microsoft.com/office/drawing/2014/main" id="{66767126-84BC-46AA-B3C4-5B96F77D8B45}"/>
              </a:ext>
            </a:extLst>
          </p:cNvPr>
          <p:cNvGrpSpPr/>
          <p:nvPr/>
        </p:nvGrpSpPr>
        <p:grpSpPr>
          <a:xfrm>
            <a:off x="4991372" y="2322906"/>
            <a:ext cx="4371241" cy="2132062"/>
            <a:chOff x="5009960" y="2472291"/>
            <a:chExt cx="4371241" cy="2132062"/>
          </a:xfrm>
        </p:grpSpPr>
        <p:pic>
          <p:nvPicPr>
            <p:cNvPr id="4" name="Picture 3" descr="Text, letter&#10;&#10;Description automatically generated">
              <a:extLst>
                <a:ext uri="{FF2B5EF4-FFF2-40B4-BE49-F238E27FC236}">
                  <a16:creationId xmlns:a16="http://schemas.microsoft.com/office/drawing/2014/main" id="{D0E2A9D1-943C-48D3-AEEB-43103901D583}"/>
                </a:ext>
              </a:extLst>
            </p:cNvPr>
            <p:cNvPicPr>
              <a:picLocks noChangeAspect="1"/>
            </p:cNvPicPr>
            <p:nvPr/>
          </p:nvPicPr>
          <p:blipFill rotWithShape="1">
            <a:blip r:embed="rId6"/>
            <a:srcRect l="9751" t="8237" r="6875" b="6666"/>
            <a:stretch/>
          </p:blipFill>
          <p:spPr>
            <a:xfrm>
              <a:off x="6375294" y="2895600"/>
              <a:ext cx="1294045" cy="1708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D80BE14-B3C4-4D25-92DE-F70650731CBD}"/>
                </a:ext>
              </a:extLst>
            </p:cNvPr>
            <p:cNvPicPr>
              <a:picLocks noChangeAspect="1"/>
            </p:cNvPicPr>
            <p:nvPr/>
          </p:nvPicPr>
          <p:blipFill rotWithShape="1">
            <a:blip r:embed="rId7"/>
            <a:srcRect r="542"/>
            <a:stretch/>
          </p:blipFill>
          <p:spPr>
            <a:xfrm>
              <a:off x="7729049" y="2895600"/>
              <a:ext cx="1313244" cy="1708753"/>
            </a:xfrm>
            <a:prstGeom prst="rect">
              <a:avLst/>
            </a:prstGeom>
            <a:effectLst>
              <a:outerShdw blurRad="50800" dist="38100" dir="2700000" algn="tl" rotWithShape="0">
                <a:prstClr val="black">
                  <a:alpha val="40000"/>
                </a:prstClr>
              </a:outerShdw>
            </a:effectLst>
          </p:spPr>
        </p:pic>
        <p:sp>
          <p:nvSpPr>
            <p:cNvPr id="15" name="Text Placeholder 2">
              <a:extLst>
                <a:ext uri="{FF2B5EF4-FFF2-40B4-BE49-F238E27FC236}">
                  <a16:creationId xmlns:a16="http://schemas.microsoft.com/office/drawing/2014/main" id="{A45FF0A2-5C62-457B-84BC-2455ED0693CA}"/>
                </a:ext>
              </a:extLst>
            </p:cNvPr>
            <p:cNvSpPr txBox="1">
              <a:spLocks/>
            </p:cNvSpPr>
            <p:nvPr/>
          </p:nvSpPr>
          <p:spPr>
            <a:xfrm>
              <a:off x="5009960" y="2472291"/>
              <a:ext cx="404376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90000"/>
                </a:lnSpc>
                <a:spcBef>
                  <a:spcPts val="1000"/>
                </a:spcBef>
              </a:pPr>
              <a:r>
                <a:rPr lang="en-US" sz="1800" dirty="0">
                  <a:latin typeface="Grandview" panose="020B0502040204020203" pitchFamily="34" charset="0"/>
                  <a:ea typeface="+mn-ea"/>
                  <a:cs typeface="+mn-cs"/>
                </a:rPr>
                <a:t>Assessment Method &amp; Measure</a:t>
              </a:r>
            </a:p>
          </p:txBody>
        </p:sp>
        <p:sp>
          <p:nvSpPr>
            <p:cNvPr id="16" name="Text Placeholder 2">
              <a:extLst>
                <a:ext uri="{FF2B5EF4-FFF2-40B4-BE49-F238E27FC236}">
                  <a16:creationId xmlns:a16="http://schemas.microsoft.com/office/drawing/2014/main" id="{CED82012-10EC-4377-96F3-274492BC099B}"/>
                </a:ext>
              </a:extLst>
            </p:cNvPr>
            <p:cNvSpPr txBox="1">
              <a:spLocks/>
            </p:cNvSpPr>
            <p:nvPr/>
          </p:nvSpPr>
          <p:spPr>
            <a:xfrm rot="2484890">
              <a:off x="6077320" y="3530703"/>
              <a:ext cx="196712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1600" dirty="0">
                  <a:solidFill>
                    <a:srgbClr val="5AA4C7"/>
                  </a:solidFill>
                  <a:latin typeface="Grandview" panose="020B0502040204020203" pitchFamily="34" charset="0"/>
                  <a:ea typeface="+mn-ea"/>
                  <a:cs typeface="+mn-cs"/>
                </a:rPr>
                <a:t>Exam Problem</a:t>
              </a:r>
            </a:p>
          </p:txBody>
        </p:sp>
        <p:sp>
          <p:nvSpPr>
            <p:cNvPr id="17" name="Text Placeholder 2">
              <a:extLst>
                <a:ext uri="{FF2B5EF4-FFF2-40B4-BE49-F238E27FC236}">
                  <a16:creationId xmlns:a16="http://schemas.microsoft.com/office/drawing/2014/main" id="{2A33C000-98FB-4C70-B5C9-BEC70EF488B6}"/>
                </a:ext>
              </a:extLst>
            </p:cNvPr>
            <p:cNvSpPr txBox="1">
              <a:spLocks/>
            </p:cNvSpPr>
            <p:nvPr/>
          </p:nvSpPr>
          <p:spPr>
            <a:xfrm rot="2484890">
              <a:off x="7414078" y="3523667"/>
              <a:ext cx="196712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1600" dirty="0">
                  <a:solidFill>
                    <a:srgbClr val="5AA4C7"/>
                  </a:solidFill>
                  <a:latin typeface="Grandview" panose="020B0502040204020203" pitchFamily="34" charset="0"/>
                  <a:ea typeface="+mn-ea"/>
                  <a:cs typeface="+mn-cs"/>
                </a:rPr>
                <a:t>Grading Checklist</a:t>
              </a:r>
            </a:p>
          </p:txBody>
        </p:sp>
      </p:grpSp>
      <p:grpSp>
        <p:nvGrpSpPr>
          <p:cNvPr id="22" name="Group 21">
            <a:extLst>
              <a:ext uri="{FF2B5EF4-FFF2-40B4-BE49-F238E27FC236}">
                <a16:creationId xmlns:a16="http://schemas.microsoft.com/office/drawing/2014/main" id="{562DBDF6-CF18-4487-B162-35AC56C0A51F}"/>
              </a:ext>
            </a:extLst>
          </p:cNvPr>
          <p:cNvGrpSpPr/>
          <p:nvPr/>
        </p:nvGrpSpPr>
        <p:grpSpPr>
          <a:xfrm>
            <a:off x="4692848" y="4578374"/>
            <a:ext cx="4640810" cy="2180273"/>
            <a:chOff x="4740389" y="4578374"/>
            <a:chExt cx="4640810" cy="2180273"/>
          </a:xfrm>
        </p:grpSpPr>
        <p:grpSp>
          <p:nvGrpSpPr>
            <p:cNvPr id="3" name="Group 2">
              <a:extLst>
                <a:ext uri="{FF2B5EF4-FFF2-40B4-BE49-F238E27FC236}">
                  <a16:creationId xmlns:a16="http://schemas.microsoft.com/office/drawing/2014/main" id="{C3D27323-18B4-48B9-B5CA-BEE613BF7F69}"/>
                </a:ext>
              </a:extLst>
            </p:cNvPr>
            <p:cNvGrpSpPr/>
            <p:nvPr/>
          </p:nvGrpSpPr>
          <p:grpSpPr>
            <a:xfrm>
              <a:off x="5009960" y="4578374"/>
              <a:ext cx="4043763" cy="2180273"/>
              <a:chOff x="5009960" y="4578374"/>
              <a:chExt cx="4043763" cy="2180273"/>
            </a:xfrm>
          </p:grpSpPr>
          <p:pic>
            <p:nvPicPr>
              <p:cNvPr id="8" name="Picture 7">
                <a:extLst>
                  <a:ext uri="{FF2B5EF4-FFF2-40B4-BE49-F238E27FC236}">
                    <a16:creationId xmlns:a16="http://schemas.microsoft.com/office/drawing/2014/main" id="{3A9E4028-EC7C-4703-980B-053DE4ADDBD2}"/>
                  </a:ext>
                </a:extLst>
              </p:cNvPr>
              <p:cNvPicPr>
                <a:picLocks noChangeAspect="1"/>
              </p:cNvPicPr>
              <p:nvPr/>
            </p:nvPicPr>
            <p:blipFill>
              <a:blip r:embed="rId8"/>
              <a:stretch>
                <a:fillRect/>
              </a:stretch>
            </p:blipFill>
            <p:spPr>
              <a:xfrm>
                <a:off x="5009960" y="4994647"/>
                <a:ext cx="1294045" cy="162262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A51FE1F-37B2-433C-85B7-BF561C6FA573}"/>
                  </a:ext>
                </a:extLst>
              </p:cNvPr>
              <p:cNvPicPr>
                <a:picLocks noChangeAspect="1"/>
              </p:cNvPicPr>
              <p:nvPr/>
            </p:nvPicPr>
            <p:blipFill>
              <a:blip r:embed="rId9"/>
              <a:stretch>
                <a:fillRect/>
              </a:stretch>
            </p:blipFill>
            <p:spPr>
              <a:xfrm>
                <a:off x="6349549" y="4994646"/>
                <a:ext cx="1327410" cy="176400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B50F9FE-CB7B-433F-BDDB-C3B82C9C43D6}"/>
                  </a:ext>
                </a:extLst>
              </p:cNvPr>
              <p:cNvPicPr>
                <a:picLocks noChangeAspect="1"/>
              </p:cNvPicPr>
              <p:nvPr/>
            </p:nvPicPr>
            <p:blipFill>
              <a:blip r:embed="rId10"/>
              <a:stretch>
                <a:fillRect/>
              </a:stretch>
            </p:blipFill>
            <p:spPr>
              <a:xfrm>
                <a:off x="7741553" y="4994647"/>
                <a:ext cx="1312170" cy="1709669"/>
              </a:xfrm>
              <a:prstGeom prst="rect">
                <a:avLst/>
              </a:prstGeom>
              <a:effectLst>
                <a:outerShdw blurRad="50800" dist="38100" dir="2700000" algn="tl" rotWithShape="0">
                  <a:prstClr val="black">
                    <a:alpha val="40000"/>
                  </a:prstClr>
                </a:outerShdw>
              </a:effectLst>
            </p:spPr>
          </p:pic>
          <p:sp>
            <p:nvSpPr>
              <p:cNvPr id="18" name="Text Placeholder 2">
                <a:extLst>
                  <a:ext uri="{FF2B5EF4-FFF2-40B4-BE49-F238E27FC236}">
                    <a16:creationId xmlns:a16="http://schemas.microsoft.com/office/drawing/2014/main" id="{57926D69-1EE1-4B36-82DB-61035A49F308}"/>
                  </a:ext>
                </a:extLst>
              </p:cNvPr>
              <p:cNvSpPr txBox="1">
                <a:spLocks/>
              </p:cNvSpPr>
              <p:nvPr/>
            </p:nvSpPr>
            <p:spPr>
              <a:xfrm>
                <a:off x="5009960" y="4578374"/>
                <a:ext cx="404376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90000"/>
                  </a:lnSpc>
                  <a:spcBef>
                    <a:spcPts val="1000"/>
                  </a:spcBef>
                </a:pPr>
                <a:r>
                  <a:rPr lang="en-US" sz="1800" dirty="0">
                    <a:latin typeface="Grandview" panose="020B0502040204020203" pitchFamily="34" charset="0"/>
                    <a:ea typeface="+mn-ea"/>
                    <a:cs typeface="+mn-cs"/>
                  </a:rPr>
                  <a:t>Samples of Student Work</a:t>
                </a:r>
              </a:p>
            </p:txBody>
          </p:sp>
        </p:grpSp>
        <p:sp>
          <p:nvSpPr>
            <p:cNvPr id="19" name="Text Placeholder 2">
              <a:extLst>
                <a:ext uri="{FF2B5EF4-FFF2-40B4-BE49-F238E27FC236}">
                  <a16:creationId xmlns:a16="http://schemas.microsoft.com/office/drawing/2014/main" id="{4ADA1226-0DC6-46DD-BF15-056618FBE2B5}"/>
                </a:ext>
              </a:extLst>
            </p:cNvPr>
            <p:cNvSpPr txBox="1">
              <a:spLocks/>
            </p:cNvSpPr>
            <p:nvPr/>
          </p:nvSpPr>
          <p:spPr>
            <a:xfrm rot="2484890">
              <a:off x="4740389" y="5637827"/>
              <a:ext cx="196712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1600" dirty="0">
                  <a:solidFill>
                    <a:srgbClr val="5AA4C7"/>
                  </a:solidFill>
                  <a:latin typeface="Grandview" panose="020B0502040204020203" pitchFamily="34" charset="0"/>
                  <a:ea typeface="+mn-ea"/>
                  <a:cs typeface="+mn-cs"/>
                </a:rPr>
                <a:t>Good</a:t>
              </a:r>
            </a:p>
          </p:txBody>
        </p:sp>
        <p:sp>
          <p:nvSpPr>
            <p:cNvPr id="20" name="Text Placeholder 2">
              <a:extLst>
                <a:ext uri="{FF2B5EF4-FFF2-40B4-BE49-F238E27FC236}">
                  <a16:creationId xmlns:a16="http://schemas.microsoft.com/office/drawing/2014/main" id="{95F873B9-817B-4AEC-A2E1-548207A6CB58}"/>
                </a:ext>
              </a:extLst>
            </p:cNvPr>
            <p:cNvSpPr txBox="1">
              <a:spLocks/>
            </p:cNvSpPr>
            <p:nvPr/>
          </p:nvSpPr>
          <p:spPr>
            <a:xfrm rot="2484890">
              <a:off x="6029691" y="5664992"/>
              <a:ext cx="196712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1600" dirty="0">
                  <a:solidFill>
                    <a:srgbClr val="5AA4C7"/>
                  </a:solidFill>
                  <a:latin typeface="Grandview" panose="020B0502040204020203" pitchFamily="34" charset="0"/>
                  <a:ea typeface="+mn-ea"/>
                  <a:cs typeface="+mn-cs"/>
                </a:rPr>
                <a:t>Average</a:t>
              </a:r>
            </a:p>
          </p:txBody>
        </p:sp>
        <p:sp>
          <p:nvSpPr>
            <p:cNvPr id="21" name="Text Placeholder 2">
              <a:extLst>
                <a:ext uri="{FF2B5EF4-FFF2-40B4-BE49-F238E27FC236}">
                  <a16:creationId xmlns:a16="http://schemas.microsoft.com/office/drawing/2014/main" id="{9D7DBFDC-9AF7-4608-ABDA-3282CB162D28}"/>
                </a:ext>
              </a:extLst>
            </p:cNvPr>
            <p:cNvSpPr txBox="1">
              <a:spLocks/>
            </p:cNvSpPr>
            <p:nvPr/>
          </p:nvSpPr>
          <p:spPr>
            <a:xfrm rot="2484890">
              <a:off x="7414076" y="5681654"/>
              <a:ext cx="1967123" cy="42330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100" b="1" i="0" kern="1200" cap="none" spc="0" baseline="0">
                  <a:solidFill>
                    <a:srgbClr val="1B75B2"/>
                  </a:solidFill>
                  <a:latin typeface="+mj-lt"/>
                  <a:ea typeface="Open Sans" charset="0"/>
                  <a:cs typeface="Open Sans" charset="0"/>
                </a:defRPr>
              </a:lvl1pPr>
              <a:lvl2pPr marL="0" indent="0" algn="l" defTabSz="914400" rtl="0" eaLnBrk="1" latinLnBrk="0" hangingPunct="1">
                <a:lnSpc>
                  <a:spcPct val="100000"/>
                </a:lnSpc>
                <a:spcBef>
                  <a:spcPts val="0"/>
                </a:spcBef>
                <a:spcAft>
                  <a:spcPts val="600"/>
                </a:spcAft>
                <a:buFont typeface="Arial" charset="0"/>
                <a:buNone/>
                <a:defRPr sz="1800" b="0" i="0" kern="1200">
                  <a:solidFill>
                    <a:schemeClr val="tx1"/>
                  </a:solidFill>
                  <a:latin typeface="+mj-lt"/>
                  <a:ea typeface="Open Sans" charset="0"/>
                  <a:cs typeface="Open Sans" charset="0"/>
                </a:defRPr>
              </a:lvl2pPr>
              <a:lvl3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en-US" sz="1600" dirty="0">
                  <a:solidFill>
                    <a:srgbClr val="5AA4C7"/>
                  </a:solidFill>
                  <a:latin typeface="Grandview" panose="020B0502040204020203" pitchFamily="34" charset="0"/>
                  <a:ea typeface="+mn-ea"/>
                  <a:cs typeface="+mn-cs"/>
                </a:rPr>
                <a:t>Poor</a:t>
              </a:r>
            </a:p>
          </p:txBody>
        </p:sp>
      </p:grpSp>
      <p:sp>
        <p:nvSpPr>
          <p:cNvPr id="23" name="TextBox 22"/>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418351155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70547" y="691899"/>
            <a:ext cx="3397754" cy="2406406"/>
          </a:xfrm>
          <a:noFill/>
        </p:spPr>
        <p:txBody>
          <a:bodyPr vert="horz" lIns="91440" tIns="45720" rIns="91440" bIns="45720" rtlCol="0" anchor="ctr">
            <a:normAutofit fontScale="90000"/>
          </a:bodyPr>
          <a:lstStyle/>
          <a:p>
            <a:r>
              <a:rPr lang="en-US" sz="4200" dirty="0">
                <a:solidFill>
                  <a:schemeClr val="tx1"/>
                </a:solidFill>
              </a:rPr>
              <a:t>Faculty Evaluation of Assessment Data</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19601" y="239891"/>
            <a:ext cx="4572000" cy="3708708"/>
          </a:xfrm>
        </p:spPr>
        <p:txBody>
          <a:bodyPr vert="horz" lIns="91440" tIns="45720" rIns="91440" bIns="45720" rtlCol="0" anchor="ctr">
            <a:spAutoFit/>
          </a:bodyPr>
          <a:lstStyle/>
          <a:p>
            <a:pPr>
              <a:spcBef>
                <a:spcPts val="1200"/>
              </a:spcBef>
            </a:pPr>
            <a:r>
              <a:rPr lang="en-US" sz="2000" b="0" dirty="0">
                <a:solidFill>
                  <a:srgbClr val="000000"/>
                </a:solidFill>
              </a:rPr>
              <a:t>Before overall attainment of an student outcome can be evaluated, there must be a process by which the various data streams from 3-5 different assessment data sets (one data set per Performance Indicator) are </a:t>
            </a:r>
            <a:r>
              <a:rPr lang="en-US" sz="2000" b="0" dirty="0" smtClean="0">
                <a:solidFill>
                  <a:srgbClr val="000000"/>
                </a:solidFill>
              </a:rPr>
              <a:t>combined </a:t>
            </a:r>
            <a:r>
              <a:rPr lang="en-US" sz="2000" b="0" dirty="0">
                <a:solidFill>
                  <a:srgbClr val="000000"/>
                </a:solidFill>
              </a:rPr>
              <a:t>into a single value representing student attainment of each outcome</a:t>
            </a:r>
            <a:r>
              <a:rPr lang="en-US" sz="2000" b="0" dirty="0" smtClean="0">
                <a:solidFill>
                  <a:srgbClr val="000000"/>
                </a:solidFill>
              </a:rPr>
              <a:t>.</a:t>
            </a:r>
          </a:p>
          <a:p>
            <a:pPr>
              <a:spcBef>
                <a:spcPts val="1200"/>
              </a:spcBef>
            </a:pPr>
            <a:r>
              <a:rPr lang="en-US" sz="2000" b="0" dirty="0" smtClean="0">
                <a:solidFill>
                  <a:srgbClr val="1C89C0"/>
                </a:solidFill>
              </a:rPr>
              <a:t>This helps show students have met the SO.  It is not required all students meet all PIs, just overall SO.</a:t>
            </a:r>
            <a:endParaRPr lang="en-US" sz="2000" b="0" dirty="0">
              <a:solidFill>
                <a:srgbClr val="1C89C0"/>
              </a:solidFill>
            </a:endParaRPr>
          </a:p>
        </p:txBody>
      </p:sp>
      <p:grpSp>
        <p:nvGrpSpPr>
          <p:cNvPr id="45" name="Group 44">
            <a:extLst>
              <a:ext uri="{FF2B5EF4-FFF2-40B4-BE49-F238E27FC236}">
                <a16:creationId xmlns:a16="http://schemas.microsoft.com/office/drawing/2014/main" id="{55CEC590-F07C-4E58-811C-BC33BE890382}"/>
              </a:ext>
            </a:extLst>
          </p:cNvPr>
          <p:cNvGrpSpPr/>
          <p:nvPr/>
        </p:nvGrpSpPr>
        <p:grpSpPr>
          <a:xfrm>
            <a:off x="914401" y="3484090"/>
            <a:ext cx="8000998" cy="3111301"/>
            <a:chOff x="1264525" y="3484090"/>
            <a:chExt cx="8000998" cy="3111301"/>
          </a:xfrm>
        </p:grpSpPr>
        <p:sp>
          <p:nvSpPr>
            <p:cNvPr id="44" name="Arrow: Right 43">
              <a:extLst>
                <a:ext uri="{FF2B5EF4-FFF2-40B4-BE49-F238E27FC236}">
                  <a16:creationId xmlns:a16="http://schemas.microsoft.com/office/drawing/2014/main" id="{C3EF40FB-561F-4082-B0E5-8C52AA60F778}"/>
                </a:ext>
              </a:extLst>
            </p:cNvPr>
            <p:cNvSpPr/>
            <p:nvPr/>
          </p:nvSpPr>
          <p:spPr>
            <a:xfrm>
              <a:off x="1264525" y="3888985"/>
              <a:ext cx="8000998" cy="2304545"/>
            </a:xfrm>
            <a:prstGeom prst="rightArrow">
              <a:avLst>
                <a:gd name="adj1" fmla="val 79968"/>
                <a:gd name="adj2" fmla="val 3040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3" name="Group 42">
              <a:extLst>
                <a:ext uri="{FF2B5EF4-FFF2-40B4-BE49-F238E27FC236}">
                  <a16:creationId xmlns:a16="http://schemas.microsoft.com/office/drawing/2014/main" id="{2BF1E8D5-72D3-4ADF-9B62-B30BB46B066A}"/>
                </a:ext>
              </a:extLst>
            </p:cNvPr>
            <p:cNvGrpSpPr/>
            <p:nvPr/>
          </p:nvGrpSpPr>
          <p:grpSpPr>
            <a:xfrm>
              <a:off x="3474324" y="3816927"/>
              <a:ext cx="3688476" cy="2389911"/>
              <a:chOff x="3474324" y="3816927"/>
              <a:chExt cx="3688476" cy="2389911"/>
            </a:xfrm>
          </p:grpSpPr>
          <p:cxnSp>
            <p:nvCxnSpPr>
              <p:cNvPr id="10" name="Straight Connector 9">
                <a:extLst>
                  <a:ext uri="{FF2B5EF4-FFF2-40B4-BE49-F238E27FC236}">
                    <a16:creationId xmlns:a16="http://schemas.microsoft.com/office/drawing/2014/main" id="{0A862B80-8BE4-4E75-AB39-A1A28761679E}"/>
                  </a:ext>
                </a:extLst>
              </p:cNvPr>
              <p:cNvCxnSpPr>
                <a:cxnSpLocks/>
              </p:cNvCxnSpPr>
              <p:nvPr/>
            </p:nvCxnSpPr>
            <p:spPr>
              <a:xfrm>
                <a:off x="4068301" y="3816927"/>
                <a:ext cx="0" cy="2389911"/>
              </a:xfrm>
              <a:prstGeom prst="line">
                <a:avLst/>
              </a:prstGeom>
              <a:ln w="19050">
                <a:solidFill>
                  <a:srgbClr val="3C806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55C5FB8-6165-43D8-A91C-D02058445986}"/>
                  </a:ext>
                </a:extLst>
              </p:cNvPr>
              <p:cNvCxnSpPr/>
              <p:nvPr/>
            </p:nvCxnSpPr>
            <p:spPr>
              <a:xfrm>
                <a:off x="3474324" y="3823856"/>
                <a:ext cx="593977" cy="0"/>
              </a:xfrm>
              <a:prstGeom prst="line">
                <a:avLst/>
              </a:prstGeom>
              <a:ln w="19050">
                <a:solidFill>
                  <a:srgbClr val="3C806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77D074-6D06-44C3-B8CF-5E9771915156}"/>
                  </a:ext>
                </a:extLst>
              </p:cNvPr>
              <p:cNvCxnSpPr>
                <a:cxnSpLocks/>
              </p:cNvCxnSpPr>
              <p:nvPr/>
            </p:nvCxnSpPr>
            <p:spPr>
              <a:xfrm>
                <a:off x="3479261" y="5029200"/>
                <a:ext cx="3683539" cy="0"/>
              </a:xfrm>
              <a:prstGeom prst="line">
                <a:avLst/>
              </a:prstGeom>
              <a:ln w="19050">
                <a:solidFill>
                  <a:srgbClr val="3C806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2B55F6E-B1CA-46D8-A354-CA810FED5230}"/>
                  </a:ext>
                </a:extLst>
              </p:cNvPr>
              <p:cNvCxnSpPr/>
              <p:nvPr/>
            </p:nvCxnSpPr>
            <p:spPr>
              <a:xfrm>
                <a:off x="3474324" y="6199911"/>
                <a:ext cx="593977" cy="0"/>
              </a:xfrm>
              <a:prstGeom prst="line">
                <a:avLst/>
              </a:prstGeom>
              <a:ln w="19050">
                <a:solidFill>
                  <a:srgbClr val="3C806B"/>
                </a:solidFill>
              </a:ln>
            </p:spPr>
            <p:style>
              <a:lnRef idx="1">
                <a:schemeClr val="accent1"/>
              </a:lnRef>
              <a:fillRef idx="0">
                <a:schemeClr val="accent1"/>
              </a:fillRef>
              <a:effectRef idx="0">
                <a:schemeClr val="accent1"/>
              </a:effectRef>
              <a:fontRef idx="minor">
                <a:schemeClr val="tx1"/>
              </a:fontRef>
            </p:style>
          </p:cxnSp>
        </p:grpSp>
        <p:graphicFrame>
          <p:nvGraphicFramePr>
            <p:cNvPr id="3" name="Diagram 2">
              <a:extLst>
                <a:ext uri="{FF2B5EF4-FFF2-40B4-BE49-F238E27FC236}">
                  <a16:creationId xmlns:a16="http://schemas.microsoft.com/office/drawing/2014/main" id="{6B128C66-B945-4C97-B328-3EC1E204F3AE}"/>
                </a:ext>
              </a:extLst>
            </p:cNvPr>
            <p:cNvGraphicFramePr/>
            <p:nvPr/>
          </p:nvGraphicFramePr>
          <p:xfrm>
            <a:off x="1264525" y="3484090"/>
            <a:ext cx="2209799" cy="309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4C8D3D9-8BCF-4FD0-BB47-FE2A53CFB415}"/>
                </a:ext>
              </a:extLst>
            </p:cNvPr>
            <p:cNvGraphicFramePr/>
            <p:nvPr/>
          </p:nvGraphicFramePr>
          <p:xfrm>
            <a:off x="4562460" y="3496591"/>
            <a:ext cx="4287599" cy="309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41" name="TextBox 40"/>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95180863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6172200" cy="857250"/>
          </a:xfrm>
        </p:spPr>
        <p:txBody>
          <a:bodyPr/>
          <a:lstStyle/>
          <a:p>
            <a:r>
              <a:rPr lang="en-US" sz="4000" dirty="0" smtClean="0">
                <a:solidFill>
                  <a:schemeClr val="tx1"/>
                </a:solidFill>
                <a:latin typeface="+mn-lt"/>
              </a:rPr>
              <a:t>My Goals Today</a:t>
            </a:r>
            <a:endParaRPr lang="en-US" sz="4000" dirty="0">
              <a:solidFill>
                <a:schemeClr val="tx1"/>
              </a:solidFill>
              <a:latin typeface="+mn-lt"/>
            </a:endParaRPr>
          </a:p>
        </p:txBody>
      </p:sp>
      <p:sp>
        <p:nvSpPr>
          <p:cNvPr id="6" name="Rectangle 5"/>
          <p:cNvSpPr/>
          <p:nvPr/>
        </p:nvSpPr>
        <p:spPr>
          <a:xfrm>
            <a:off x="990600" y="1400175"/>
            <a:ext cx="7239000" cy="4422749"/>
          </a:xfrm>
          <a:prstGeom prst="rect">
            <a:avLst/>
          </a:prstGeom>
        </p:spPr>
        <p:txBody>
          <a:bodyPr wrap="square">
            <a:spAutoFit/>
          </a:bodyPr>
          <a:lstStyle/>
          <a:p>
            <a:pPr marL="0" marR="0" lvl="1" indent="0" algn="l" defTabSz="914400" rtl="0" eaLnBrk="1" fontAlgn="auto" latinLnBrk="0" hangingPunct="1">
              <a:lnSpc>
                <a:spcPct val="103000"/>
              </a:lnSpc>
              <a:spcBef>
                <a:spcPts val="0"/>
              </a:spcBef>
              <a:spcAft>
                <a:spcPts val="600"/>
              </a:spcAft>
              <a:buClr>
                <a:srgbClr val="1C89C0"/>
              </a:buClr>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Use ABET as an example of how an international accreditation body uses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program-level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student outcomes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(or PLOs) to drive continuous improvement of student learning in a program. </a:t>
            </a:r>
          </a:p>
          <a:p>
            <a:pPr marL="0" marR="0" lvl="1" indent="0" algn="l" defTabSz="914400" rtl="0" eaLnBrk="1" fontAlgn="auto" latinLnBrk="0" hangingPunct="1">
              <a:lnSpc>
                <a:spcPct val="103000"/>
              </a:lnSpc>
              <a:spcBef>
                <a:spcPts val="0"/>
              </a:spcBef>
              <a:spcAft>
                <a:spcPts val="600"/>
              </a:spcAft>
              <a:buClr>
                <a:srgbClr val="1C89C0"/>
              </a:buClr>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Specific goals are:</a:t>
            </a:r>
          </a:p>
          <a:p>
            <a:pPr marL="854075" marR="0" lvl="1" indent="-342900" algn="l" defTabSz="914400" rtl="0" eaLnBrk="1" fontAlgn="auto" latinLnBrk="0" hangingPunct="1">
              <a:lnSpc>
                <a:spcPct val="90000"/>
              </a:lnSpc>
              <a:spcBef>
                <a:spcPts val="600"/>
              </a:spcBef>
              <a:spcAft>
                <a:spcPts val="600"/>
              </a:spcAft>
              <a:buClr>
                <a:srgbClr val="1C89C0"/>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Establish a common language using ABET definitions</a:t>
            </a:r>
          </a:p>
          <a:p>
            <a:pPr marL="854075" marR="0" lvl="1" indent="-342900" algn="l" defTabSz="914400" rtl="0" eaLnBrk="1" fontAlgn="auto" latinLnBrk="0" hangingPunct="1">
              <a:lnSpc>
                <a:spcPct val="90000"/>
              </a:lnSpc>
              <a:spcBef>
                <a:spcPts val="600"/>
              </a:spcBef>
              <a:spcAft>
                <a:spcPts val="600"/>
              </a:spcAft>
              <a:buClr>
                <a:srgbClr val="1C89C0"/>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Link Course Learning Outcomes (CLOs) to PLOs</a:t>
            </a:r>
          </a:p>
          <a:p>
            <a:pPr marL="854075" marR="0" lvl="1" indent="-342900" algn="l" defTabSz="914400" rtl="0" eaLnBrk="1" fontAlgn="auto" latinLnBrk="0" hangingPunct="1">
              <a:lnSpc>
                <a:spcPct val="90000"/>
              </a:lnSpc>
              <a:spcBef>
                <a:spcPts val="600"/>
              </a:spcBef>
              <a:spcAft>
                <a:spcPts val="600"/>
              </a:spcAft>
              <a:buClr>
                <a:srgbClr val="1C89C0"/>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Recommend an appropriate approach to writing PLOs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854075" marR="0" lvl="1" indent="-342900" algn="l" defTabSz="914400" rtl="0" eaLnBrk="1" fontAlgn="auto" latinLnBrk="0" hangingPunct="1">
              <a:lnSpc>
                <a:spcPct val="90000"/>
              </a:lnSpc>
              <a:spcBef>
                <a:spcPts val="600"/>
              </a:spcBef>
              <a:spcAft>
                <a:spcPts val="600"/>
              </a:spcAft>
              <a:buClr>
                <a:srgbClr val="1C89C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Demonstrate </a:t>
            </a: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a simple and effective approach to determining how well students are attaining/achieving PLOs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854075" marR="0" lvl="1" indent="-342900" algn="l" defTabSz="914400" rtl="0" eaLnBrk="1" fontAlgn="auto" latinLnBrk="0" hangingPunct="1">
              <a:lnSpc>
                <a:spcPct val="90000"/>
              </a:lnSpc>
              <a:spcBef>
                <a:spcPts val="600"/>
              </a:spcBef>
              <a:spcAft>
                <a:spcPts val="600"/>
              </a:spcAft>
              <a:buClr>
                <a:srgbClr val="1C89C0"/>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a:ea typeface="+mn-ea"/>
                <a:cs typeface="+mn-cs"/>
              </a:rPr>
              <a:t>Demonstrate appropriate data handling for student attainment/achievement of PLOs.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p:cNvSpPr txBox="1"/>
          <p:nvPr/>
        </p:nvSpPr>
        <p:spPr>
          <a:xfrm>
            <a:off x="7404656" y="6557918"/>
            <a:ext cx="1620957" cy="300082"/>
          </a:xfrm>
          <a:prstGeom prst="rect">
            <a:avLst/>
          </a:prstGeom>
          <a:noFill/>
        </p:spPr>
        <p:txBody>
          <a:bodyPr wrap="none" rtlCol="0">
            <a:spAutoFit/>
          </a:bodyPr>
          <a:lstStyle/>
          <a:p>
            <a:r>
              <a:rPr lang="en-US" sz="1350" dirty="0"/>
              <a:t>©  Scott Danielson</a:t>
            </a:r>
          </a:p>
        </p:txBody>
      </p:sp>
    </p:spTree>
    <p:extLst>
      <p:ext uri="{BB962C8B-B14F-4D97-AF65-F5344CB8AC3E}">
        <p14:creationId xmlns:p14="http://schemas.microsoft.com/office/powerpoint/2010/main" val="1989940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70547" y="691899"/>
            <a:ext cx="3397754" cy="2406406"/>
          </a:xfrm>
          <a:noFill/>
        </p:spPr>
        <p:txBody>
          <a:bodyPr vert="horz" lIns="91440" tIns="45720" rIns="91440" bIns="45720" rtlCol="0" anchor="ctr">
            <a:normAutofit/>
          </a:bodyPr>
          <a:lstStyle/>
          <a:p>
            <a:r>
              <a:rPr lang="en-US" sz="4200" dirty="0">
                <a:solidFill>
                  <a:schemeClr val="tx1"/>
                </a:solidFill>
              </a:rPr>
              <a:t>Aggregated Assessment Data</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19601" y="306116"/>
            <a:ext cx="4572000" cy="2792190"/>
          </a:xfrm>
        </p:spPr>
        <p:txBody>
          <a:bodyPr vert="horz" lIns="91440" tIns="45720" rIns="91440" bIns="45720" rtlCol="0" anchor="ctr">
            <a:noAutofit/>
          </a:bodyPr>
          <a:lstStyle/>
          <a:p>
            <a:pPr>
              <a:spcBef>
                <a:spcPts val="1200"/>
              </a:spcBef>
            </a:pPr>
            <a:r>
              <a:rPr lang="en-US" sz="2000" dirty="0">
                <a:solidFill>
                  <a:srgbClr val="000000"/>
                </a:solidFill>
              </a:rPr>
              <a:t>Student Outcome: </a:t>
            </a:r>
            <a:r>
              <a:rPr lang="en-US" sz="2000" b="0" dirty="0">
                <a:solidFill>
                  <a:srgbClr val="000000"/>
                </a:solidFill>
              </a:rPr>
              <a:t>An ability to apply knowledge, techniques, skills and modern tools of mathematics, science, engineering, and technology to solve broadly-defined engineering problems appropriate to the discipline</a:t>
            </a:r>
          </a:p>
        </p:txBody>
      </p:sp>
      <p:graphicFrame>
        <p:nvGraphicFramePr>
          <p:cNvPr id="3" name="Table 3">
            <a:extLst>
              <a:ext uri="{FF2B5EF4-FFF2-40B4-BE49-F238E27FC236}">
                <a16:creationId xmlns:a16="http://schemas.microsoft.com/office/drawing/2014/main" id="{763073A2-5DEF-4DD3-BF1C-06E8D5D5B038}"/>
              </a:ext>
            </a:extLst>
          </p:cNvPr>
          <p:cNvGraphicFramePr>
            <a:graphicFrameLocks noGrp="1"/>
          </p:cNvGraphicFramePr>
          <p:nvPr>
            <p:extLst>
              <p:ext uri="{D42A27DB-BD31-4B8C-83A1-F6EECF244321}">
                <p14:modId xmlns:p14="http://schemas.microsoft.com/office/powerpoint/2010/main" val="4033695635"/>
              </p:ext>
            </p:extLst>
          </p:nvPr>
        </p:nvGraphicFramePr>
        <p:xfrm>
          <a:off x="820660" y="2839965"/>
          <a:ext cx="8321054" cy="3931920"/>
        </p:xfrm>
        <a:graphic>
          <a:graphicData uri="http://schemas.openxmlformats.org/drawingml/2006/table">
            <a:tbl>
              <a:tblPr firstRow="1" bandRow="1">
                <a:tableStyleId>{22838BEF-8BB2-4498-84A7-C5851F593DF1}</a:tableStyleId>
              </a:tblPr>
              <a:tblGrid>
                <a:gridCol w="2301253">
                  <a:extLst>
                    <a:ext uri="{9D8B030D-6E8A-4147-A177-3AD203B41FA5}">
                      <a16:colId xmlns:a16="http://schemas.microsoft.com/office/drawing/2014/main" val="647346456"/>
                    </a:ext>
                  </a:extLst>
                </a:gridCol>
                <a:gridCol w="6019801">
                  <a:extLst>
                    <a:ext uri="{9D8B030D-6E8A-4147-A177-3AD203B41FA5}">
                      <a16:colId xmlns:a16="http://schemas.microsoft.com/office/drawing/2014/main" val="1149061599"/>
                    </a:ext>
                  </a:extLst>
                </a:gridCol>
              </a:tblGrid>
              <a:tr h="733675">
                <a:tc>
                  <a:txBody>
                    <a:bodyPr/>
                    <a:lstStyle/>
                    <a:p>
                      <a:pPr marL="0" marR="0">
                        <a:spcBef>
                          <a:spcPts val="0"/>
                        </a:spcBef>
                        <a:spcAft>
                          <a:spcPts val="0"/>
                        </a:spcAft>
                      </a:pPr>
                      <a:r>
                        <a:rPr lang="en-US" sz="2000" dirty="0">
                          <a:solidFill>
                            <a:schemeClr val="tx1"/>
                          </a:solidFill>
                          <a:effectLst/>
                          <a:latin typeface="Arial Nova Cond" panose="020B0506020202020204" pitchFamily="34" charset="0"/>
                        </a:rPr>
                        <a:t>1. Exam problem from Mechanics Class</a:t>
                      </a:r>
                      <a:endParaRPr lang="en-US" sz="2000" dirty="0">
                        <a:solidFill>
                          <a:schemeClr val="tx1"/>
                        </a:solidFill>
                        <a:effectLst/>
                        <a:latin typeface="Arial Nova Cond" panose="020B0506020202020204" pitchFamily="34" charset="0"/>
                        <a:ea typeface="Times New Roman" panose="02020603050405020304" pitchFamily="18" charset="0"/>
                      </a:endParaRPr>
                    </a:p>
                  </a:txBody>
                  <a:tcPr marL="68580" marR="68580" marT="0" marB="0"/>
                </a:tc>
                <a:tc>
                  <a:txBody>
                    <a:bodyPr/>
                    <a:lstStyle/>
                    <a:p>
                      <a:r>
                        <a:rPr lang="en-US" sz="2000" b="1" kern="1200" dirty="0">
                          <a:solidFill>
                            <a:srgbClr val="0070C0"/>
                          </a:solidFill>
                          <a:effectLst/>
                          <a:latin typeface="Arial Nova Cond" panose="020B0506020202020204" pitchFamily="34" charset="0"/>
                          <a:ea typeface="+mn-ea"/>
                          <a:cs typeface="+mn-cs"/>
                        </a:rPr>
                        <a:t>30</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students achieved 75% or better</a:t>
                      </a:r>
                    </a:p>
                    <a:p>
                      <a:r>
                        <a:rPr lang="en-US" sz="2000" b="1" kern="1200" dirty="0">
                          <a:solidFill>
                            <a:srgbClr val="0070C0"/>
                          </a:solidFill>
                          <a:effectLst/>
                          <a:latin typeface="Arial Nova Cond" panose="020B0506020202020204" pitchFamily="34" charset="0"/>
                          <a:ea typeface="+mn-ea"/>
                          <a:cs typeface="+mn-cs"/>
                        </a:rPr>
                        <a:t>11</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 achieved less than 75%</a:t>
                      </a:r>
                    </a:p>
                    <a:p>
                      <a:r>
                        <a:rPr lang="en-US" sz="2000" b="1" kern="1200" dirty="0">
                          <a:solidFill>
                            <a:schemeClr val="tx1"/>
                          </a:solidFill>
                          <a:effectLst/>
                          <a:latin typeface="Arial Nova Cond" panose="020B0506020202020204" pitchFamily="34" charset="0"/>
                          <a:ea typeface="+mn-ea"/>
                          <a:cs typeface="+mn-cs"/>
                        </a:rPr>
                        <a:t>Summary: </a:t>
                      </a:r>
                      <a:r>
                        <a:rPr lang="en-US" sz="2000" b="0" kern="1200" dirty="0">
                          <a:solidFill>
                            <a:schemeClr val="tx1"/>
                          </a:solidFill>
                          <a:effectLst/>
                          <a:latin typeface="Arial Nova Cond" panose="020B0506020202020204" pitchFamily="34" charset="0"/>
                          <a:ea typeface="+mn-ea"/>
                          <a:cs typeface="+mn-cs"/>
                        </a:rPr>
                        <a:t>30 out of 41 (</a:t>
                      </a:r>
                      <a:r>
                        <a:rPr lang="en-US" sz="2000" b="1" kern="1200" dirty="0">
                          <a:solidFill>
                            <a:srgbClr val="0070C0"/>
                          </a:solidFill>
                          <a:effectLst/>
                          <a:latin typeface="Arial Nova Cond" panose="020B0506020202020204" pitchFamily="34" charset="0"/>
                          <a:ea typeface="+mn-ea"/>
                          <a:cs typeface="+mn-cs"/>
                        </a:rPr>
                        <a:t>73%</a:t>
                      </a:r>
                      <a:r>
                        <a:rPr lang="en-US" sz="2000" b="0" kern="1200" dirty="0">
                          <a:solidFill>
                            <a:schemeClr val="tx1"/>
                          </a:solidFill>
                          <a:effectLst/>
                          <a:latin typeface="Arial Nova Cond" panose="020B0506020202020204" pitchFamily="34" charset="0"/>
                          <a:ea typeface="+mn-ea"/>
                          <a:cs typeface="+mn-cs"/>
                        </a:rPr>
                        <a:t>) met Performance Target</a:t>
                      </a:r>
                    </a:p>
                  </a:txBody>
                  <a:tcPr/>
                </a:tc>
                <a:extLst>
                  <a:ext uri="{0D108BD9-81ED-4DB2-BD59-A6C34878D82A}">
                    <a16:rowId xmlns:a16="http://schemas.microsoft.com/office/drawing/2014/main" val="4088868952"/>
                  </a:ext>
                </a:extLst>
              </a:tr>
              <a:tr h="733675">
                <a:tc>
                  <a:txBody>
                    <a:bodyPr/>
                    <a:lstStyle/>
                    <a:p>
                      <a:pPr marL="0" marR="0">
                        <a:spcBef>
                          <a:spcPts val="0"/>
                        </a:spcBef>
                        <a:spcAft>
                          <a:spcPts val="0"/>
                        </a:spcAft>
                      </a:pPr>
                      <a:r>
                        <a:rPr lang="en-US" sz="2000" b="1" dirty="0">
                          <a:solidFill>
                            <a:schemeClr val="tx1"/>
                          </a:solidFill>
                          <a:effectLst/>
                          <a:latin typeface="Arial Nova Cond" panose="020B0506020202020204" pitchFamily="34" charset="0"/>
                        </a:rPr>
                        <a:t>2. Exam problem from Thermo-Fluids Class</a:t>
                      </a:r>
                      <a:endParaRPr lang="en-US" sz="2000" b="1" dirty="0">
                        <a:solidFill>
                          <a:schemeClr val="tx1"/>
                        </a:solidFill>
                        <a:effectLst/>
                        <a:latin typeface="Arial Nova Cond" panose="020B0506020202020204" pitchFamily="34" charset="0"/>
                        <a:ea typeface="Times New Roman" panose="02020603050405020304" pitchFamily="18" charset="0"/>
                      </a:endParaRPr>
                    </a:p>
                  </a:txBody>
                  <a:tcPr marL="68580" marR="68580" marT="0" marB="0"/>
                </a:tc>
                <a:tc>
                  <a:txBody>
                    <a:bodyPr/>
                    <a:lstStyle/>
                    <a:p>
                      <a:r>
                        <a:rPr lang="en-US" sz="2000" b="1" kern="1200" dirty="0">
                          <a:solidFill>
                            <a:srgbClr val="0070C0"/>
                          </a:solidFill>
                          <a:effectLst/>
                          <a:latin typeface="Arial Nova Cond" panose="020B0506020202020204" pitchFamily="34" charset="0"/>
                          <a:ea typeface="+mn-ea"/>
                          <a:cs typeface="+mn-cs"/>
                        </a:rPr>
                        <a:t>45</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students achieved 7 or better on problem</a:t>
                      </a:r>
                    </a:p>
                    <a:p>
                      <a:r>
                        <a:rPr lang="en-US" sz="2000" b="1" kern="1200" dirty="0">
                          <a:solidFill>
                            <a:srgbClr val="0070C0"/>
                          </a:solidFill>
                          <a:effectLst/>
                          <a:latin typeface="Arial Nova Cond" panose="020B0506020202020204" pitchFamily="34" charset="0"/>
                          <a:ea typeface="+mn-ea"/>
                          <a:cs typeface="+mn-cs"/>
                        </a:rPr>
                        <a:t>30</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 not achieved less than 7</a:t>
                      </a:r>
                    </a:p>
                    <a:p>
                      <a:r>
                        <a:rPr lang="en-US" sz="2000" b="1" kern="1200" dirty="0">
                          <a:solidFill>
                            <a:schemeClr val="tx1"/>
                          </a:solidFill>
                          <a:effectLst/>
                          <a:latin typeface="Arial Nova Cond" panose="020B0506020202020204" pitchFamily="34" charset="0"/>
                          <a:ea typeface="+mn-ea"/>
                          <a:cs typeface="+mn-cs"/>
                        </a:rPr>
                        <a:t>Summary: </a:t>
                      </a:r>
                      <a:r>
                        <a:rPr lang="en-US" sz="2000" b="0" kern="1200" dirty="0">
                          <a:solidFill>
                            <a:schemeClr val="tx1"/>
                          </a:solidFill>
                          <a:effectLst/>
                          <a:latin typeface="Arial Nova Cond" panose="020B0506020202020204" pitchFamily="34" charset="0"/>
                          <a:ea typeface="+mn-ea"/>
                          <a:cs typeface="+mn-cs"/>
                        </a:rPr>
                        <a:t>45 out of 75 (</a:t>
                      </a:r>
                      <a:r>
                        <a:rPr lang="en-US" sz="2000" b="1" kern="1200" dirty="0">
                          <a:solidFill>
                            <a:srgbClr val="0070C0"/>
                          </a:solidFill>
                          <a:effectLst/>
                          <a:latin typeface="Arial Nova Cond" panose="020B0506020202020204" pitchFamily="34" charset="0"/>
                          <a:ea typeface="+mn-ea"/>
                          <a:cs typeface="+mn-cs"/>
                        </a:rPr>
                        <a:t>60%</a:t>
                      </a:r>
                      <a:r>
                        <a:rPr lang="en-US" sz="2000" b="0" kern="1200" dirty="0">
                          <a:solidFill>
                            <a:schemeClr val="tx1"/>
                          </a:solidFill>
                          <a:effectLst/>
                          <a:latin typeface="Arial Nova Cond" panose="020B0506020202020204" pitchFamily="34" charset="0"/>
                          <a:ea typeface="+mn-ea"/>
                          <a:cs typeface="+mn-cs"/>
                        </a:rPr>
                        <a:t>) met Performance Target</a:t>
                      </a:r>
                    </a:p>
                  </a:txBody>
                  <a:tcPr/>
                </a:tc>
                <a:extLst>
                  <a:ext uri="{0D108BD9-81ED-4DB2-BD59-A6C34878D82A}">
                    <a16:rowId xmlns:a16="http://schemas.microsoft.com/office/drawing/2014/main" val="1348782849"/>
                  </a:ext>
                </a:extLst>
              </a:tr>
              <a:tr h="733675">
                <a:tc>
                  <a:txBody>
                    <a:bodyPr/>
                    <a:lstStyle/>
                    <a:p>
                      <a:pPr marL="0" marR="0">
                        <a:spcBef>
                          <a:spcPts val="0"/>
                        </a:spcBef>
                        <a:spcAft>
                          <a:spcPts val="0"/>
                        </a:spcAft>
                      </a:pPr>
                      <a:r>
                        <a:rPr lang="en-US" sz="2000" b="1" dirty="0">
                          <a:solidFill>
                            <a:schemeClr val="tx1"/>
                          </a:solidFill>
                          <a:effectLst/>
                          <a:latin typeface="Arial Nova Cond" panose="020B0506020202020204" pitchFamily="34" charset="0"/>
                          <a:ea typeface="Times New Roman" panose="02020603050405020304" pitchFamily="18" charset="0"/>
                        </a:rPr>
                        <a:t>3.Mathematical Modeling in a student project</a:t>
                      </a:r>
                    </a:p>
                  </a:txBody>
                  <a:tcPr marL="68580" marR="68580" marT="0" marB="0"/>
                </a:tc>
                <a:tc>
                  <a:txBody>
                    <a:bodyPr/>
                    <a:lstStyle/>
                    <a:p>
                      <a:r>
                        <a:rPr lang="en-US" sz="2000" b="1" kern="1200" dirty="0">
                          <a:solidFill>
                            <a:srgbClr val="0070C0"/>
                          </a:solidFill>
                          <a:effectLst/>
                          <a:latin typeface="Arial Nova Cond" panose="020B0506020202020204" pitchFamily="34" charset="0"/>
                          <a:ea typeface="+mn-ea"/>
                          <a:cs typeface="+mn-cs"/>
                        </a:rPr>
                        <a:t>26</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students achieved level 3 or more on rubric</a:t>
                      </a:r>
                    </a:p>
                    <a:p>
                      <a:r>
                        <a:rPr lang="en-US" sz="2000" b="1" kern="1200" dirty="0">
                          <a:solidFill>
                            <a:srgbClr val="0070C0"/>
                          </a:solidFill>
                          <a:effectLst/>
                          <a:latin typeface="Arial Nova Cond" panose="020B0506020202020204" pitchFamily="34" charset="0"/>
                          <a:ea typeface="+mn-ea"/>
                          <a:cs typeface="+mn-cs"/>
                        </a:rPr>
                        <a:t>2</a:t>
                      </a:r>
                      <a:r>
                        <a:rPr lang="en-US" sz="2000" b="1" kern="1200" dirty="0">
                          <a:solidFill>
                            <a:schemeClr val="tx1"/>
                          </a:solidFill>
                          <a:effectLst/>
                          <a:latin typeface="Arial Nova Cond" panose="020B0506020202020204" pitchFamily="34" charset="0"/>
                          <a:ea typeface="+mn-ea"/>
                          <a:cs typeface="+mn-cs"/>
                        </a:rPr>
                        <a:t> </a:t>
                      </a:r>
                      <a:r>
                        <a:rPr lang="en-US" sz="2000" b="0" kern="1200" dirty="0">
                          <a:solidFill>
                            <a:schemeClr val="tx1"/>
                          </a:solidFill>
                          <a:effectLst/>
                          <a:latin typeface="Arial Nova Cond" panose="020B0506020202020204" pitchFamily="34" charset="0"/>
                          <a:ea typeface="+mn-ea"/>
                          <a:cs typeface="+mn-cs"/>
                        </a:rPr>
                        <a:t>student not achieved less than 3</a:t>
                      </a:r>
                    </a:p>
                    <a:p>
                      <a:r>
                        <a:rPr lang="en-US" sz="2000" b="1" kern="1200" dirty="0">
                          <a:solidFill>
                            <a:schemeClr val="tx1"/>
                          </a:solidFill>
                          <a:effectLst/>
                          <a:latin typeface="Arial Nova Cond" panose="020B0506020202020204" pitchFamily="34" charset="0"/>
                          <a:ea typeface="+mn-ea"/>
                          <a:cs typeface="+mn-cs"/>
                        </a:rPr>
                        <a:t>Summary: </a:t>
                      </a:r>
                      <a:r>
                        <a:rPr lang="en-US" sz="2000" b="0" kern="1200" dirty="0">
                          <a:solidFill>
                            <a:schemeClr val="tx1"/>
                          </a:solidFill>
                          <a:effectLst/>
                          <a:latin typeface="Arial Nova Cond" panose="020B0506020202020204" pitchFamily="34" charset="0"/>
                          <a:ea typeface="+mn-ea"/>
                          <a:cs typeface="+mn-cs"/>
                        </a:rPr>
                        <a:t>26 out of 28 (</a:t>
                      </a:r>
                      <a:r>
                        <a:rPr lang="en-US" sz="2000" b="1" kern="1200" dirty="0">
                          <a:solidFill>
                            <a:srgbClr val="0070C0"/>
                          </a:solidFill>
                          <a:effectLst/>
                          <a:latin typeface="Arial Nova Cond" panose="020B0506020202020204" pitchFamily="34" charset="0"/>
                          <a:ea typeface="+mn-ea"/>
                          <a:cs typeface="+mn-cs"/>
                        </a:rPr>
                        <a:t>92.9%</a:t>
                      </a:r>
                      <a:r>
                        <a:rPr lang="en-US" sz="2000" b="0" kern="1200" dirty="0">
                          <a:solidFill>
                            <a:schemeClr val="tx1"/>
                          </a:solidFill>
                          <a:effectLst/>
                          <a:latin typeface="Arial Nova Cond" panose="020B0506020202020204" pitchFamily="34" charset="0"/>
                          <a:ea typeface="+mn-ea"/>
                          <a:cs typeface="+mn-cs"/>
                        </a:rPr>
                        <a:t>) met Performance Target</a:t>
                      </a:r>
                    </a:p>
                  </a:txBody>
                  <a:tcPr/>
                </a:tc>
                <a:extLst>
                  <a:ext uri="{0D108BD9-81ED-4DB2-BD59-A6C34878D82A}">
                    <a16:rowId xmlns:a16="http://schemas.microsoft.com/office/drawing/2014/main" val="287655521"/>
                  </a:ext>
                </a:extLst>
              </a:tr>
            </a:tbl>
          </a:graphicData>
        </a:graphic>
      </p:graphicFrame>
      <p:sp>
        <p:nvSpPr>
          <p:cNvPr id="39" name="TextBox 38"/>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837108285"/>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818478" y="463883"/>
            <a:ext cx="3397754" cy="2307571"/>
          </a:xfrm>
          <a:noFill/>
        </p:spPr>
        <p:txBody>
          <a:bodyPr vert="horz" lIns="91440" tIns="45720" rIns="91440" bIns="45720" rtlCol="0" anchor="ctr">
            <a:normAutofit/>
          </a:bodyPr>
          <a:lstStyle/>
          <a:p>
            <a:r>
              <a:rPr lang="en-US" sz="4200" dirty="0">
                <a:solidFill>
                  <a:schemeClr val="tx1"/>
                </a:solidFill>
              </a:rPr>
              <a:t>Overall Attainment of SO1</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01847" y="5454691"/>
            <a:ext cx="4572000" cy="715185"/>
          </a:xfrm>
        </p:spPr>
        <p:txBody>
          <a:bodyPr vert="horz" lIns="91440" tIns="45720" rIns="91440" bIns="45720" rtlCol="0" anchor="t">
            <a:noAutofit/>
          </a:bodyPr>
          <a:lstStyle/>
          <a:p>
            <a:pPr algn="ctr">
              <a:spcBef>
                <a:spcPts val="1200"/>
              </a:spcBef>
            </a:pPr>
            <a:r>
              <a:rPr lang="en-US" sz="2000" dirty="0">
                <a:ln w="0"/>
                <a:solidFill>
                  <a:srgbClr val="055580"/>
                </a:solidFill>
                <a:effectLst>
                  <a:outerShdw blurRad="38100" dist="19050" dir="2700000" algn="tl" rotWithShape="0">
                    <a:schemeClr val="dk1">
                      <a:alpha val="40000"/>
                    </a:schemeClr>
                  </a:outerShdw>
                </a:effectLst>
              </a:rPr>
              <a:t>This is bad practice: </a:t>
            </a:r>
            <a:br>
              <a:rPr lang="en-US" sz="2000" dirty="0">
                <a:ln w="0"/>
                <a:solidFill>
                  <a:srgbClr val="055580"/>
                </a:solidFill>
                <a:effectLst>
                  <a:outerShdw blurRad="38100" dist="19050" dir="2700000" algn="tl" rotWithShape="0">
                    <a:schemeClr val="dk1">
                      <a:alpha val="40000"/>
                    </a:schemeClr>
                  </a:outerShdw>
                </a:effectLst>
              </a:rPr>
            </a:br>
            <a:r>
              <a:rPr lang="en-US" sz="2000" dirty="0">
                <a:ln w="0"/>
                <a:solidFill>
                  <a:srgbClr val="055580"/>
                </a:solidFill>
                <a:effectLst>
                  <a:outerShdw blurRad="38100" dist="19050" dir="2700000" algn="tl" rotWithShape="0">
                    <a:schemeClr val="dk1">
                      <a:alpha val="40000"/>
                    </a:schemeClr>
                  </a:outerShdw>
                </a:effectLst>
              </a:rPr>
              <a:t>average of averages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0DE2D0-656B-4E68-A7D4-405DBEDBC827}"/>
                  </a:ext>
                </a:extLst>
              </p:cNvPr>
              <p:cNvSpPr txBox="1"/>
              <p:nvPr/>
            </p:nvSpPr>
            <p:spPr>
              <a:xfrm>
                <a:off x="4419600" y="3171233"/>
                <a:ext cx="4292842" cy="5203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SO</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Attainment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𝐏𝐈𝟏</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𝐏𝐈𝟐</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𝐏𝐈𝟑</m:t>
                          </m:r>
                        </m:num>
                        <m:den>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m:oMathPara>
                </a14:m>
                <a:endPar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mc:Choice>
        <mc:Fallback xmlns="">
          <p:sp>
            <p:nvSpPr>
              <p:cNvPr id="10" name="TextBox 9">
                <a:extLst>
                  <a:ext uri="{FF2B5EF4-FFF2-40B4-BE49-F238E27FC236}">
                    <a16:creationId xmlns:a16="http://schemas.microsoft.com/office/drawing/2014/main" id="{EA0DE2D0-656B-4E68-A7D4-405DBEDBC827}"/>
                  </a:ext>
                </a:extLst>
              </p:cNvPr>
              <p:cNvSpPr txBox="1">
                <a:spLocks noRot="1" noChangeAspect="1" noMove="1" noResize="1" noEditPoints="1" noAdjustHandles="1" noChangeArrowheads="1" noChangeShapeType="1" noTextEdit="1"/>
              </p:cNvSpPr>
              <p:nvPr/>
            </p:nvSpPr>
            <p:spPr>
              <a:xfrm>
                <a:off x="4419600" y="3171233"/>
                <a:ext cx="4292842" cy="5203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2B699FE-EA1E-4567-B49F-04F6DD4BD6D4}"/>
                  </a:ext>
                </a:extLst>
              </p:cNvPr>
              <p:cNvSpPr txBox="1"/>
              <p:nvPr/>
            </p:nvSpPr>
            <p:spPr>
              <a:xfrm>
                <a:off x="6049233" y="3809378"/>
                <a:ext cx="2513509" cy="5203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𝟕𝟑</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𝟔𝟎</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𝟗𝟐</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𝟗</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den>
                      </m:f>
                    </m:oMath>
                  </m:oMathPara>
                </a14:m>
                <a:endParaRPr kumimoji="0" lang="en-US" sz="18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mc:Choice>
        <mc:Fallback xmlns="">
          <p:sp>
            <p:nvSpPr>
              <p:cNvPr id="39" name="TextBox 38">
                <a:extLst>
                  <a:ext uri="{FF2B5EF4-FFF2-40B4-BE49-F238E27FC236}">
                    <a16:creationId xmlns:a16="http://schemas.microsoft.com/office/drawing/2014/main" id="{52B699FE-EA1E-4567-B49F-04F6DD4BD6D4}"/>
                  </a:ext>
                </a:extLst>
              </p:cNvPr>
              <p:cNvSpPr txBox="1">
                <a:spLocks noRot="1" noChangeAspect="1" noMove="1" noResize="1" noEditPoints="1" noAdjustHandles="1" noChangeArrowheads="1" noChangeShapeType="1" noTextEdit="1"/>
              </p:cNvSpPr>
              <p:nvPr/>
            </p:nvSpPr>
            <p:spPr>
              <a:xfrm>
                <a:off x="6049233" y="3809378"/>
                <a:ext cx="2513509" cy="520399"/>
              </a:xfrm>
              <a:prstGeom prst="rect">
                <a:avLst/>
              </a:prstGeom>
              <a:blipFill>
                <a:blip r:embed="rId6"/>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35C43746-0B40-4539-9C7A-69E231B38301}"/>
              </a:ext>
            </a:extLst>
          </p:cNvPr>
          <p:cNvSpPr txBox="1"/>
          <p:nvPr/>
        </p:nvSpPr>
        <p:spPr>
          <a:xfrm>
            <a:off x="6011133" y="4442363"/>
            <a:ext cx="291696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6D1F"/>
                </a:solidFill>
                <a:effectLst/>
                <a:uLnTx/>
                <a:uFillTx/>
                <a:latin typeface="Cambria Math" panose="02040503050406030204" pitchFamily="18" charset="0"/>
                <a:ea typeface="Cambria Math" panose="02040503050406030204" pitchFamily="18" charset="0"/>
                <a:cs typeface="+mn-cs"/>
              </a:rPr>
              <a:t>=75.3%</a:t>
            </a:r>
          </a:p>
        </p:txBody>
      </p:sp>
      <p:pic>
        <p:nvPicPr>
          <p:cNvPr id="41" name="Graphic 40" descr="Warning with solid fill">
            <a:extLst>
              <a:ext uri="{FF2B5EF4-FFF2-40B4-BE49-F238E27FC236}">
                <a16:creationId xmlns:a16="http://schemas.microsoft.com/office/drawing/2014/main" id="{6182BE6A-7805-40C6-AAED-3BF543ABFB6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24342" y="2292530"/>
            <a:ext cx="2438400" cy="2438400"/>
          </a:xfrm>
          <a:prstGeom prst="rect">
            <a:avLst/>
          </a:prstGeom>
        </p:spPr>
      </p:pic>
      <p:pic>
        <p:nvPicPr>
          <p:cNvPr id="4" name="Picture 3">
            <a:extLst>
              <a:ext uri="{FF2B5EF4-FFF2-40B4-BE49-F238E27FC236}">
                <a16:creationId xmlns:a16="http://schemas.microsoft.com/office/drawing/2014/main" id="{3D93E22B-E7AB-4094-8054-4555E1A118FB}"/>
              </a:ext>
            </a:extLst>
          </p:cNvPr>
          <p:cNvPicPr>
            <a:picLocks noChangeAspect="1"/>
          </p:cNvPicPr>
          <p:nvPr/>
        </p:nvPicPr>
        <p:blipFill>
          <a:blip r:embed="rId9"/>
          <a:stretch>
            <a:fillRect/>
          </a:stretch>
        </p:blipFill>
        <p:spPr>
          <a:xfrm>
            <a:off x="4316772" y="432046"/>
            <a:ext cx="4742153" cy="1737177"/>
          </a:xfrm>
          <a:prstGeom prst="rect">
            <a:avLst/>
          </a:prstGeom>
        </p:spPr>
      </p:pic>
      <p:sp>
        <p:nvSpPr>
          <p:cNvPr id="40" name="TextBox 39"/>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645865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Effect transition="in" filter="wipe(left)">
                                      <p:cBhvr>
                                        <p:cTn id="25"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0" grpId="0"/>
      <p:bldP spid="39" grpId="0"/>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5605583" y="5344174"/>
            <a:ext cx="3368264" cy="715185"/>
          </a:xfrm>
        </p:spPr>
        <p:txBody>
          <a:bodyPr vert="horz" lIns="91440" tIns="45720" rIns="91440" bIns="45720" rtlCol="0" anchor="t">
            <a:noAutofit/>
          </a:bodyPr>
          <a:lstStyle/>
          <a:p>
            <a:pPr>
              <a:spcBef>
                <a:spcPts val="1200"/>
              </a:spcBef>
            </a:pPr>
            <a:r>
              <a:rPr lang="en-US" sz="3000" dirty="0">
                <a:ln w="0"/>
                <a:solidFill>
                  <a:srgbClr val="055580"/>
                </a:solidFill>
                <a:effectLst>
                  <a:outerShdw blurRad="38100" dist="19050" dir="2700000" algn="tl" rotWithShape="0">
                    <a:schemeClr val="dk1">
                      <a:alpha val="40000"/>
                    </a:schemeClr>
                  </a:outerShdw>
                </a:effectLst>
              </a:rPr>
              <a:t>Best practice!!!</a:t>
            </a:r>
          </a:p>
        </p:txBody>
      </p:sp>
      <p:sp>
        <p:nvSpPr>
          <p:cNvPr id="41" name="Title 1">
            <a:extLst>
              <a:ext uri="{FF2B5EF4-FFF2-40B4-BE49-F238E27FC236}">
                <a16:creationId xmlns:a16="http://schemas.microsoft.com/office/drawing/2014/main" id="{74084FBC-FFBA-463E-89F9-5D89DBA8CB3E}"/>
              </a:ext>
            </a:extLst>
          </p:cNvPr>
          <p:cNvSpPr>
            <a:spLocks noGrp="1"/>
          </p:cNvSpPr>
          <p:nvPr>
            <p:ph type="title"/>
          </p:nvPr>
        </p:nvSpPr>
        <p:spPr>
          <a:xfrm>
            <a:off x="836226" y="464274"/>
            <a:ext cx="3397754" cy="2307571"/>
          </a:xfrm>
          <a:noFill/>
        </p:spPr>
        <p:txBody>
          <a:bodyPr vert="horz" lIns="91440" tIns="45720" rIns="91440" bIns="45720" rtlCol="0" anchor="ctr">
            <a:normAutofit/>
          </a:bodyPr>
          <a:lstStyle/>
          <a:p>
            <a:r>
              <a:rPr lang="en-US" sz="4200" dirty="0">
                <a:solidFill>
                  <a:schemeClr val="tx1"/>
                </a:solidFill>
              </a:rPr>
              <a:t>Overall Attainment of SO1</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830CF37-AED5-4333-A13A-EA354F1D0418}"/>
                  </a:ext>
                </a:extLst>
              </p:cNvPr>
              <p:cNvSpPr txBox="1"/>
              <p:nvPr/>
            </p:nvSpPr>
            <p:spPr>
              <a:xfrm>
                <a:off x="2460878" y="3048000"/>
                <a:ext cx="6583534" cy="526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SO</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Attainment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Sum</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students</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achieved</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target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from</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3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PIs</m:t>
                          </m:r>
                        </m:num>
                        <m:den>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Total</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students</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from</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3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PIs</m:t>
                          </m:r>
                        </m:den>
                      </m:f>
                    </m:oMath>
                  </m:oMathPara>
                </a14:m>
                <a:endParaRPr kumimoji="0" lang="en-US" sz="1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mc:Choice>
        <mc:Fallback xmlns="">
          <p:sp>
            <p:nvSpPr>
              <p:cNvPr id="39" name="TextBox 38">
                <a:extLst>
                  <a:ext uri="{FF2B5EF4-FFF2-40B4-BE49-F238E27FC236}">
                    <a16:creationId xmlns:a16="http://schemas.microsoft.com/office/drawing/2014/main" id="{3830CF37-AED5-4333-A13A-EA354F1D0418}"/>
                  </a:ext>
                </a:extLst>
              </p:cNvPr>
              <p:cNvSpPr txBox="1">
                <a:spLocks noRot="1" noChangeAspect="1" noMove="1" noResize="1" noEditPoints="1" noAdjustHandles="1" noChangeArrowheads="1" noChangeShapeType="1" noTextEdit="1"/>
              </p:cNvSpPr>
              <p:nvPr/>
            </p:nvSpPr>
            <p:spPr>
              <a:xfrm>
                <a:off x="2460878" y="3048000"/>
                <a:ext cx="6583534" cy="526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7E86303-9419-4982-A310-40225D61A7FC}"/>
                  </a:ext>
                </a:extLst>
              </p:cNvPr>
              <p:cNvSpPr txBox="1"/>
              <p:nvPr/>
            </p:nvSpPr>
            <p:spPr>
              <a:xfrm>
                <a:off x="4038600" y="3879030"/>
                <a:ext cx="1739445" cy="525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𝟑𝟎</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𝟒𝟓</m:t>
                          </m:r>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0" u="none" strike="noStrike" kern="1200" cap="none" spc="0" normalizeH="0" baseline="0" noProof="0" smtClean="0">
                              <a:ln>
                                <a:noFill/>
                              </a:ln>
                              <a:solidFill>
                                <a:srgbClr val="1B75B2"/>
                              </a:solidFill>
                              <a:effectLst/>
                              <a:uLnTx/>
                              <a:uFillTx/>
                              <a:latin typeface="Cambria Math" panose="02040503050406030204" pitchFamily="18" charset="0"/>
                              <a:ea typeface="+mn-ea"/>
                              <a:cs typeface="+mn-cs"/>
                            </a:rPr>
                            <m:t>𝟐𝟔</m:t>
                          </m:r>
                        </m:num>
                        <m:den>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𝟏𝟒𝟒</m:t>
                          </m:r>
                        </m:den>
                      </m:f>
                    </m:oMath>
                  </m:oMathPara>
                </a14:m>
                <a:endParaRPr kumimoji="0" lang="en-US" sz="18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mc:Choice>
        <mc:Fallback xmlns="">
          <p:sp>
            <p:nvSpPr>
              <p:cNvPr id="42" name="TextBox 41">
                <a:extLst>
                  <a:ext uri="{FF2B5EF4-FFF2-40B4-BE49-F238E27FC236}">
                    <a16:creationId xmlns:a16="http://schemas.microsoft.com/office/drawing/2014/main" id="{57E86303-9419-4982-A310-40225D61A7FC}"/>
                  </a:ext>
                </a:extLst>
              </p:cNvPr>
              <p:cNvSpPr txBox="1">
                <a:spLocks noRot="1" noChangeAspect="1" noMove="1" noResize="1" noEditPoints="1" noAdjustHandles="1" noChangeArrowheads="1" noChangeShapeType="1" noTextEdit="1"/>
              </p:cNvSpPr>
              <p:nvPr/>
            </p:nvSpPr>
            <p:spPr>
              <a:xfrm>
                <a:off x="4038600" y="3879030"/>
                <a:ext cx="1739445" cy="525978"/>
              </a:xfrm>
              <a:prstGeom prst="rect">
                <a:avLst/>
              </a:prstGeom>
              <a:blipFill>
                <a:blip r:embed="rId6"/>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F508E751-401F-421E-88F1-8E5F6FCDC568}"/>
              </a:ext>
            </a:extLst>
          </p:cNvPr>
          <p:cNvSpPr txBox="1"/>
          <p:nvPr/>
        </p:nvSpPr>
        <p:spPr>
          <a:xfrm>
            <a:off x="4038600" y="4513720"/>
            <a:ext cx="29169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6D1F"/>
                </a:solidFill>
                <a:effectLst/>
                <a:uLnTx/>
                <a:uFillTx/>
                <a:latin typeface="Cambria Math" panose="02040503050406030204" pitchFamily="18" charset="0"/>
                <a:ea typeface="Cambria Math" panose="02040503050406030204" pitchFamily="18" charset="0"/>
                <a:cs typeface="+mn-cs"/>
              </a:rPr>
              <a:t>= 70.1%</a:t>
            </a:r>
          </a:p>
        </p:txBody>
      </p:sp>
      <p:pic>
        <p:nvPicPr>
          <p:cNvPr id="7" name="Graphic 6" descr="Thumbs up sign with solid fill">
            <a:extLst>
              <a:ext uri="{FF2B5EF4-FFF2-40B4-BE49-F238E27FC236}">
                <a16:creationId xmlns:a16="http://schemas.microsoft.com/office/drawing/2014/main" id="{DCB9B3DD-4C66-439B-AFA9-AD8CF9A669F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233983" y="4927600"/>
            <a:ext cx="1371600" cy="1371600"/>
          </a:xfrm>
          <a:prstGeom prst="rect">
            <a:avLst/>
          </a:prstGeom>
        </p:spPr>
      </p:pic>
      <p:sp>
        <p:nvSpPr>
          <p:cNvPr id="2" name="Arrow: Left 1">
            <a:extLst>
              <a:ext uri="{FF2B5EF4-FFF2-40B4-BE49-F238E27FC236}">
                <a16:creationId xmlns:a16="http://schemas.microsoft.com/office/drawing/2014/main" id="{E66A2C17-3BE8-41BC-8E06-FC65E935E399}"/>
              </a:ext>
            </a:extLst>
          </p:cNvPr>
          <p:cNvSpPr/>
          <p:nvPr/>
        </p:nvSpPr>
        <p:spPr>
          <a:xfrm>
            <a:off x="5105400" y="4328484"/>
            <a:ext cx="3276599" cy="762000"/>
          </a:xfrm>
          <a:prstGeom prst="leftArrow">
            <a:avLst>
              <a:gd name="adj1" fmla="val 72857"/>
              <a:gd name="adj2" fmla="val 50000"/>
            </a:avLst>
          </a:prstGeom>
          <a:solidFill>
            <a:schemeClr val="accent5">
              <a:lumMod val="75000"/>
              <a:alpha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373545">
                    <a:lumMod val="50000"/>
                  </a:srgbClr>
                </a:solidFill>
                <a:effectLst>
                  <a:outerShdw blurRad="38100" dist="19050" dir="2700000" algn="tl" rotWithShape="0">
                    <a:prstClr val="black">
                      <a:alpha val="40000"/>
                    </a:prstClr>
                  </a:outerShdw>
                </a:effectLst>
                <a:uLnTx/>
                <a:uFillTx/>
                <a:latin typeface="Arial" panose="020B0604020202020204"/>
                <a:ea typeface="+mn-ea"/>
                <a:cs typeface="+mn-cs"/>
              </a:rPr>
              <a:t>Same basic result as weighting process</a:t>
            </a:r>
          </a:p>
        </p:txBody>
      </p:sp>
      <p:pic>
        <p:nvPicPr>
          <p:cNvPr id="40" name="Picture 39">
            <a:extLst>
              <a:ext uri="{FF2B5EF4-FFF2-40B4-BE49-F238E27FC236}">
                <a16:creationId xmlns:a16="http://schemas.microsoft.com/office/drawing/2014/main" id="{FD59F5FF-00E8-4E65-9D65-8C162DE61B5B}"/>
              </a:ext>
            </a:extLst>
          </p:cNvPr>
          <p:cNvPicPr>
            <a:picLocks noChangeAspect="1"/>
          </p:cNvPicPr>
          <p:nvPr/>
        </p:nvPicPr>
        <p:blipFill>
          <a:blip r:embed="rId9"/>
          <a:stretch>
            <a:fillRect/>
          </a:stretch>
        </p:blipFill>
        <p:spPr>
          <a:xfrm>
            <a:off x="4208674" y="461518"/>
            <a:ext cx="4884830" cy="1789443"/>
          </a:xfrm>
          <a:prstGeom prst="rect">
            <a:avLst/>
          </a:prstGeom>
        </p:spPr>
      </p:pic>
      <p:sp>
        <p:nvSpPr>
          <p:cNvPr id="43" name="TextBox 42"/>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777178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wipe(left)">
                                      <p:cBhvr>
                                        <p:cTn id="2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9" grpId="0"/>
      <p:bldP spid="42" grpId="0"/>
      <p:bldP spid="44"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645727" y="2158207"/>
            <a:ext cx="3397754" cy="2406406"/>
          </a:xfrm>
          <a:noFill/>
        </p:spPr>
        <p:txBody>
          <a:bodyPr vert="horz" lIns="91440" tIns="45720" rIns="91440" bIns="45720" rtlCol="0" anchor="ctr">
            <a:normAutofit/>
          </a:bodyPr>
          <a:lstStyle/>
          <a:p>
            <a:r>
              <a:rPr lang="en-US" sz="4200" dirty="0">
                <a:solidFill>
                  <a:schemeClr val="tx1"/>
                </a:solidFill>
              </a:rPr>
              <a:t>Aggregated Assessment Data</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01848" y="1066800"/>
            <a:ext cx="4572000" cy="4184900"/>
          </a:xfrm>
        </p:spPr>
        <p:txBody>
          <a:bodyPr vert="horz" lIns="91440" tIns="45720" rIns="91440" bIns="45720" rtlCol="0" anchor="ctr">
            <a:noAutofit/>
          </a:bodyPr>
          <a:lstStyle/>
          <a:p>
            <a:pPr marL="342900" indent="-342900">
              <a:spcBef>
                <a:spcPts val="1200"/>
              </a:spcBef>
              <a:buFont typeface="Wingdings" panose="05000000000000000000" pitchFamily="2" charset="2"/>
              <a:buChar char="§"/>
            </a:pPr>
            <a:r>
              <a:rPr lang="en-US" sz="2000" b="0" dirty="0">
                <a:solidFill>
                  <a:srgbClr val="000000"/>
                </a:solidFill>
              </a:rPr>
              <a:t>Once data are aggregated by SO, those data must be shown in a way that helps the evaluation process.</a:t>
            </a:r>
          </a:p>
          <a:p>
            <a:pPr marL="342900" indent="-342900">
              <a:spcBef>
                <a:spcPts val="1200"/>
              </a:spcBef>
              <a:buFont typeface="Wingdings" panose="05000000000000000000" pitchFamily="2" charset="2"/>
              <a:buChar char="§"/>
            </a:pPr>
            <a:r>
              <a:rPr lang="en-US" sz="2000" b="0" dirty="0">
                <a:solidFill>
                  <a:srgbClr val="000000"/>
                </a:solidFill>
              </a:rPr>
              <a:t>An effective and simple continuous improvement process focuses on where improvements are most needed (maximize effort where it is most needed).</a:t>
            </a:r>
          </a:p>
        </p:txBody>
      </p:sp>
      <p:sp>
        <p:nvSpPr>
          <p:cNvPr id="39" name="TextBox 38"/>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6300973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152400" y="586855"/>
            <a:ext cx="2837783" cy="3387497"/>
          </a:xfrm>
          <a:noFill/>
          <a:ln>
            <a:noFill/>
          </a:ln>
        </p:spPr>
        <p:txBody>
          <a:bodyPr vert="horz" lIns="91440" tIns="45720" rIns="91440" bIns="45720" rtlCol="0" anchor="b">
            <a:normAutofit/>
          </a:bodyPr>
          <a:lstStyle/>
          <a:p>
            <a:pPr algn="r"/>
            <a:r>
              <a:rPr lang="en-US" sz="4000" kern="1200" dirty="0">
                <a:ln w="0"/>
                <a:solidFill>
                  <a:schemeClr val="bg1"/>
                </a:solidFill>
                <a:effectLst>
                  <a:outerShdw blurRad="38100" dist="19050" dir="2700000" algn="tl" rotWithShape="0">
                    <a:schemeClr val="dk1">
                      <a:alpha val="40000"/>
                    </a:schemeClr>
                  </a:outerShdw>
                </a:effectLst>
                <a:latin typeface="+mj-lt"/>
                <a:ea typeface="+mj-ea"/>
                <a:cs typeface="+mj-cs"/>
              </a:rPr>
              <a:t>Evaluation</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3070384" y="649480"/>
            <a:ext cx="5921216" cy="5546047"/>
          </a:xfrm>
        </p:spPr>
        <p:txBody>
          <a:bodyPr vert="horz" lIns="91440" tIns="45720" rIns="91440" bIns="45720" rtlCol="0" anchor="ctr">
            <a:normAutofit/>
          </a:bodyPr>
          <a:lstStyle/>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Assessment is not a controlled experiment.</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This is a </a:t>
            </a:r>
            <a:r>
              <a:rPr lang="en-US" sz="1900" b="0" dirty="0">
                <a:latin typeface="+mn-lt"/>
                <a:ea typeface="+mn-ea"/>
                <a:cs typeface="+mn-cs"/>
              </a:rPr>
              <a:t>data-informed</a:t>
            </a:r>
            <a:r>
              <a:rPr lang="en-US" sz="1900" b="0" dirty="0">
                <a:solidFill>
                  <a:schemeClr val="tx1"/>
                </a:solidFill>
                <a:latin typeface="+mn-lt"/>
                <a:ea typeface="+mn-ea"/>
                <a:cs typeface="+mn-cs"/>
              </a:rPr>
              <a:t>, not data-driven process.</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Take advantage of faculty wisdom and insight.</a:t>
            </a:r>
          </a:p>
          <a:p>
            <a:pPr marL="688975" indent="-342900">
              <a:lnSpc>
                <a:spcPct val="90000"/>
              </a:lnSpc>
              <a:spcAft>
                <a:spcPts val="0"/>
              </a:spcAft>
              <a:buClr>
                <a:srgbClr val="F26D1F"/>
              </a:buClr>
              <a:buFont typeface="Wingdings" panose="05000000000000000000" pitchFamily="2" charset="2"/>
              <a:buChar char="§"/>
            </a:pPr>
            <a:r>
              <a:rPr lang="en-US" sz="1900" b="0" dirty="0">
                <a:solidFill>
                  <a:schemeClr val="tx1"/>
                </a:solidFill>
                <a:latin typeface="+mn-lt"/>
                <a:ea typeface="+mn-ea"/>
                <a:cs typeface="+mn-cs"/>
              </a:rPr>
              <a:t>Not just anecdotal, but includes human element as well.</a:t>
            </a:r>
          </a:p>
          <a:p>
            <a:pPr marL="688975" indent="-342900">
              <a:lnSpc>
                <a:spcPct val="90000"/>
              </a:lnSpc>
              <a:spcAft>
                <a:spcPts val="0"/>
              </a:spcAft>
              <a:buClr>
                <a:srgbClr val="F26D1F"/>
              </a:buClr>
              <a:buFont typeface="Wingdings" panose="05000000000000000000" pitchFamily="2" charset="2"/>
              <a:buChar char="§"/>
            </a:pPr>
            <a:r>
              <a:rPr lang="en-US" sz="1900" b="0" dirty="0">
                <a:solidFill>
                  <a:schemeClr val="tx1"/>
                </a:solidFill>
                <a:latin typeface="+mn-lt"/>
                <a:ea typeface="+mn-ea"/>
                <a:cs typeface="+mn-cs"/>
              </a:rPr>
              <a:t>Data tell you </a:t>
            </a:r>
            <a:r>
              <a:rPr lang="en-US" sz="1900" b="0" dirty="0">
                <a:latin typeface="+mn-lt"/>
                <a:ea typeface="+mn-ea"/>
                <a:cs typeface="+mn-cs"/>
              </a:rPr>
              <a:t>WHAT</a:t>
            </a:r>
          </a:p>
          <a:p>
            <a:pPr marL="688975" indent="-342900">
              <a:lnSpc>
                <a:spcPct val="90000"/>
              </a:lnSpc>
              <a:spcAft>
                <a:spcPts val="0"/>
              </a:spcAft>
              <a:buClr>
                <a:srgbClr val="F26D1F"/>
              </a:buClr>
              <a:buFont typeface="Wingdings" panose="05000000000000000000" pitchFamily="2" charset="2"/>
              <a:buChar char="§"/>
            </a:pPr>
            <a:r>
              <a:rPr lang="en-US" sz="1900" b="0" dirty="0">
                <a:solidFill>
                  <a:schemeClr val="tx1"/>
                </a:solidFill>
                <a:latin typeface="+mn-lt"/>
                <a:ea typeface="+mn-ea"/>
                <a:cs typeface="+mn-cs"/>
              </a:rPr>
              <a:t>Wisdom tells you </a:t>
            </a:r>
            <a:r>
              <a:rPr lang="en-US" sz="1900" b="0" dirty="0">
                <a:latin typeface="+mn-lt"/>
                <a:ea typeface="+mn-ea"/>
                <a:cs typeface="+mn-cs"/>
              </a:rPr>
              <a:t>WHY</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Improvements should be linked to principles of student learning – focus mainly on student learning.</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Evaluation = data + wisdom</a:t>
            </a:r>
          </a:p>
          <a:p>
            <a:pPr marL="688975" indent="-342900">
              <a:lnSpc>
                <a:spcPct val="90000"/>
              </a:lnSpc>
              <a:spcAft>
                <a:spcPts val="0"/>
              </a:spcAft>
              <a:buClr>
                <a:srgbClr val="F26D1F"/>
              </a:buClr>
              <a:buFont typeface="Wingdings" panose="05000000000000000000" pitchFamily="2" charset="2"/>
              <a:buChar char="§"/>
            </a:pPr>
            <a:r>
              <a:rPr lang="en-US" sz="1900" b="0" dirty="0">
                <a:solidFill>
                  <a:schemeClr val="tx1"/>
                </a:solidFill>
                <a:latin typeface="+mn-lt"/>
                <a:ea typeface="+mn-ea"/>
                <a:cs typeface="+mn-cs"/>
              </a:rPr>
              <a:t>Data are necessary but not sufficient</a:t>
            </a:r>
          </a:p>
        </p:txBody>
      </p:sp>
      <p:sp>
        <p:nvSpPr>
          <p:cNvPr id="11" name="TextBox 10"/>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1084636434"/>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130F9997-8FE6-42AB-B001-91E984842645}"/>
              </a:ext>
            </a:extLst>
          </p:cNvPr>
          <p:cNvSpPr>
            <a:spLocks noGrp="1"/>
          </p:cNvSpPr>
          <p:nvPr>
            <p:ph type="title"/>
          </p:nvPr>
        </p:nvSpPr>
        <p:spPr>
          <a:xfrm>
            <a:off x="609701" y="635714"/>
            <a:ext cx="8037491" cy="1541458"/>
          </a:xfrm>
          <a:noFill/>
          <a:ln>
            <a:noFill/>
          </a:ln>
        </p:spPr>
        <p:txBody>
          <a:bodyPr vert="horz" lIns="91440" tIns="45720" rIns="91440" bIns="45720" rtlCol="0" anchor="ctr">
            <a:normAutofit/>
          </a:bodyPr>
          <a:lstStyle/>
          <a:p>
            <a: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t>Program Score Card</a:t>
            </a:r>
            <a:b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br>
            <a:r>
              <a:rPr lang="en-US" sz="2800" dirty="0">
                <a:ln w="0"/>
                <a:solidFill>
                  <a:schemeClr val="bg1"/>
                </a:solidFill>
                <a:effectLst>
                  <a:outerShdw blurRad="38100" dist="19050" dir="2700000" algn="tl" rotWithShape="0">
                    <a:schemeClr val="dk1">
                      <a:alpha val="40000"/>
                    </a:schemeClr>
                  </a:outerShdw>
                </a:effectLst>
              </a:rPr>
              <a:t>All Student Outcomes</a:t>
            </a:r>
            <a:endParaRPr lang="en-US" sz="2000" b="0" kern="120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pic>
        <p:nvPicPr>
          <p:cNvPr id="11" name="Picture 10">
            <a:extLst>
              <a:ext uri="{FF2B5EF4-FFF2-40B4-BE49-F238E27FC236}">
                <a16:creationId xmlns:a16="http://schemas.microsoft.com/office/drawing/2014/main" id="{61466F01-B74D-40DA-8FE5-B7D8363192D2}"/>
              </a:ext>
            </a:extLst>
          </p:cNvPr>
          <p:cNvPicPr>
            <a:picLocks noChangeAspect="1"/>
          </p:cNvPicPr>
          <p:nvPr/>
        </p:nvPicPr>
        <p:blipFill rotWithShape="1">
          <a:blip r:embed="rId3"/>
          <a:srcRect r="26025"/>
          <a:stretch/>
        </p:blipFill>
        <p:spPr>
          <a:xfrm>
            <a:off x="991496" y="2319004"/>
            <a:ext cx="7748570" cy="4157996"/>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3B706F4C-7684-4D6A-9F26-CA7279F99E83}"/>
              </a:ext>
            </a:extLst>
          </p:cNvPr>
          <p:cNvGrpSpPr/>
          <p:nvPr/>
        </p:nvGrpSpPr>
        <p:grpSpPr>
          <a:xfrm>
            <a:off x="6019800" y="567690"/>
            <a:ext cx="2796143" cy="2350222"/>
            <a:chOff x="6019800" y="567690"/>
            <a:chExt cx="2796143" cy="2350222"/>
          </a:xfrm>
        </p:grpSpPr>
        <p:sp>
          <p:nvSpPr>
            <p:cNvPr id="2" name="Rectangle 1">
              <a:extLst>
                <a:ext uri="{FF2B5EF4-FFF2-40B4-BE49-F238E27FC236}">
                  <a16:creationId xmlns:a16="http://schemas.microsoft.com/office/drawing/2014/main" id="{0DF81515-626E-47BB-900A-FB14EDD7B854}"/>
                </a:ext>
              </a:extLst>
            </p:cNvPr>
            <p:cNvSpPr/>
            <p:nvPr/>
          </p:nvSpPr>
          <p:spPr>
            <a:xfrm>
              <a:off x="6019800" y="633274"/>
              <a:ext cx="2796143" cy="2254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D6A7C871-996D-4E63-8A96-100B744F4A30}"/>
                </a:ext>
              </a:extLst>
            </p:cNvPr>
            <p:cNvPicPr>
              <a:picLocks noChangeAspect="1"/>
            </p:cNvPicPr>
            <p:nvPr/>
          </p:nvPicPr>
          <p:blipFill rotWithShape="1">
            <a:blip r:embed="rId3"/>
            <a:srcRect l="78154" t="9408" b="41849"/>
            <a:stretch/>
          </p:blipFill>
          <p:spPr>
            <a:xfrm>
              <a:off x="6080759" y="567690"/>
              <a:ext cx="2653527" cy="2350222"/>
            </a:xfrm>
            <a:prstGeom prst="rect">
              <a:avLst/>
            </a:prstGeom>
            <a:effectLst/>
          </p:spPr>
        </p:pic>
      </p:grpSp>
      <p:sp>
        <p:nvSpPr>
          <p:cNvPr id="15" name="TextBox 14"/>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7448928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130F9997-8FE6-42AB-B001-91E984842645}"/>
              </a:ext>
            </a:extLst>
          </p:cNvPr>
          <p:cNvSpPr>
            <a:spLocks noGrp="1"/>
          </p:cNvSpPr>
          <p:nvPr>
            <p:ph type="title"/>
          </p:nvPr>
        </p:nvSpPr>
        <p:spPr>
          <a:xfrm>
            <a:off x="609701" y="553356"/>
            <a:ext cx="8037491" cy="1427844"/>
          </a:xfrm>
          <a:noFill/>
          <a:ln>
            <a:noFill/>
          </a:ln>
        </p:spPr>
        <p:txBody>
          <a:bodyPr vert="horz" lIns="91440" tIns="45720" rIns="91440" bIns="45720" rtlCol="0" anchor="ctr">
            <a:normAutofit/>
          </a:bodyPr>
          <a:lstStyle/>
          <a:p>
            <a:r>
              <a:rPr lang="en-US" sz="2800" kern="1200" dirty="0">
                <a:ln w="0"/>
                <a:solidFill>
                  <a:schemeClr val="bg1"/>
                </a:solidFill>
                <a:effectLst>
                  <a:outerShdw blurRad="38100" dist="19050" dir="2700000" algn="tl" rotWithShape="0">
                    <a:schemeClr val="dk1">
                      <a:alpha val="40000"/>
                    </a:schemeClr>
                  </a:outerShdw>
                </a:effectLst>
                <a:latin typeface="+mj-lt"/>
                <a:ea typeface="+mj-ea"/>
                <a:cs typeface="+mj-cs"/>
              </a:rPr>
              <a:t>Program Score Card—All Student Outcomes</a:t>
            </a:r>
            <a:r>
              <a:rPr lang="en-US" sz="2600" kern="1200" dirty="0">
                <a:ln w="0"/>
                <a:solidFill>
                  <a:schemeClr val="bg1"/>
                </a:solidFill>
                <a:effectLst>
                  <a:outerShdw blurRad="38100" dist="19050" dir="2700000" algn="tl" rotWithShape="0">
                    <a:schemeClr val="dk1">
                      <a:alpha val="40000"/>
                    </a:schemeClr>
                  </a:outerShdw>
                </a:effectLst>
                <a:latin typeface="+mj-lt"/>
                <a:ea typeface="+mj-ea"/>
                <a:cs typeface="+mj-cs"/>
              </a:rPr>
              <a:t/>
            </a:r>
            <a:br>
              <a:rPr lang="en-US" sz="2600" kern="1200" dirty="0">
                <a:ln w="0"/>
                <a:solidFill>
                  <a:schemeClr val="bg1"/>
                </a:solidFill>
                <a:effectLst>
                  <a:outerShdw blurRad="38100" dist="19050" dir="2700000" algn="tl" rotWithShape="0">
                    <a:schemeClr val="dk1">
                      <a:alpha val="40000"/>
                    </a:schemeClr>
                  </a:outerShdw>
                </a:effectLst>
                <a:latin typeface="+mj-lt"/>
                <a:ea typeface="+mj-ea"/>
                <a:cs typeface="+mj-cs"/>
              </a:rPr>
            </a:br>
            <a:r>
              <a:rPr lang="en-US" sz="1000" kern="1200" dirty="0">
                <a:ln w="0"/>
                <a:solidFill>
                  <a:schemeClr val="bg1"/>
                </a:solidFill>
                <a:effectLst>
                  <a:outerShdw blurRad="38100" dist="19050" dir="2700000" algn="tl" rotWithShape="0">
                    <a:schemeClr val="dk1">
                      <a:alpha val="40000"/>
                    </a:schemeClr>
                  </a:outerShdw>
                </a:effectLst>
                <a:latin typeface="+mj-lt"/>
                <a:ea typeface="+mj-ea"/>
                <a:cs typeface="+mj-cs"/>
              </a:rPr>
              <a:t> </a:t>
            </a:r>
            <a:br>
              <a:rPr lang="en-US" sz="1000" kern="1200" dirty="0">
                <a:ln w="0"/>
                <a:solidFill>
                  <a:schemeClr val="bg1"/>
                </a:solidFill>
                <a:effectLst>
                  <a:outerShdw blurRad="38100" dist="19050" dir="2700000" algn="tl" rotWithShape="0">
                    <a:schemeClr val="dk1">
                      <a:alpha val="40000"/>
                    </a:schemeClr>
                  </a:outerShdw>
                </a:effectLst>
                <a:latin typeface="+mj-lt"/>
                <a:ea typeface="+mj-ea"/>
                <a:cs typeface="+mj-cs"/>
              </a:rPr>
            </a:br>
            <a:endParaRPr lang="en-US" sz="2000" b="0" kern="120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graphicFrame>
        <p:nvGraphicFramePr>
          <p:cNvPr id="13" name="Chart 12">
            <a:extLst>
              <a:ext uri="{FF2B5EF4-FFF2-40B4-BE49-F238E27FC236}">
                <a16:creationId xmlns:a16="http://schemas.microsoft.com/office/drawing/2014/main" id="{31DAA639-4BA3-43DB-9834-5159C01B0536}"/>
              </a:ext>
            </a:extLst>
          </p:cNvPr>
          <p:cNvGraphicFramePr/>
          <p:nvPr/>
        </p:nvGraphicFramePr>
        <p:xfrm>
          <a:off x="533400" y="2743200"/>
          <a:ext cx="7010400" cy="3898979"/>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a:extLst>
              <a:ext uri="{FF2B5EF4-FFF2-40B4-BE49-F238E27FC236}">
                <a16:creationId xmlns:a16="http://schemas.microsoft.com/office/drawing/2014/main" id="{0B94C2D3-25E2-4762-9D96-5DDE130088FE}"/>
              </a:ext>
            </a:extLst>
          </p:cNvPr>
          <p:cNvSpPr txBox="1">
            <a:spLocks/>
          </p:cNvSpPr>
          <p:nvPr/>
        </p:nvSpPr>
        <p:spPr>
          <a:xfrm>
            <a:off x="609624" y="826815"/>
            <a:ext cx="8037491" cy="1297715"/>
          </a:xfrm>
          <a:prstGeom prst="rect">
            <a:avLst/>
          </a:prstGeom>
          <a:noFill/>
          <a:ln>
            <a:no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cap="none" baseline="0">
                <a:solidFill>
                  <a:srgbClr val="41414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j-ea"/>
                <a:cs typeface="+mj-cs"/>
              </a:rPr>
              <a:t/>
            </a:r>
            <a:br>
              <a:rPr kumimoji="0" lang="en-US" sz="2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j-ea"/>
                <a:cs typeface="+mj-cs"/>
              </a:rPr>
            </a:br>
            <a:r>
              <a:rPr kumimoji="0" lang="en-US" sz="1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j-ea"/>
                <a:cs typeface="+mj-cs"/>
              </a:rPr>
              <a:t> </a:t>
            </a:r>
            <a:br>
              <a:rPr kumimoji="0" lang="en-US" sz="1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a:ea typeface="+mj-ea"/>
                <a:cs typeface="+mj-cs"/>
              </a:rPr>
            </a:br>
            <a:r>
              <a:rPr kumimoji="0" lang="en-US" sz="2200" b="1" i="0" u="none" strike="noStrike" kern="1200" cap="none" spc="0" normalizeH="0" baseline="0" noProof="0" dirty="0">
                <a:ln w="0"/>
                <a:solidFill>
                  <a:srgbClr val="00B0F0">
                    <a:lumMod val="60000"/>
                    <a:lumOff val="40000"/>
                  </a:srgbClr>
                </a:solidFill>
                <a:effectLst>
                  <a:outerShdw blurRad="38100" dist="19050" dir="2700000" algn="tl" rotWithShape="0">
                    <a:prstClr val="black">
                      <a:alpha val="40000"/>
                    </a:prstClr>
                  </a:outerShdw>
                </a:effectLst>
                <a:uLnTx/>
                <a:uFillTx/>
                <a:latin typeface="Arial Nova Cond" panose="020B0506020202020204" pitchFamily="34" charset="0"/>
                <a:ea typeface="+mj-ea"/>
                <a:cs typeface="+mj-cs"/>
              </a:rPr>
              <a:t>Possible Approach 2 </a:t>
            </a:r>
            <a:r>
              <a:rPr kumimoji="0" lang="en-US" sz="2200" b="1" i="0" u="none" strike="noStrike" kern="1200" cap="none" spc="0" normalizeH="0" baseline="0" noProof="0" dirty="0">
                <a:ln w="0"/>
                <a:solidFill>
                  <a:srgbClr val="FFFFCC"/>
                </a:solidFill>
                <a:effectLst>
                  <a:outerShdw blurRad="38100" dist="19050" dir="2700000" algn="tl" rotWithShape="0">
                    <a:prstClr val="black">
                      <a:alpha val="40000"/>
                    </a:prstClr>
                  </a:outerShdw>
                </a:effectLst>
                <a:uLnTx/>
                <a:uFillTx/>
                <a:latin typeface="Arial Nova Cond" panose="020B0506020202020204" pitchFamily="34" charset="0"/>
                <a:ea typeface="+mj-ea"/>
                <a:cs typeface="+mj-cs"/>
              </a:rPr>
              <a:t>(highly recommended)</a:t>
            </a:r>
            <a:r>
              <a:rPr kumimoji="0" lang="en-US" sz="2200" b="1" i="0" u="none" strike="noStrike" kern="1200" cap="none" spc="0" normalizeH="0" baseline="0" noProof="0" dirty="0">
                <a:ln w="0"/>
                <a:solidFill>
                  <a:srgbClr val="00B0F0">
                    <a:lumMod val="60000"/>
                    <a:lumOff val="40000"/>
                  </a:srgbClr>
                </a:solidFill>
                <a:effectLst>
                  <a:outerShdw blurRad="38100" dist="19050" dir="2700000" algn="tl" rotWithShape="0">
                    <a:prstClr val="black">
                      <a:alpha val="40000"/>
                    </a:prstClr>
                  </a:outerShdw>
                </a:effectLst>
                <a:uLnTx/>
                <a:uFillTx/>
                <a:latin typeface="Arial Nova Cond" panose="020B0506020202020204" pitchFamily="34" charset="0"/>
                <a:ea typeface="+mj-ea"/>
                <a:cs typeface="+mj-cs"/>
              </a:rPr>
              <a:t>:</a:t>
            </a:r>
            <a:r>
              <a:rPr kumimoji="0" lang="en-US" sz="2200" b="0" i="0" u="none" strike="noStrike" kern="1200" cap="none" spc="0" normalizeH="0" baseline="0" noProof="0" dirty="0">
                <a:ln w="0"/>
                <a:solidFill>
                  <a:srgbClr val="00B0F0">
                    <a:lumMod val="60000"/>
                    <a:lumOff val="40000"/>
                  </a:srgbClr>
                </a:solidFill>
                <a:effectLst>
                  <a:outerShdw blurRad="38100" dist="19050" dir="2700000" algn="tl" rotWithShape="0">
                    <a:prstClr val="black">
                      <a:alpha val="40000"/>
                    </a:prstClr>
                  </a:outerShdw>
                </a:effectLst>
                <a:uLnTx/>
                <a:uFillTx/>
                <a:latin typeface="Arial Nova Cond" panose="020B0506020202020204" pitchFamily="34" charset="0"/>
                <a:ea typeface="+mj-ea"/>
                <a:cs typeface="+mj-cs"/>
              </a:rPr>
              <a:t> Targeting the one or two lowest performing student outcomes for improvement activities</a:t>
            </a:r>
          </a:p>
        </p:txBody>
      </p:sp>
      <p:sp>
        <p:nvSpPr>
          <p:cNvPr id="2" name="Rectangle: Rounded Corners 1">
            <a:extLst>
              <a:ext uri="{FF2B5EF4-FFF2-40B4-BE49-F238E27FC236}">
                <a16:creationId xmlns:a16="http://schemas.microsoft.com/office/drawing/2014/main" id="{47800FBB-195D-47CC-94A1-6BBACD9543AF}"/>
              </a:ext>
            </a:extLst>
          </p:cNvPr>
          <p:cNvSpPr/>
          <p:nvPr/>
        </p:nvSpPr>
        <p:spPr>
          <a:xfrm>
            <a:off x="1076960" y="3838553"/>
            <a:ext cx="1295400" cy="1190647"/>
          </a:xfrm>
          <a:prstGeom prst="roundRect">
            <a:avLst>
              <a:gd name="adj" fmla="val 10392"/>
            </a:avLst>
          </a:prstGeom>
          <a:no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EE0F9306-12B1-4B22-AD32-C439BB9EFF63}"/>
              </a:ext>
            </a:extLst>
          </p:cNvPr>
          <p:cNvSpPr/>
          <p:nvPr/>
        </p:nvSpPr>
        <p:spPr>
          <a:xfrm>
            <a:off x="3590834" y="3836093"/>
            <a:ext cx="1295400" cy="1116908"/>
          </a:xfrm>
          <a:prstGeom prst="roundRect">
            <a:avLst>
              <a:gd name="adj" fmla="val 10392"/>
            </a:avLst>
          </a:prstGeom>
          <a:noFill/>
          <a:ln w="28575">
            <a:solidFill>
              <a:srgbClr val="3C8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6324600" y="655307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16622981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708647" y="2030782"/>
            <a:ext cx="3397754" cy="2406406"/>
          </a:xfrm>
          <a:noFill/>
        </p:spPr>
        <p:txBody>
          <a:bodyPr vert="horz" lIns="91440" tIns="45720" rIns="91440" bIns="45720" rtlCol="0" anchor="ctr">
            <a:normAutofit fontScale="90000"/>
          </a:bodyPr>
          <a:lstStyle/>
          <a:p>
            <a:r>
              <a:rPr lang="en-US" sz="4200" dirty="0">
                <a:solidFill>
                  <a:schemeClr val="tx1"/>
                </a:solidFill>
              </a:rPr>
              <a:t>Faculty Evaluation of Assessment Data</a:t>
            </a:r>
          </a:p>
        </p:txBody>
      </p:sp>
      <p:grpSp>
        <p:nvGrpSpPr>
          <p:cNvPr id="17" name="Group 16">
            <a:extLst>
              <a:ext uri="{FF2B5EF4-FFF2-40B4-BE49-F238E27FC236}">
                <a16:creationId xmlns:a16="http://schemas.microsoft.com/office/drawing/2014/main"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8"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2"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6"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1"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3"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6"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4419601" y="306116"/>
            <a:ext cx="4572000" cy="6094684"/>
          </a:xfrm>
        </p:spPr>
        <p:txBody>
          <a:bodyPr vert="horz" lIns="91440" tIns="45720" rIns="91440" bIns="45720" rtlCol="0" anchor="ctr">
            <a:noAutofit/>
          </a:bodyPr>
          <a:lstStyle/>
          <a:p>
            <a:pPr>
              <a:spcBef>
                <a:spcPts val="1200"/>
              </a:spcBef>
            </a:pPr>
            <a:r>
              <a:rPr lang="en-US" sz="2000" b="0" dirty="0">
                <a:solidFill>
                  <a:srgbClr val="000000"/>
                </a:solidFill>
              </a:rPr>
              <a:t>The role of the faculty is not over when they help gather and evaluate the assessment data.</a:t>
            </a:r>
          </a:p>
          <a:p>
            <a:pPr>
              <a:spcBef>
                <a:spcPts val="1200"/>
              </a:spcBef>
            </a:pPr>
            <a:r>
              <a:rPr lang="en-US" sz="2000" b="0" dirty="0">
                <a:solidFill>
                  <a:srgbClr val="000000"/>
                </a:solidFill>
              </a:rPr>
              <a:t>Gathering data and evaluating it is of no value if actions for improvement are not taken.</a:t>
            </a:r>
          </a:p>
          <a:p>
            <a:pPr>
              <a:spcBef>
                <a:spcPts val="1200"/>
              </a:spcBef>
            </a:pPr>
            <a:r>
              <a:rPr lang="en-US" sz="2000" b="0" dirty="0">
                <a:solidFill>
                  <a:srgbClr val="000000"/>
                </a:solidFill>
              </a:rPr>
              <a:t>Actions for improvement are key results of the process!!!</a:t>
            </a:r>
          </a:p>
          <a:p>
            <a:pPr>
              <a:spcBef>
                <a:spcPts val="1200"/>
              </a:spcBef>
            </a:pPr>
            <a:r>
              <a:rPr lang="en-US" sz="2000" b="0" dirty="0">
                <a:solidFill>
                  <a:srgbClr val="000000"/>
                </a:solidFill>
              </a:rPr>
              <a:t>Recommend focusing on one or two student outcomes for improvements? How do we choose??</a:t>
            </a:r>
          </a:p>
        </p:txBody>
      </p:sp>
      <p:sp>
        <p:nvSpPr>
          <p:cNvPr id="39" name="TextBox 38"/>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142921687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pSp>
        <p:nvGrpSpPr>
          <p:cNvPr id="7" name="Group 6">
            <a:extLst>
              <a:ext uri="{FF2B5EF4-FFF2-40B4-BE49-F238E27FC236}">
                <a16:creationId xmlns:a16="http://schemas.microsoft.com/office/drawing/2014/main" id="{4726EFB2-0176-4B88-A016-ABA2E919C620}"/>
              </a:ext>
            </a:extLst>
          </p:cNvPr>
          <p:cNvGrpSpPr/>
          <p:nvPr/>
        </p:nvGrpSpPr>
        <p:grpSpPr>
          <a:xfrm>
            <a:off x="126964" y="1246264"/>
            <a:ext cx="8864636" cy="745976"/>
            <a:chOff x="3429000" y="1246264"/>
            <a:chExt cx="5562599" cy="745976"/>
          </a:xfrm>
        </p:grpSpPr>
        <p:sp>
          <p:nvSpPr>
            <p:cNvPr id="134" name="Google Shape;134;p17"/>
            <p:cNvSpPr/>
            <p:nvPr/>
          </p:nvSpPr>
          <p:spPr>
            <a:xfrm>
              <a:off x="3429000" y="1246264"/>
              <a:ext cx="5562599" cy="734986"/>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3" name="Google Shape;163;p17"/>
            <p:cNvSpPr txBox="1"/>
            <p:nvPr/>
          </p:nvSpPr>
          <p:spPr>
            <a:xfrm>
              <a:off x="3619291" y="1257488"/>
              <a:ext cx="5143708" cy="73475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003249"/>
                  </a:solidFill>
                  <a:effectLst/>
                  <a:uLnTx/>
                  <a:uFillTx/>
                  <a:latin typeface="Fira Sans Condensed"/>
                  <a:ea typeface="+mn-ea"/>
                  <a:cs typeface="+mn-cs"/>
                  <a:sym typeface="Fira Sans Condensed"/>
                </a:rPr>
                <a:t>1. Assessment Plan</a:t>
              </a:r>
            </a:p>
          </p:txBody>
        </p:sp>
      </p:grpSp>
      <p:sp>
        <p:nvSpPr>
          <p:cNvPr id="31" name="TextBox 30">
            <a:extLst>
              <a:ext uri="{FF2B5EF4-FFF2-40B4-BE49-F238E27FC236}">
                <a16:creationId xmlns:a16="http://schemas.microsoft.com/office/drawing/2014/main" id="{758166AB-4200-46B8-83D5-6DAE0EDE3D5D}"/>
              </a:ext>
            </a:extLst>
          </p:cNvPr>
          <p:cNvSpPr txBox="1"/>
          <p:nvPr/>
        </p:nvSpPr>
        <p:spPr>
          <a:xfrm>
            <a:off x="2830976" y="2178784"/>
            <a:ext cx="6160623"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Include </a:t>
            </a:r>
            <a:r>
              <a:rPr kumimoji="0" lang="en-US" sz="1800" b="1" i="0" u="none" strike="noStrike" kern="1200" cap="none" spc="0" normalizeH="0" baseline="0" noProof="0" dirty="0">
                <a:ln>
                  <a:noFill/>
                </a:ln>
                <a:solidFill>
                  <a:srgbClr val="000000"/>
                </a:solidFill>
                <a:effectLst/>
                <a:uLnTx/>
                <a:uFillTx/>
                <a:latin typeface="Arial"/>
                <a:ea typeface="+mn-ea"/>
                <a:cs typeface="+mn-cs"/>
              </a:rPr>
              <a:t>assessment plan worksheet</a:t>
            </a:r>
            <a:r>
              <a:rPr kumimoji="0" lang="en-US" sz="1800" b="0" i="0" u="none" strike="noStrike" kern="1200" cap="none" spc="0" normalizeH="0" baseline="0" noProof="0" dirty="0">
                <a:ln>
                  <a:noFill/>
                </a:ln>
                <a:solidFill>
                  <a:srgbClr val="000000"/>
                </a:solidFill>
                <a:effectLst/>
                <a:uLnTx/>
                <a:uFillTx/>
                <a:latin typeface="Arial"/>
                <a:ea typeface="+mn-ea"/>
                <a:cs typeface="+mn-cs"/>
              </a:rPr>
              <a:t> that contains:</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List of the metric(s), measure(s) or performance indicator(s) (PI) used for the assessment of each student outcome.</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Schedule and frequency for each type of assessment as well as points of accountability (tabular format is recommended).</a:t>
            </a:r>
          </a:p>
        </p:txBody>
      </p:sp>
      <p:grpSp>
        <p:nvGrpSpPr>
          <p:cNvPr id="2" name="Group 1">
            <a:extLst>
              <a:ext uri="{FF2B5EF4-FFF2-40B4-BE49-F238E27FC236}">
                <a16:creationId xmlns:a16="http://schemas.microsoft.com/office/drawing/2014/main" id="{63F7A123-2606-4491-B058-C4B76513656A}"/>
              </a:ext>
            </a:extLst>
          </p:cNvPr>
          <p:cNvGrpSpPr/>
          <p:nvPr/>
        </p:nvGrpSpPr>
        <p:grpSpPr>
          <a:xfrm>
            <a:off x="381000" y="2206739"/>
            <a:ext cx="2286000" cy="3521213"/>
            <a:chOff x="2806903" y="3275645"/>
            <a:chExt cx="1714395" cy="2640748"/>
          </a:xfrm>
        </p:grpSpPr>
        <p:sp>
          <p:nvSpPr>
            <p:cNvPr id="33" name="Google Shape;79;p15">
              <a:extLst>
                <a:ext uri="{FF2B5EF4-FFF2-40B4-BE49-F238E27FC236}">
                  <a16:creationId xmlns:a16="http://schemas.microsoft.com/office/drawing/2014/main" id="{148CB29A-B001-404B-BDBE-650270AA302A}"/>
                </a:ext>
              </a:extLst>
            </p:cNvPr>
            <p:cNvSpPr/>
            <p:nvPr/>
          </p:nvSpPr>
          <p:spPr>
            <a:xfrm rot="18234377">
              <a:off x="3908020" y="3539039"/>
              <a:ext cx="132297" cy="375600"/>
            </a:xfrm>
            <a:prstGeom prst="ellipse">
              <a:avLst/>
            </a:prstGeom>
            <a:solidFill>
              <a:srgbClr val="CCDBDC">
                <a:alpha val="36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34" name="Google Shape;80;p15">
              <a:extLst>
                <a:ext uri="{FF2B5EF4-FFF2-40B4-BE49-F238E27FC236}">
                  <a16:creationId xmlns:a16="http://schemas.microsoft.com/office/drawing/2014/main" id="{01744138-D432-4C6E-B77F-C5ABB115369D}"/>
                </a:ext>
              </a:extLst>
            </p:cNvPr>
            <p:cNvSpPr/>
            <p:nvPr/>
          </p:nvSpPr>
          <p:spPr>
            <a:xfrm rot="1571831">
              <a:off x="2898753" y="4723396"/>
              <a:ext cx="334344" cy="1192997"/>
            </a:xfrm>
            <a:prstGeom prst="roundRect">
              <a:avLst>
                <a:gd name="adj" fmla="val 42523"/>
              </a:avLst>
            </a:pr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35" name="Google Shape;81;p15">
              <a:extLst>
                <a:ext uri="{FF2B5EF4-FFF2-40B4-BE49-F238E27FC236}">
                  <a16:creationId xmlns:a16="http://schemas.microsoft.com/office/drawing/2014/main" id="{6A4AF4A4-DA99-43F3-8366-FDF087B5660D}"/>
                </a:ext>
              </a:extLst>
            </p:cNvPr>
            <p:cNvSpPr/>
            <p:nvPr/>
          </p:nvSpPr>
          <p:spPr>
            <a:xfrm rot="20711865">
              <a:off x="2806903" y="3275645"/>
              <a:ext cx="1714395" cy="1714105"/>
            </a:xfrm>
            <a:prstGeom prst="donut">
              <a:avLst>
                <a:gd name="adj" fmla="val 10664"/>
              </a:avLst>
            </a:prstGeom>
            <a:solidFill>
              <a:schemeClr val="bg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40" name="Google Shape;153;p17">
              <a:extLst>
                <a:ext uri="{FF2B5EF4-FFF2-40B4-BE49-F238E27FC236}">
                  <a16:creationId xmlns:a16="http://schemas.microsoft.com/office/drawing/2014/main" id="{8151CD43-4C3C-4B77-98D6-2C382BB62C2B}"/>
                </a:ext>
              </a:extLst>
            </p:cNvPr>
            <p:cNvSpPr/>
            <p:nvPr/>
          </p:nvSpPr>
          <p:spPr>
            <a:xfrm>
              <a:off x="3253141" y="3792259"/>
              <a:ext cx="814945" cy="810901"/>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gradFill>
              <a:gsLst>
                <a:gs pos="0">
                  <a:schemeClr val="accent1">
                    <a:lumMod val="5000"/>
                    <a:lumOff val="95000"/>
                  </a:schemeClr>
                </a:gs>
                <a:gs pos="74000">
                  <a:srgbClr val="FFC000"/>
                </a:gs>
                <a:gs pos="83000">
                  <a:srgbClr val="EC9004"/>
                </a:gs>
                <a:gs pos="100000">
                  <a:srgbClr val="F26D1F"/>
                </a:gs>
              </a:gsLst>
              <a:lin ang="5400000" scaled="1"/>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3" name="Google Shape;130;p17"/>
          <p:cNvSpPr txBox="1">
            <a:spLocks noGrp="1"/>
          </p:cNvSpPr>
          <p:nvPr>
            <p:ph type="title"/>
          </p:nvPr>
        </p:nvSpPr>
        <p:spPr>
          <a:xfrm>
            <a:off x="147319" y="242062"/>
            <a:ext cx="8839200" cy="749473"/>
          </a:xfrm>
          <a:prstGeom prst="rect">
            <a:avLst/>
          </a:prstGeom>
          <a:solidFill>
            <a:srgbClr val="1C89C0"/>
          </a:solidFill>
        </p:spPr>
        <p:txBody>
          <a:bodyPr spcFirstLastPara="1" wrap="square" lIns="91425" tIns="91425" rIns="91425" bIns="91425" anchor="t" anchorCtr="0">
            <a:noAutofit/>
          </a:bodyPr>
          <a:lstStyle/>
          <a:p>
            <a:r>
              <a:rPr lang="en-US" dirty="0">
                <a:solidFill>
                  <a:schemeClr val="accent5"/>
                </a:solidFill>
              </a:rPr>
              <a:t>Assessment &amp; Evaluation Process Documentation</a:t>
            </a:r>
            <a:endParaRPr dirty="0">
              <a:solidFill>
                <a:schemeClr val="accent5"/>
              </a:solidFill>
            </a:endParaRPr>
          </a:p>
        </p:txBody>
      </p:sp>
      <p:sp>
        <p:nvSpPr>
          <p:cNvPr id="12" name="TextBox 11"/>
          <p:cNvSpPr txBox="1"/>
          <p:nvPr/>
        </p:nvSpPr>
        <p:spPr>
          <a:xfrm>
            <a:off x="6324600" y="6553078"/>
            <a:ext cx="2560445" cy="300082"/>
          </a:xfrm>
          <a:prstGeom prst="rect">
            <a:avLst/>
          </a:prstGeom>
          <a:noFill/>
        </p:spPr>
        <p:txBody>
          <a:bodyPr wrap="none" rtlCol="0">
            <a:spAutoFit/>
          </a:bodyPr>
          <a:lstStyle/>
          <a:p>
            <a:r>
              <a:rPr lang="en-US" sz="1350" dirty="0">
                <a:solidFill>
                  <a:schemeClr val="accent1"/>
                </a:solidFill>
              </a:rPr>
              <a:t>©  Scott </a:t>
            </a:r>
            <a:r>
              <a:rPr lang="en-US" sz="1350" dirty="0" smtClean="0">
                <a:solidFill>
                  <a:schemeClr val="accent1"/>
                </a:solidFill>
              </a:rPr>
              <a:t>Danielson &amp; Thai Tran</a:t>
            </a:r>
            <a:endParaRPr lang="en-US" sz="1350" dirty="0">
              <a:solidFill>
                <a:schemeClr val="accent1"/>
              </a:solidFill>
            </a:endParaRPr>
          </a:p>
        </p:txBody>
      </p:sp>
    </p:spTree>
    <p:extLst>
      <p:ext uri="{BB962C8B-B14F-4D97-AF65-F5344CB8AC3E}">
        <p14:creationId xmlns:p14="http://schemas.microsoft.com/office/powerpoint/2010/main" val="3473660263"/>
      </p:ext>
    </p:extLst>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2" name="Google Shape;134;p17">
            <a:extLst>
              <a:ext uri="{FF2B5EF4-FFF2-40B4-BE49-F238E27FC236}">
                <a16:creationId xmlns:a16="http://schemas.microsoft.com/office/drawing/2014/main" id="{C440097A-1EB9-45DD-BD9D-770DB3201BB9}"/>
              </a:ext>
            </a:extLst>
          </p:cNvPr>
          <p:cNvSpPr/>
          <p:nvPr/>
        </p:nvSpPr>
        <p:spPr>
          <a:xfrm>
            <a:off x="126964" y="1246264"/>
            <a:ext cx="8864636" cy="734986"/>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3" name="Google Shape;163;p17"/>
          <p:cNvSpPr txBox="1"/>
          <p:nvPr/>
        </p:nvSpPr>
        <p:spPr>
          <a:xfrm>
            <a:off x="304800" y="1257488"/>
            <a:ext cx="8458199" cy="73475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003249"/>
                </a:solidFill>
                <a:effectLst/>
                <a:uLnTx/>
                <a:uFillTx/>
                <a:latin typeface="Fira Sans Condensed"/>
                <a:ea typeface="+mn-ea"/>
                <a:cs typeface="+mn-cs"/>
                <a:sym typeface="Fira Sans Condensed"/>
              </a:rPr>
              <a:t>2. Student Outcome Attainment Data</a:t>
            </a:r>
          </a:p>
        </p:txBody>
      </p:sp>
      <p:sp>
        <p:nvSpPr>
          <p:cNvPr id="31" name="TextBox 30">
            <a:extLst>
              <a:ext uri="{FF2B5EF4-FFF2-40B4-BE49-F238E27FC236}">
                <a16:creationId xmlns:a16="http://schemas.microsoft.com/office/drawing/2014/main" id="{758166AB-4200-46B8-83D5-6DAE0EDE3D5D}"/>
              </a:ext>
            </a:extLst>
          </p:cNvPr>
          <p:cNvSpPr txBox="1"/>
          <p:nvPr/>
        </p:nvSpPr>
        <p:spPr>
          <a:xfrm>
            <a:off x="2667000" y="2056175"/>
            <a:ext cx="63245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Include data &amp; evidence for each student outcome individually (e.g. use a separate folder for each student outcome.</a:t>
            </a:r>
          </a:p>
        </p:txBody>
      </p:sp>
      <p:grpSp>
        <p:nvGrpSpPr>
          <p:cNvPr id="23" name="Group 22">
            <a:extLst>
              <a:ext uri="{FF2B5EF4-FFF2-40B4-BE49-F238E27FC236}">
                <a16:creationId xmlns:a16="http://schemas.microsoft.com/office/drawing/2014/main" id="{35228456-440C-46BB-B2A6-CCF1CF8FAEA9}"/>
              </a:ext>
            </a:extLst>
          </p:cNvPr>
          <p:cNvGrpSpPr/>
          <p:nvPr/>
        </p:nvGrpSpPr>
        <p:grpSpPr>
          <a:xfrm>
            <a:off x="2969315" y="3153013"/>
            <a:ext cx="5869885" cy="3323987"/>
            <a:chOff x="3761025" y="3115301"/>
            <a:chExt cx="5869885" cy="3323987"/>
          </a:xfrm>
        </p:grpSpPr>
        <p:sp>
          <p:nvSpPr>
            <p:cNvPr id="26" name="TextBox 25">
              <a:extLst>
                <a:ext uri="{FF2B5EF4-FFF2-40B4-BE49-F238E27FC236}">
                  <a16:creationId xmlns:a16="http://schemas.microsoft.com/office/drawing/2014/main" id="{10650629-3237-4B70-8F45-8F476B56D71D}"/>
                </a:ext>
              </a:extLst>
            </p:cNvPr>
            <p:cNvSpPr txBox="1"/>
            <p:nvPr/>
          </p:nvSpPr>
          <p:spPr>
            <a:xfrm>
              <a:off x="3761025" y="3115301"/>
              <a:ext cx="5869885"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 Student Outcome Attainment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1" i="0" u="none" strike="noStrike" kern="1200" cap="none" spc="0" normalizeH="0" baseline="0" noProof="0" dirty="0">
                  <a:ln>
                    <a:noFill/>
                  </a:ln>
                  <a:solidFill>
                    <a:srgbClr val="000000"/>
                  </a:solidFill>
                  <a:effectLst/>
                  <a:uLnTx/>
                  <a:uFillTx/>
                  <a:latin typeface="Arial"/>
                  <a:ea typeface="+mn-ea"/>
                  <a:cs typeface="+mn-cs"/>
                </a:rPr>
                <a:t>Student Outcome 1</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Assessment Plan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1" i="0" u="none" strike="noStrike" kern="1200" cap="none" spc="0" normalizeH="0" baseline="0" noProof="0" dirty="0">
                  <a:ln>
                    <a:noFill/>
                  </a:ln>
                  <a:solidFill>
                    <a:srgbClr val="000000"/>
                  </a:solidFill>
                  <a:effectLst/>
                  <a:uLnTx/>
                  <a:uFillTx/>
                  <a:latin typeface="Arial"/>
                  <a:ea typeface="+mn-ea"/>
                  <a:cs typeface="+mn-cs"/>
                </a:rPr>
                <a:t>PI 1.1</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Assessment Instruments (e.g. Problem &amp; Rubric)</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Samples of Assessed Student Work</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PI 1.1 Data Set</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PI 1.1 Attainment Report</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PI 1.2</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PI 1.3</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SO1 Attainment Report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Student Outcome 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Student Outcome 3</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Student Outcome 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Student Outcome 5</a:t>
              </a:r>
              <a:endParaRPr kumimoji="0" lang="en-US" sz="1400" b="0" i="0" u="none" strike="noStrike" kern="1200" cap="none" spc="0" normalizeH="0" baseline="0" noProof="0" dirty="0">
                <a:ln>
                  <a:noFill/>
                </a:ln>
                <a:solidFill>
                  <a:srgbClr val="AFD7DA"/>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0DEB699C-A376-4690-801A-6480A0A78F35}"/>
                </a:ext>
              </a:extLst>
            </p:cNvPr>
            <p:cNvGrpSpPr/>
            <p:nvPr/>
          </p:nvGrpSpPr>
          <p:grpSpPr>
            <a:xfrm>
              <a:off x="3885146" y="3362960"/>
              <a:ext cx="1372654" cy="2984726"/>
              <a:chOff x="3885146" y="3362960"/>
              <a:chExt cx="1372654" cy="2984726"/>
            </a:xfrm>
          </p:grpSpPr>
          <p:cxnSp>
            <p:nvCxnSpPr>
              <p:cNvPr id="4" name="Straight Connector 3">
                <a:extLst>
                  <a:ext uri="{FF2B5EF4-FFF2-40B4-BE49-F238E27FC236}">
                    <a16:creationId xmlns:a16="http://schemas.microsoft.com/office/drawing/2014/main" id="{712A60CE-C7AC-4356-9718-5DA016237305}"/>
                  </a:ext>
                </a:extLst>
              </p:cNvPr>
              <p:cNvCxnSpPr>
                <a:cxnSpLocks/>
              </p:cNvCxnSpPr>
              <p:nvPr/>
            </p:nvCxnSpPr>
            <p:spPr>
              <a:xfrm>
                <a:off x="3885146" y="3362960"/>
                <a:ext cx="0" cy="2984726"/>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D55C3B-C514-4822-800F-8F68D7A88D4A}"/>
                  </a:ext>
                </a:extLst>
              </p:cNvPr>
              <p:cNvCxnSpPr>
                <a:cxnSpLocks/>
              </p:cNvCxnSpPr>
              <p:nvPr/>
            </p:nvCxnSpPr>
            <p:spPr>
              <a:xfrm>
                <a:off x="3885146" y="3569141"/>
                <a:ext cx="458254"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18969A-5961-4B95-B64C-25DBC8ACC473}"/>
                  </a:ext>
                </a:extLst>
              </p:cNvPr>
              <p:cNvCxnSpPr>
                <a:cxnSpLocks/>
              </p:cNvCxnSpPr>
              <p:nvPr/>
            </p:nvCxnSpPr>
            <p:spPr>
              <a:xfrm>
                <a:off x="4343400" y="377952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F5EAC2-EF7F-4A23-8BC8-B60198713EC0}"/>
                  </a:ext>
                </a:extLst>
              </p:cNvPr>
              <p:cNvCxnSpPr>
                <a:cxnSpLocks/>
              </p:cNvCxnSpPr>
              <p:nvPr/>
            </p:nvCxnSpPr>
            <p:spPr>
              <a:xfrm>
                <a:off x="4343400" y="3994243"/>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DEE90C-0CA3-46D3-B938-4BE7C217A57C}"/>
                  </a:ext>
                </a:extLst>
              </p:cNvPr>
              <p:cNvCxnSpPr>
                <a:cxnSpLocks/>
              </p:cNvCxnSpPr>
              <p:nvPr/>
            </p:nvCxnSpPr>
            <p:spPr>
              <a:xfrm>
                <a:off x="4343400" y="3581841"/>
                <a:ext cx="0" cy="1904559"/>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8DF00E-7DD5-4260-9B8E-D7DC69F07FF0}"/>
                  </a:ext>
                </a:extLst>
              </p:cNvPr>
              <p:cNvCxnSpPr>
                <a:cxnSpLocks/>
              </p:cNvCxnSpPr>
              <p:nvPr/>
            </p:nvCxnSpPr>
            <p:spPr>
              <a:xfrm>
                <a:off x="4800600" y="3994243"/>
                <a:ext cx="0" cy="859697"/>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EE6579D-4A81-414E-8006-EBDFD50A7E69}"/>
                  </a:ext>
                </a:extLst>
              </p:cNvPr>
              <p:cNvCxnSpPr>
                <a:cxnSpLocks/>
              </p:cNvCxnSpPr>
              <p:nvPr/>
            </p:nvCxnSpPr>
            <p:spPr>
              <a:xfrm>
                <a:off x="4800600" y="420624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D47C5F-319C-4519-8D61-458B4FD95408}"/>
                  </a:ext>
                </a:extLst>
              </p:cNvPr>
              <p:cNvCxnSpPr>
                <a:cxnSpLocks/>
              </p:cNvCxnSpPr>
              <p:nvPr/>
            </p:nvCxnSpPr>
            <p:spPr>
              <a:xfrm>
                <a:off x="4800600" y="441960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DE5AC9-02FC-4256-AA35-2838B77C7682}"/>
                  </a:ext>
                </a:extLst>
              </p:cNvPr>
              <p:cNvCxnSpPr>
                <a:cxnSpLocks/>
              </p:cNvCxnSpPr>
              <p:nvPr/>
            </p:nvCxnSpPr>
            <p:spPr>
              <a:xfrm>
                <a:off x="4800600" y="462534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85A3155-9171-453E-BCE9-AC0895B6058A}"/>
                  </a:ext>
                </a:extLst>
              </p:cNvPr>
              <p:cNvCxnSpPr>
                <a:cxnSpLocks/>
              </p:cNvCxnSpPr>
              <p:nvPr/>
            </p:nvCxnSpPr>
            <p:spPr>
              <a:xfrm>
                <a:off x="4800600" y="485394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0F98728-3D9A-4B20-9355-BDA85BF202D7}"/>
                  </a:ext>
                </a:extLst>
              </p:cNvPr>
              <p:cNvCxnSpPr>
                <a:cxnSpLocks/>
              </p:cNvCxnSpPr>
              <p:nvPr/>
            </p:nvCxnSpPr>
            <p:spPr>
              <a:xfrm>
                <a:off x="4366260" y="505206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CAC06D-5151-4494-8818-38C042A1C51C}"/>
                  </a:ext>
                </a:extLst>
              </p:cNvPr>
              <p:cNvCxnSpPr>
                <a:cxnSpLocks/>
              </p:cNvCxnSpPr>
              <p:nvPr/>
            </p:nvCxnSpPr>
            <p:spPr>
              <a:xfrm>
                <a:off x="4366260" y="526542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2F0BE3A-FAC8-43EE-8909-D2DCB4D8F17C}"/>
                  </a:ext>
                </a:extLst>
              </p:cNvPr>
              <p:cNvCxnSpPr>
                <a:cxnSpLocks/>
              </p:cNvCxnSpPr>
              <p:nvPr/>
            </p:nvCxnSpPr>
            <p:spPr>
              <a:xfrm>
                <a:off x="4351020" y="5478780"/>
                <a:ext cx="457200"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5B373DD-4995-4464-986F-FEE8AFBC46EC}"/>
                  </a:ext>
                </a:extLst>
              </p:cNvPr>
              <p:cNvCxnSpPr>
                <a:cxnSpLocks/>
              </p:cNvCxnSpPr>
              <p:nvPr/>
            </p:nvCxnSpPr>
            <p:spPr>
              <a:xfrm>
                <a:off x="3892766" y="5692140"/>
                <a:ext cx="458254"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521DBA9-D69E-416F-992A-C724C9CD7937}"/>
                  </a:ext>
                </a:extLst>
              </p:cNvPr>
              <p:cNvCxnSpPr>
                <a:cxnSpLocks/>
              </p:cNvCxnSpPr>
              <p:nvPr/>
            </p:nvCxnSpPr>
            <p:spPr>
              <a:xfrm>
                <a:off x="3908006" y="5920740"/>
                <a:ext cx="458254"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0C4D08D-27D5-41CA-B892-A587671B506A}"/>
                  </a:ext>
                </a:extLst>
              </p:cNvPr>
              <p:cNvCxnSpPr>
                <a:cxnSpLocks/>
              </p:cNvCxnSpPr>
              <p:nvPr/>
            </p:nvCxnSpPr>
            <p:spPr>
              <a:xfrm>
                <a:off x="3908006" y="6126593"/>
                <a:ext cx="458254"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C16BE5-2252-4709-BEF4-0D99C7F15215}"/>
                  </a:ext>
                </a:extLst>
              </p:cNvPr>
              <p:cNvCxnSpPr>
                <a:cxnSpLocks/>
              </p:cNvCxnSpPr>
              <p:nvPr/>
            </p:nvCxnSpPr>
            <p:spPr>
              <a:xfrm>
                <a:off x="3892766" y="6340066"/>
                <a:ext cx="458254"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4ECAAC03-CEC8-42DF-8C77-B76C16156750}"/>
              </a:ext>
            </a:extLst>
          </p:cNvPr>
          <p:cNvGrpSpPr/>
          <p:nvPr/>
        </p:nvGrpSpPr>
        <p:grpSpPr>
          <a:xfrm>
            <a:off x="381000" y="2206739"/>
            <a:ext cx="2286000" cy="3521213"/>
            <a:chOff x="2806903" y="3275645"/>
            <a:chExt cx="1714395" cy="2640748"/>
          </a:xfrm>
        </p:grpSpPr>
        <p:sp>
          <p:nvSpPr>
            <p:cNvPr id="47" name="Google Shape;79;p15">
              <a:extLst>
                <a:ext uri="{FF2B5EF4-FFF2-40B4-BE49-F238E27FC236}">
                  <a16:creationId xmlns:a16="http://schemas.microsoft.com/office/drawing/2014/main" id="{A911E77D-F82A-4FD5-9D5F-B301C269E5AF}"/>
                </a:ext>
              </a:extLst>
            </p:cNvPr>
            <p:cNvSpPr/>
            <p:nvPr/>
          </p:nvSpPr>
          <p:spPr>
            <a:xfrm rot="18234377">
              <a:off x="3908020" y="3539039"/>
              <a:ext cx="132297" cy="375600"/>
            </a:xfrm>
            <a:prstGeom prst="ellipse">
              <a:avLst/>
            </a:prstGeom>
            <a:solidFill>
              <a:srgbClr val="CCDBDC">
                <a:alpha val="36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48" name="Google Shape;80;p15">
              <a:extLst>
                <a:ext uri="{FF2B5EF4-FFF2-40B4-BE49-F238E27FC236}">
                  <a16:creationId xmlns:a16="http://schemas.microsoft.com/office/drawing/2014/main" id="{5DFD7D29-3BA7-4FB6-8A00-35CC24F927FB}"/>
                </a:ext>
              </a:extLst>
            </p:cNvPr>
            <p:cNvSpPr/>
            <p:nvPr/>
          </p:nvSpPr>
          <p:spPr>
            <a:xfrm rot="1571831">
              <a:off x="2898753" y="4723396"/>
              <a:ext cx="334344" cy="1192997"/>
            </a:xfrm>
            <a:prstGeom prst="roundRect">
              <a:avLst>
                <a:gd name="adj" fmla="val 42523"/>
              </a:avLst>
            </a:pr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53" name="Google Shape;81;p15">
              <a:extLst>
                <a:ext uri="{FF2B5EF4-FFF2-40B4-BE49-F238E27FC236}">
                  <a16:creationId xmlns:a16="http://schemas.microsoft.com/office/drawing/2014/main" id="{58B0F23E-DF1B-4B1F-B994-41C1374055E5}"/>
                </a:ext>
              </a:extLst>
            </p:cNvPr>
            <p:cNvSpPr/>
            <p:nvPr/>
          </p:nvSpPr>
          <p:spPr>
            <a:xfrm rot="20711865">
              <a:off x="2806903" y="3275645"/>
              <a:ext cx="1714395" cy="1714105"/>
            </a:xfrm>
            <a:prstGeom prst="donut">
              <a:avLst>
                <a:gd name="adj" fmla="val 10664"/>
              </a:avLst>
            </a:prstGeom>
            <a:solidFill>
              <a:schemeClr val="bg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grpSp>
      <p:sp>
        <p:nvSpPr>
          <p:cNvPr id="63" name="Google Shape;165;p17">
            <a:extLst>
              <a:ext uri="{FF2B5EF4-FFF2-40B4-BE49-F238E27FC236}">
                <a16:creationId xmlns:a16="http://schemas.microsoft.com/office/drawing/2014/main" id="{8268748A-CF33-4A68-8D0B-1F10C6D15599}"/>
              </a:ext>
            </a:extLst>
          </p:cNvPr>
          <p:cNvSpPr/>
          <p:nvPr/>
        </p:nvSpPr>
        <p:spPr>
          <a:xfrm>
            <a:off x="964748" y="2895600"/>
            <a:ext cx="1102285" cy="1045717"/>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gradFill>
            <a:gsLst>
              <a:gs pos="0">
                <a:schemeClr val="accent1">
                  <a:lumMod val="5000"/>
                  <a:lumOff val="95000"/>
                </a:schemeClr>
              </a:gs>
              <a:gs pos="74000">
                <a:srgbClr val="FFC000"/>
              </a:gs>
              <a:gs pos="83000">
                <a:srgbClr val="EC9004"/>
              </a:gs>
              <a:gs pos="100000">
                <a:srgbClr val="F26D1F"/>
              </a:gs>
            </a:gsLst>
            <a:lin ang="5400000" scaled="1"/>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descr="Download Example Stamp Png Graphic Black And White Stock - Brunei Vehicle  Pass Online PNG Image with No Background - PNGkey.com">
            <a:extLst>
              <a:ext uri="{FF2B5EF4-FFF2-40B4-BE49-F238E27FC236}">
                <a16:creationId xmlns:a16="http://schemas.microsoft.com/office/drawing/2014/main" id="{126DBF1C-ED04-4A00-9FB1-5852760C273B}"/>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rot="19689506">
            <a:off x="5158568" y="4209410"/>
            <a:ext cx="3275068" cy="1109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3" name="Google Shape;130;p17"/>
          <p:cNvSpPr txBox="1">
            <a:spLocks/>
          </p:cNvSpPr>
          <p:nvPr/>
        </p:nvSpPr>
        <p:spPr>
          <a:xfrm>
            <a:off x="147319" y="242062"/>
            <a:ext cx="8839200" cy="749473"/>
          </a:xfrm>
          <a:prstGeom prst="rect">
            <a:avLst/>
          </a:prstGeom>
          <a:solidFill>
            <a:srgbClr val="1C89C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1" i="0" u="none" strike="noStrike" cap="none">
                <a:solidFill>
                  <a:schemeClr val="accent2"/>
                </a:solidFill>
                <a:latin typeface="Fira Sans Condensed"/>
                <a:ea typeface="Fira Sans Condensed"/>
                <a:cs typeface="Fira Sans Condensed"/>
                <a:sym typeface="Fira Sans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0">
                <a:solidFill>
                  <a:schemeClr val="accent5"/>
                </a:solidFill>
              </a:rPr>
              <a:t>Assessment &amp; Evaluation Process Documentation</a:t>
            </a:r>
            <a:endParaRPr lang="en-US" kern="0" dirty="0">
              <a:solidFill>
                <a:schemeClr val="accent5"/>
              </a:solidFill>
            </a:endParaRPr>
          </a:p>
        </p:txBody>
      </p:sp>
      <p:sp>
        <p:nvSpPr>
          <p:cNvPr id="34" name="TextBox 33"/>
          <p:cNvSpPr txBox="1"/>
          <p:nvPr/>
        </p:nvSpPr>
        <p:spPr>
          <a:xfrm>
            <a:off x="6324600" y="6553078"/>
            <a:ext cx="2560445" cy="300082"/>
          </a:xfrm>
          <a:prstGeom prst="rect">
            <a:avLst/>
          </a:prstGeom>
          <a:noFill/>
        </p:spPr>
        <p:txBody>
          <a:bodyPr wrap="none" rtlCol="0">
            <a:spAutoFit/>
          </a:bodyPr>
          <a:lstStyle/>
          <a:p>
            <a:r>
              <a:rPr lang="en-US" sz="1350" dirty="0">
                <a:solidFill>
                  <a:schemeClr val="accent1"/>
                </a:solidFill>
              </a:rPr>
              <a:t>©  Scott </a:t>
            </a:r>
            <a:r>
              <a:rPr lang="en-US" sz="1350" dirty="0" smtClean="0">
                <a:solidFill>
                  <a:schemeClr val="accent1"/>
                </a:solidFill>
              </a:rPr>
              <a:t>Danielson &amp; Thai Tran</a:t>
            </a:r>
            <a:endParaRPr lang="en-US" sz="1350" dirty="0">
              <a:solidFill>
                <a:schemeClr val="accent1"/>
              </a:solidFill>
            </a:endParaRPr>
          </a:p>
        </p:txBody>
      </p:sp>
    </p:spTree>
    <p:extLst>
      <p:ext uri="{BB962C8B-B14F-4D97-AF65-F5344CB8AC3E}">
        <p14:creationId xmlns:p14="http://schemas.microsoft.com/office/powerpoint/2010/main" val="960066807"/>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F5FDD7FF-40D9-43AA-B151-9EDE70FD3551}"/>
              </a:ext>
            </a:extLst>
          </p:cNvPr>
          <p:cNvSpPr/>
          <p:nvPr/>
        </p:nvSpPr>
        <p:spPr>
          <a:xfrm>
            <a:off x="152400" y="1364493"/>
            <a:ext cx="8839200" cy="3664707"/>
          </a:xfrm>
          <a:prstGeom prst="roundRect">
            <a:avLst>
              <a:gd name="adj" fmla="val 5834"/>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AND CULTURAL FACTORS</a:t>
            </a:r>
          </a:p>
        </p:txBody>
      </p:sp>
      <p:sp>
        <p:nvSpPr>
          <p:cNvPr id="32" name="Rectangle: Rounded Corners 31">
            <a:extLst>
              <a:ext uri="{FF2B5EF4-FFF2-40B4-BE49-F238E27FC236}">
                <a16:creationId xmlns:a16="http://schemas.microsoft.com/office/drawing/2014/main" id="{900CBA86-0683-4BED-BCCF-2EDBF9F39423}"/>
              </a:ext>
            </a:extLst>
          </p:cNvPr>
          <p:cNvSpPr/>
          <p:nvPr/>
        </p:nvSpPr>
        <p:spPr>
          <a:xfrm>
            <a:off x="304800" y="1676400"/>
            <a:ext cx="8534400" cy="3200400"/>
          </a:xfrm>
          <a:prstGeom prst="roundRect">
            <a:avLst>
              <a:gd name="adj" fmla="val 5834"/>
            </a:avLst>
          </a:pr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TEACHERS</a:t>
            </a:r>
          </a:p>
        </p:txBody>
      </p:sp>
      <p:sp>
        <p:nvSpPr>
          <p:cNvPr id="5" name="Rectangle: Rounded Corners 4">
            <a:extLst>
              <a:ext uri="{FF2B5EF4-FFF2-40B4-BE49-F238E27FC236}">
                <a16:creationId xmlns:a16="http://schemas.microsoft.com/office/drawing/2014/main" id="{5E8586F1-3492-4E64-A762-34578C888AFA}"/>
              </a:ext>
            </a:extLst>
          </p:cNvPr>
          <p:cNvSpPr/>
          <p:nvPr/>
        </p:nvSpPr>
        <p:spPr>
          <a:xfrm>
            <a:off x="455992" y="2004060"/>
            <a:ext cx="8230808" cy="2743200"/>
          </a:xfrm>
          <a:prstGeom prst="roundRect">
            <a:avLst>
              <a:gd name="adj" fmla="val 5834"/>
            </a:avLst>
          </a:prstGeom>
          <a:solidFill>
            <a:schemeClr val="accent3">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a:t>
            </a:r>
          </a:p>
        </p:txBody>
      </p:sp>
      <p:sp>
        <p:nvSpPr>
          <p:cNvPr id="35" name="Google Shape;152;p19">
            <a:extLst>
              <a:ext uri="{FF2B5EF4-FFF2-40B4-BE49-F238E27FC236}">
                <a16:creationId xmlns:a16="http://schemas.microsoft.com/office/drawing/2014/main" id="{C614F195-35CC-4D9C-AF76-7F2F5717D8A3}"/>
              </a:ext>
            </a:extLst>
          </p:cNvPr>
          <p:cNvSpPr txBox="1">
            <a:spLocks/>
          </p:cNvSpPr>
          <p:nvPr/>
        </p:nvSpPr>
        <p:spPr>
          <a:xfrm>
            <a:off x="455992" y="381000"/>
            <a:ext cx="8399656" cy="9834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3467"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ctr" defTabSz="6858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n-US" sz="2000" b="1" i="0" u="none" strike="noStrike" kern="0" cap="none" spc="0" normalizeH="0" baseline="0" noProof="0" dirty="0">
                <a:ln>
                  <a:noFill/>
                </a:ln>
                <a:solidFill>
                  <a:srgbClr val="FFFFCC"/>
                </a:solidFill>
                <a:effectLst/>
                <a:uLnTx/>
                <a:uFillTx/>
                <a:latin typeface="Arial" panose="020B0604020202020204" pitchFamily="34" charset="0"/>
                <a:cs typeface="Arial" panose="020B0604020202020204" pitchFamily="34" charset="0"/>
                <a:sym typeface="Fira Sans Extra Condensed Medium"/>
              </a:rPr>
              <a:t>A Framework of Student Performance Assessment </a:t>
            </a:r>
            <a:br>
              <a:rPr kumimoji="0" lang="en-US" sz="2000" b="1" i="0" u="none" strike="noStrike" kern="0" cap="none" spc="0" normalizeH="0" baseline="0" noProof="0" dirty="0">
                <a:ln>
                  <a:noFill/>
                </a:ln>
                <a:solidFill>
                  <a:srgbClr val="FFFFCC"/>
                </a:solidFill>
                <a:effectLst/>
                <a:uLnTx/>
                <a:uFillTx/>
                <a:latin typeface="Arial" panose="020B0604020202020204" pitchFamily="34" charset="0"/>
                <a:cs typeface="Arial" panose="020B0604020202020204" pitchFamily="34" charset="0"/>
                <a:sym typeface="Fira Sans Extra Condensed Medium"/>
              </a:rPr>
            </a:br>
            <a:r>
              <a:rPr kumimoji="0" lang="en-US" sz="2000" b="1" i="0" u="none" strike="noStrike" kern="0" cap="none" spc="0" normalizeH="0" baseline="0" noProof="0" dirty="0">
                <a:ln>
                  <a:noFill/>
                </a:ln>
                <a:solidFill>
                  <a:srgbClr val="FFFFCC"/>
                </a:solidFill>
                <a:effectLst/>
                <a:uLnTx/>
                <a:uFillTx/>
                <a:latin typeface="Arial" panose="020B0604020202020204" pitchFamily="34" charset="0"/>
                <a:cs typeface="Arial" panose="020B0604020202020204" pitchFamily="34" charset="0"/>
                <a:sym typeface="Fira Sans Extra Condensed Medium"/>
              </a:rPr>
              <a:t>Constructively Aligned with Student Outcomes</a:t>
            </a:r>
          </a:p>
        </p:txBody>
      </p:sp>
      <p:graphicFrame>
        <p:nvGraphicFramePr>
          <p:cNvPr id="3" name="Table 3">
            <a:extLst>
              <a:ext uri="{FF2B5EF4-FFF2-40B4-BE49-F238E27FC236}">
                <a16:creationId xmlns:a16="http://schemas.microsoft.com/office/drawing/2014/main" id="{59887BB1-0A04-428C-AA93-BBB445478119}"/>
              </a:ext>
            </a:extLst>
          </p:cNvPr>
          <p:cNvGraphicFramePr>
            <a:graphicFrameLocks noGrp="1"/>
          </p:cNvGraphicFramePr>
          <p:nvPr>
            <p:extLst/>
          </p:nvPr>
        </p:nvGraphicFramePr>
        <p:xfrm>
          <a:off x="533400" y="2491740"/>
          <a:ext cx="2590800" cy="21031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71725949"/>
                    </a:ext>
                  </a:extLst>
                </a:gridCol>
              </a:tblGrid>
              <a:tr h="401320">
                <a:tc>
                  <a:txBody>
                    <a:bodyPr/>
                    <a:lstStyle/>
                    <a:p>
                      <a:pPr algn="ctr"/>
                      <a:r>
                        <a:rPr lang="en-US" sz="1200" dirty="0" smtClean="0">
                          <a:latin typeface="Arial" panose="020B0604020202020204" pitchFamily="34" charset="0"/>
                          <a:cs typeface="Arial" panose="020B0604020202020204" pitchFamily="34" charset="0"/>
                        </a:rPr>
                        <a:t>Intended Program Student </a:t>
                      </a:r>
                      <a:r>
                        <a:rPr lang="en-US" sz="1200" dirty="0">
                          <a:latin typeface="Arial" panose="020B0604020202020204" pitchFamily="34" charset="0"/>
                          <a:cs typeface="Arial" panose="020B0604020202020204" pitchFamily="34" charset="0"/>
                        </a:rPr>
                        <a:t>Outcomes</a:t>
                      </a:r>
                    </a:p>
                  </a:txBody>
                  <a:tcPr/>
                </a:tc>
                <a:extLst>
                  <a:ext uri="{0D108BD9-81ED-4DB2-BD59-A6C34878D82A}">
                    <a16:rowId xmlns:a16="http://schemas.microsoft.com/office/drawing/2014/main" val="4004733233"/>
                  </a:ext>
                </a:extLst>
              </a:tr>
              <a:tr h="16459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(Sustainability Competencies)</a:t>
                      </a:r>
                    </a:p>
                    <a:p>
                      <a:r>
                        <a:rPr lang="en-US" sz="1200" dirty="0">
                          <a:latin typeface="Arial" panose="020B0604020202020204" pitchFamily="34" charset="0"/>
                          <a:cs typeface="Arial" panose="020B0604020202020204" pitchFamily="34" charset="0"/>
                        </a:rPr>
                        <a:t>What students are expected to know and be able to do by the time of graduation – these relate to the knowledge, skills, and behaviors that students acquire as they progress through the program.</a:t>
                      </a:r>
                    </a:p>
                  </a:txBody>
                  <a:tcPr/>
                </a:tc>
                <a:extLst>
                  <a:ext uri="{0D108BD9-81ED-4DB2-BD59-A6C34878D82A}">
                    <a16:rowId xmlns:a16="http://schemas.microsoft.com/office/drawing/2014/main" val="4147541741"/>
                  </a:ext>
                </a:extLst>
              </a:tr>
            </a:tbl>
          </a:graphicData>
        </a:graphic>
      </p:graphicFrame>
      <p:graphicFrame>
        <p:nvGraphicFramePr>
          <p:cNvPr id="26" name="Table 3">
            <a:extLst>
              <a:ext uri="{FF2B5EF4-FFF2-40B4-BE49-F238E27FC236}">
                <a16:creationId xmlns:a16="http://schemas.microsoft.com/office/drawing/2014/main" id="{D010A700-13B0-4F0F-8C16-7BE009CB3A87}"/>
              </a:ext>
            </a:extLst>
          </p:cNvPr>
          <p:cNvGraphicFramePr>
            <a:graphicFrameLocks noGrp="1"/>
          </p:cNvGraphicFramePr>
          <p:nvPr>
            <p:extLst/>
          </p:nvPr>
        </p:nvGraphicFramePr>
        <p:xfrm>
          <a:off x="3276600" y="2491740"/>
          <a:ext cx="2590800" cy="21031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71725949"/>
                    </a:ext>
                  </a:extLst>
                </a:gridCol>
              </a:tblGrid>
              <a:tr h="457200">
                <a:tc>
                  <a:txBody>
                    <a:bodyPr/>
                    <a:lstStyle/>
                    <a:p>
                      <a:pPr algn="ctr"/>
                      <a:r>
                        <a:rPr lang="en-US" sz="1200" dirty="0">
                          <a:latin typeface="Arial" panose="020B0604020202020204" pitchFamily="34" charset="0"/>
                          <a:cs typeface="Arial" panose="020B0604020202020204" pitchFamily="34" charset="0"/>
                        </a:rPr>
                        <a:t>Teaching and Learning Activities</a:t>
                      </a:r>
                    </a:p>
                  </a:txBody>
                  <a:tcPr anchor="ctr"/>
                </a:tc>
                <a:extLst>
                  <a:ext uri="{0D108BD9-81ED-4DB2-BD59-A6C34878D82A}">
                    <a16:rowId xmlns:a16="http://schemas.microsoft.com/office/drawing/2014/main" val="4004733233"/>
                  </a:ext>
                </a:extLst>
              </a:tr>
              <a:tr h="1645920">
                <a:tc>
                  <a:txBody>
                    <a:bodyPr/>
                    <a:lstStyle/>
                    <a:p>
                      <a:r>
                        <a:rPr lang="en-US" sz="1200" dirty="0">
                          <a:latin typeface="Arial" panose="020B0604020202020204" pitchFamily="34" charset="0"/>
                          <a:cs typeface="Arial" panose="020B0604020202020204" pitchFamily="34" charset="0"/>
                        </a:rPr>
                        <a:t>Choosing appropriate learning activities in order to help students achieve the learning outcomes as well as to support sustainability competencies properly and timely.</a:t>
                      </a:r>
                    </a:p>
                  </a:txBody>
                  <a:tcPr/>
                </a:tc>
                <a:extLst>
                  <a:ext uri="{0D108BD9-81ED-4DB2-BD59-A6C34878D82A}">
                    <a16:rowId xmlns:a16="http://schemas.microsoft.com/office/drawing/2014/main" val="4147541741"/>
                  </a:ext>
                </a:extLst>
              </a:tr>
            </a:tbl>
          </a:graphicData>
        </a:graphic>
      </p:graphicFrame>
      <p:graphicFrame>
        <p:nvGraphicFramePr>
          <p:cNvPr id="27" name="Table 3">
            <a:extLst>
              <a:ext uri="{FF2B5EF4-FFF2-40B4-BE49-F238E27FC236}">
                <a16:creationId xmlns:a16="http://schemas.microsoft.com/office/drawing/2014/main" id="{B7EFAFAA-4370-4EFE-983F-4BD8A37AFFFD}"/>
              </a:ext>
            </a:extLst>
          </p:cNvPr>
          <p:cNvGraphicFramePr>
            <a:graphicFrameLocks noGrp="1"/>
          </p:cNvGraphicFramePr>
          <p:nvPr>
            <p:extLst/>
          </p:nvPr>
        </p:nvGraphicFramePr>
        <p:xfrm>
          <a:off x="6019800" y="2491740"/>
          <a:ext cx="2590800" cy="21031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71725949"/>
                    </a:ext>
                  </a:extLst>
                </a:gridCol>
              </a:tblGrid>
              <a:tr h="457200">
                <a:tc>
                  <a:txBody>
                    <a:bodyPr/>
                    <a:lstStyle/>
                    <a:p>
                      <a:pPr algn="ctr"/>
                      <a:r>
                        <a:rPr lang="en-US" sz="1200" dirty="0">
                          <a:latin typeface="Arial" panose="020B0604020202020204" pitchFamily="34" charset="0"/>
                          <a:cs typeface="Arial" panose="020B0604020202020204" pitchFamily="34" charset="0"/>
                        </a:rPr>
                        <a:t>Assessment Methos/Measures and Feedback</a:t>
                      </a:r>
                    </a:p>
                  </a:txBody>
                  <a:tcPr anchor="ctr"/>
                </a:tc>
                <a:extLst>
                  <a:ext uri="{0D108BD9-81ED-4DB2-BD59-A6C34878D82A}">
                    <a16:rowId xmlns:a16="http://schemas.microsoft.com/office/drawing/2014/main" val="4004733233"/>
                  </a:ext>
                </a:extLst>
              </a:tr>
              <a:tr h="1645920">
                <a:tc>
                  <a:txBody>
                    <a:bodyPr/>
                    <a:lstStyle/>
                    <a:p>
                      <a:r>
                        <a:rPr lang="en-US" sz="1100" dirty="0">
                          <a:latin typeface="Arial" panose="020B0604020202020204" pitchFamily="34" charset="0"/>
                          <a:cs typeface="Arial" panose="020B0604020202020204" pitchFamily="34" charset="0"/>
                        </a:rPr>
                        <a:t>Aiming to measure the student ability in terms of attainment/achievement of learning outcomes and to ensure how well they have achieved these intended outcomes as well as to develop student learning by providing continuous </a:t>
                      </a:r>
                      <a:r>
                        <a:rPr lang="en-US" sz="1200" dirty="0">
                          <a:latin typeface="Arial" panose="020B0604020202020204" pitchFamily="34" charset="0"/>
                          <a:cs typeface="Arial" panose="020B0604020202020204" pitchFamily="34" charset="0"/>
                        </a:rPr>
                        <a:t>feedback.</a:t>
                      </a:r>
                    </a:p>
                  </a:txBody>
                  <a:tcPr/>
                </a:tc>
                <a:extLst>
                  <a:ext uri="{0D108BD9-81ED-4DB2-BD59-A6C34878D82A}">
                    <a16:rowId xmlns:a16="http://schemas.microsoft.com/office/drawing/2014/main" val="4147541741"/>
                  </a:ext>
                </a:extLst>
              </a:tr>
            </a:tbl>
          </a:graphicData>
        </a:graphic>
      </p:graphicFrame>
      <p:graphicFrame>
        <p:nvGraphicFramePr>
          <p:cNvPr id="4" name="Table 4">
            <a:extLst>
              <a:ext uri="{FF2B5EF4-FFF2-40B4-BE49-F238E27FC236}">
                <a16:creationId xmlns:a16="http://schemas.microsoft.com/office/drawing/2014/main" id="{B75554B0-F564-4074-BEE0-0BD8603EB8B8}"/>
              </a:ext>
            </a:extLst>
          </p:cNvPr>
          <p:cNvGraphicFramePr>
            <a:graphicFrameLocks noGrp="1"/>
          </p:cNvGraphicFramePr>
          <p:nvPr>
            <p:extLst/>
          </p:nvPr>
        </p:nvGraphicFramePr>
        <p:xfrm>
          <a:off x="609600" y="4312920"/>
          <a:ext cx="2590800" cy="2468880"/>
        </p:xfrm>
        <a:graphic>
          <a:graphicData uri="http://schemas.openxmlformats.org/drawingml/2006/table">
            <a:tbl>
              <a:tblPr firstRow="1" bandRow="1">
                <a:effectLst>
                  <a:outerShdw blurRad="50800" dist="38100" dir="8100000" algn="tr" rotWithShape="0">
                    <a:prstClr val="black">
                      <a:alpha val="40000"/>
                    </a:prstClr>
                  </a:outerShdw>
                </a:effectLst>
                <a:tableStyleId>{F5AB1C69-6EDB-4FF4-983F-18BD219EF322}</a:tableStyleId>
              </a:tblPr>
              <a:tblGrid>
                <a:gridCol w="2590800">
                  <a:extLst>
                    <a:ext uri="{9D8B030D-6E8A-4147-A177-3AD203B41FA5}">
                      <a16:colId xmlns:a16="http://schemas.microsoft.com/office/drawing/2014/main" val="2309951256"/>
                    </a:ext>
                  </a:extLst>
                </a:gridCol>
              </a:tblGrid>
              <a:tr h="370840">
                <a:tc>
                  <a:txBody>
                    <a:bodyPr/>
                    <a:lstStyle/>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Gain fundamental knowledge</a:t>
                      </a:r>
                    </a:p>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Develop cognitive skills such as problem-solving, critical thinking, analytical thinking, and application skills, etc.</a:t>
                      </a:r>
                    </a:p>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Gain and improve interpersonal skills such as communication and teamwork</a:t>
                      </a:r>
                    </a:p>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Develop and gain ethics and values including integrity, responsibility and empathy</a:t>
                      </a:r>
                    </a:p>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Self-/social awareness</a:t>
                      </a:r>
                    </a:p>
                    <a:p>
                      <a:pPr marL="171450" indent="-171450">
                        <a:buFont typeface="Arial" panose="020B0604020202020204" pitchFamily="34" charset="0"/>
                        <a:buChar char="•"/>
                        <a:tabLst>
                          <a:tab pos="171450" algn="l"/>
                        </a:tabLst>
                      </a:pPr>
                      <a:r>
                        <a:rPr lang="en-US" sz="1200" b="0" dirty="0">
                          <a:solidFill>
                            <a:schemeClr val="tx1"/>
                          </a:solidFill>
                          <a:latin typeface="Arial" panose="020B0604020202020204" pitchFamily="34" charset="0"/>
                          <a:cs typeface="Arial" panose="020B0604020202020204" pitchFamily="34" charset="0"/>
                        </a:rPr>
                        <a:t>Self-management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34303339"/>
                  </a:ext>
                </a:extLst>
              </a:tr>
            </a:tbl>
          </a:graphicData>
        </a:graphic>
      </p:graphicFrame>
      <p:graphicFrame>
        <p:nvGraphicFramePr>
          <p:cNvPr id="29" name="Table 4">
            <a:extLst>
              <a:ext uri="{FF2B5EF4-FFF2-40B4-BE49-F238E27FC236}">
                <a16:creationId xmlns:a16="http://schemas.microsoft.com/office/drawing/2014/main" id="{B5790035-CB69-4B1B-801E-96DF41598760}"/>
              </a:ext>
            </a:extLst>
          </p:cNvPr>
          <p:cNvGraphicFramePr>
            <a:graphicFrameLocks noGrp="1"/>
          </p:cNvGraphicFramePr>
          <p:nvPr>
            <p:extLst/>
          </p:nvPr>
        </p:nvGraphicFramePr>
        <p:xfrm>
          <a:off x="3360420" y="4312920"/>
          <a:ext cx="2590800" cy="246888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2590800">
                  <a:extLst>
                    <a:ext uri="{9D8B030D-6E8A-4147-A177-3AD203B41FA5}">
                      <a16:colId xmlns:a16="http://schemas.microsoft.com/office/drawing/2014/main" val="2309951256"/>
                    </a:ext>
                  </a:extLst>
                </a:gridCol>
              </a:tblGrid>
              <a:tr h="2468880">
                <a:tc>
                  <a:txBody>
                    <a:bodyPr/>
                    <a:lstStyle/>
                    <a:p>
                      <a:r>
                        <a:rPr lang="en-US" sz="1200" b="0" dirty="0">
                          <a:solidFill>
                            <a:schemeClr val="tx1"/>
                          </a:solidFill>
                          <a:latin typeface="Arial" panose="020B0604020202020204" pitchFamily="34" charset="0"/>
                          <a:cs typeface="Arial" panose="020B0604020202020204" pitchFamily="34" charset="0"/>
                        </a:rPr>
                        <a:t>Diverse pedagogical approaches, among others:</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Problem and/or project-based learning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Active learning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Collaborative learning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Experiential learning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Flipped classroom</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Reflective learning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Learning portfolios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34303339"/>
                  </a:ext>
                </a:extLst>
              </a:tr>
            </a:tbl>
          </a:graphicData>
        </a:graphic>
      </p:graphicFrame>
      <p:graphicFrame>
        <p:nvGraphicFramePr>
          <p:cNvPr id="30" name="Table 4">
            <a:extLst>
              <a:ext uri="{FF2B5EF4-FFF2-40B4-BE49-F238E27FC236}">
                <a16:creationId xmlns:a16="http://schemas.microsoft.com/office/drawing/2014/main" id="{AC41AF40-7290-4258-8EE0-B44E081E7254}"/>
              </a:ext>
            </a:extLst>
          </p:cNvPr>
          <p:cNvGraphicFramePr>
            <a:graphicFrameLocks noGrp="1"/>
          </p:cNvGraphicFramePr>
          <p:nvPr>
            <p:extLst/>
          </p:nvPr>
        </p:nvGraphicFramePr>
        <p:xfrm>
          <a:off x="6096000" y="4312920"/>
          <a:ext cx="2590800" cy="246888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2590800">
                  <a:extLst>
                    <a:ext uri="{9D8B030D-6E8A-4147-A177-3AD203B41FA5}">
                      <a16:colId xmlns:a16="http://schemas.microsoft.com/office/drawing/2014/main" val="2309951256"/>
                    </a:ext>
                  </a:extLst>
                </a:gridCol>
              </a:tblGrid>
              <a:tr h="2468880">
                <a:tc>
                  <a:txBody>
                    <a:bodyPr/>
                    <a:lstStyle/>
                    <a:p>
                      <a:r>
                        <a:rPr lang="en-US" sz="1200" b="0" dirty="0">
                          <a:solidFill>
                            <a:schemeClr val="tx1"/>
                          </a:solidFill>
                          <a:latin typeface="Arial" panose="020B0604020202020204" pitchFamily="34" charset="0"/>
                          <a:cs typeface="Arial" panose="020B0604020202020204" pitchFamily="34" charset="0"/>
                        </a:rPr>
                        <a:t>Diverse assessment instruments/tools including self-assessment, peer assessment, assessment for learning (formative), and expert assessment with the support of individualized comparative, analysis, evaluation and application.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34303339"/>
                  </a:ext>
                </a:extLst>
              </a:tr>
            </a:tbl>
          </a:graphicData>
        </a:graphic>
      </p:graphicFrame>
      <p:sp>
        <p:nvSpPr>
          <p:cNvPr id="6" name="TextBox 5">
            <a:extLst>
              <a:ext uri="{FF2B5EF4-FFF2-40B4-BE49-F238E27FC236}">
                <a16:creationId xmlns:a16="http://schemas.microsoft.com/office/drawing/2014/main" id="{E9FB6687-4EC5-4BC7-83D7-D4510E9C15DE}"/>
              </a:ext>
            </a:extLst>
          </p:cNvPr>
          <p:cNvSpPr txBox="1"/>
          <p:nvPr/>
        </p:nvSpPr>
        <p:spPr>
          <a:xfrm>
            <a:off x="4800600" y="6504801"/>
            <a:ext cx="388620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Adapted from Biggs and Tang (2011</a:t>
            </a:r>
            <a:r>
              <a:rPr kumimoji="0" lang="en-US" sz="1200" b="0" i="1" u="none" strike="noStrike" kern="1200" cap="none" spc="0" normalizeH="0" baseline="0" noProof="0" dirty="0" smtClean="0">
                <a:ln>
                  <a:noFill/>
                </a:ln>
                <a:solidFill>
                  <a:prstClr val="black"/>
                </a:solidFill>
                <a:effectLst/>
                <a:uLnTx/>
                <a:uFillTx/>
                <a:latin typeface="Arial Nova Cond" panose="020B0506020202020204" pitchFamily="34" charset="0"/>
                <a:ea typeface="+mn-ea"/>
                <a:cs typeface="+mn-cs"/>
              </a:rPr>
              <a:t>) by Mr. Thai Tran</a:t>
            </a:r>
            <a:endParaRPr kumimoji="0" lang="en-US" sz="1200" b="0" i="1"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
        <p:nvSpPr>
          <p:cNvPr id="7" name="Arrow: Left-Right 6">
            <a:extLst>
              <a:ext uri="{FF2B5EF4-FFF2-40B4-BE49-F238E27FC236}">
                <a16:creationId xmlns:a16="http://schemas.microsoft.com/office/drawing/2014/main" id="{9B1105A8-3941-43A9-811E-2C403E80ABAC}"/>
              </a:ext>
            </a:extLst>
          </p:cNvPr>
          <p:cNvSpPr/>
          <p:nvPr/>
        </p:nvSpPr>
        <p:spPr>
          <a:xfrm>
            <a:off x="2994660" y="2612119"/>
            <a:ext cx="388620" cy="153058"/>
          </a:xfrm>
          <a:prstGeom prst="leftRightArrow">
            <a:avLst/>
          </a:prstGeom>
          <a:solidFill>
            <a:srgbClr val="38B8C8"/>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6" name="Arrow: Left-Right 35">
            <a:extLst>
              <a:ext uri="{FF2B5EF4-FFF2-40B4-BE49-F238E27FC236}">
                <a16:creationId xmlns:a16="http://schemas.microsoft.com/office/drawing/2014/main" id="{D9DFAA60-4212-4B5A-B2A9-5B667562922F}"/>
              </a:ext>
            </a:extLst>
          </p:cNvPr>
          <p:cNvSpPr/>
          <p:nvPr/>
        </p:nvSpPr>
        <p:spPr>
          <a:xfrm>
            <a:off x="5741670" y="2603772"/>
            <a:ext cx="388620" cy="139428"/>
          </a:xfrm>
          <a:prstGeom prst="leftRightArrow">
            <a:avLst/>
          </a:prstGeom>
          <a:solidFill>
            <a:srgbClr val="38B8C8"/>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E48A8EDC-EABD-41E5-9CC6-AA627D7ED429}"/>
              </a:ext>
            </a:extLst>
          </p:cNvPr>
          <p:cNvGrpSpPr/>
          <p:nvPr/>
        </p:nvGrpSpPr>
        <p:grpSpPr>
          <a:xfrm>
            <a:off x="1672397" y="2334245"/>
            <a:ext cx="5797997" cy="240983"/>
            <a:chOff x="1912618" y="2284065"/>
            <a:chExt cx="5797997" cy="308145"/>
          </a:xfrm>
        </p:grpSpPr>
        <p:sp>
          <p:nvSpPr>
            <p:cNvPr id="38" name="Arrow: Bent 37">
              <a:extLst>
                <a:ext uri="{FF2B5EF4-FFF2-40B4-BE49-F238E27FC236}">
                  <a16:creationId xmlns:a16="http://schemas.microsoft.com/office/drawing/2014/main" id="{4D11A204-624F-44BE-A8D5-649732454A52}"/>
                </a:ext>
              </a:extLst>
            </p:cNvPr>
            <p:cNvSpPr/>
            <p:nvPr/>
          </p:nvSpPr>
          <p:spPr>
            <a:xfrm rot="5400000">
              <a:off x="5799615" y="681209"/>
              <a:ext cx="303208" cy="3518793"/>
            </a:xfrm>
            <a:prstGeom prst="bentArrow">
              <a:avLst>
                <a:gd name="adj1" fmla="val 32539"/>
                <a:gd name="adj2" fmla="val 25000"/>
                <a:gd name="adj3" fmla="val 25000"/>
                <a:gd name="adj4" fmla="val 43750"/>
              </a:avLst>
            </a:prstGeom>
            <a:solidFill>
              <a:srgbClr val="38B8C8"/>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9" name="Arrow: Bent 38">
              <a:extLst>
                <a:ext uri="{FF2B5EF4-FFF2-40B4-BE49-F238E27FC236}">
                  <a16:creationId xmlns:a16="http://schemas.microsoft.com/office/drawing/2014/main" id="{A96AE80C-FFF0-4F36-9A0C-F7B61AFD043D}"/>
                </a:ext>
              </a:extLst>
            </p:cNvPr>
            <p:cNvSpPr/>
            <p:nvPr/>
          </p:nvSpPr>
          <p:spPr>
            <a:xfrm rot="16200000" flipH="1">
              <a:off x="3520411" y="676272"/>
              <a:ext cx="303208" cy="3518793"/>
            </a:xfrm>
            <a:prstGeom prst="bentArrow">
              <a:avLst>
                <a:gd name="adj1" fmla="val 32539"/>
                <a:gd name="adj2" fmla="val 25000"/>
                <a:gd name="adj3" fmla="val 25000"/>
                <a:gd name="adj4" fmla="val 43750"/>
              </a:avLst>
            </a:prstGeom>
            <a:solidFill>
              <a:srgbClr val="38B8C8"/>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416492814"/>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2" name="Google Shape;134;p17">
            <a:extLst>
              <a:ext uri="{FF2B5EF4-FFF2-40B4-BE49-F238E27FC236}">
                <a16:creationId xmlns:a16="http://schemas.microsoft.com/office/drawing/2014/main" id="{C440097A-1EB9-45DD-BD9D-770DB3201BB9}"/>
              </a:ext>
            </a:extLst>
          </p:cNvPr>
          <p:cNvSpPr/>
          <p:nvPr/>
        </p:nvSpPr>
        <p:spPr>
          <a:xfrm>
            <a:off x="126964" y="1246264"/>
            <a:ext cx="8864636" cy="734986"/>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3" name="Google Shape;163;p17"/>
          <p:cNvSpPr txBox="1"/>
          <p:nvPr/>
        </p:nvSpPr>
        <p:spPr>
          <a:xfrm>
            <a:off x="304800" y="1257488"/>
            <a:ext cx="8458199" cy="73475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003249"/>
                </a:solidFill>
                <a:effectLst/>
                <a:uLnTx/>
                <a:uFillTx/>
                <a:latin typeface="Fira Sans Condensed"/>
                <a:ea typeface="+mn-ea"/>
                <a:cs typeface="+mn-cs"/>
                <a:sym typeface="Fira Sans Condensed"/>
              </a:rPr>
              <a:t>4. Evaluation &amp; Improvement Actions</a:t>
            </a:r>
          </a:p>
        </p:txBody>
      </p:sp>
      <p:grpSp>
        <p:nvGrpSpPr>
          <p:cNvPr id="46" name="Group 45">
            <a:extLst>
              <a:ext uri="{FF2B5EF4-FFF2-40B4-BE49-F238E27FC236}">
                <a16:creationId xmlns:a16="http://schemas.microsoft.com/office/drawing/2014/main" id="{4ECAAC03-CEC8-42DF-8C77-B76C16156750}"/>
              </a:ext>
            </a:extLst>
          </p:cNvPr>
          <p:cNvGrpSpPr/>
          <p:nvPr/>
        </p:nvGrpSpPr>
        <p:grpSpPr>
          <a:xfrm>
            <a:off x="381000" y="2206739"/>
            <a:ext cx="2286000" cy="3521213"/>
            <a:chOff x="2806903" y="3275645"/>
            <a:chExt cx="1714395" cy="2640748"/>
          </a:xfrm>
        </p:grpSpPr>
        <p:sp>
          <p:nvSpPr>
            <p:cNvPr id="47" name="Google Shape;79;p15">
              <a:extLst>
                <a:ext uri="{FF2B5EF4-FFF2-40B4-BE49-F238E27FC236}">
                  <a16:creationId xmlns:a16="http://schemas.microsoft.com/office/drawing/2014/main" id="{A911E77D-F82A-4FD5-9D5F-B301C269E5AF}"/>
                </a:ext>
              </a:extLst>
            </p:cNvPr>
            <p:cNvSpPr/>
            <p:nvPr/>
          </p:nvSpPr>
          <p:spPr>
            <a:xfrm rot="18234377">
              <a:off x="3908020" y="3539039"/>
              <a:ext cx="132297" cy="375600"/>
            </a:xfrm>
            <a:prstGeom prst="ellipse">
              <a:avLst/>
            </a:prstGeom>
            <a:solidFill>
              <a:srgbClr val="CCDBDC">
                <a:alpha val="36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48" name="Google Shape;80;p15">
              <a:extLst>
                <a:ext uri="{FF2B5EF4-FFF2-40B4-BE49-F238E27FC236}">
                  <a16:creationId xmlns:a16="http://schemas.microsoft.com/office/drawing/2014/main" id="{5DFD7D29-3BA7-4FB6-8A00-35CC24F927FB}"/>
                </a:ext>
              </a:extLst>
            </p:cNvPr>
            <p:cNvSpPr/>
            <p:nvPr/>
          </p:nvSpPr>
          <p:spPr>
            <a:xfrm rot="1571831">
              <a:off x="2898753" y="4723396"/>
              <a:ext cx="334344" cy="1192997"/>
            </a:xfrm>
            <a:prstGeom prst="roundRect">
              <a:avLst>
                <a:gd name="adj" fmla="val 42523"/>
              </a:avLst>
            </a:pr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sp>
          <p:nvSpPr>
            <p:cNvPr id="53" name="Google Shape;81;p15">
              <a:extLst>
                <a:ext uri="{FF2B5EF4-FFF2-40B4-BE49-F238E27FC236}">
                  <a16:creationId xmlns:a16="http://schemas.microsoft.com/office/drawing/2014/main" id="{58B0F23E-DF1B-4B1F-B994-41C1374055E5}"/>
                </a:ext>
              </a:extLst>
            </p:cNvPr>
            <p:cNvSpPr/>
            <p:nvPr/>
          </p:nvSpPr>
          <p:spPr>
            <a:xfrm rot="20711865">
              <a:off x="2806903" y="3275645"/>
              <a:ext cx="1714395" cy="1714105"/>
            </a:xfrm>
            <a:prstGeom prst="donut">
              <a:avLst>
                <a:gd name="adj" fmla="val 10664"/>
              </a:avLst>
            </a:prstGeom>
            <a:solidFill>
              <a:schemeClr val="bg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AFD7DA"/>
                </a:solidFill>
                <a:effectLst/>
                <a:uLnTx/>
                <a:uFillTx/>
                <a:latin typeface="Arial"/>
                <a:ea typeface="+mn-ea"/>
                <a:cs typeface="+mn-cs"/>
              </a:endParaRPr>
            </a:p>
          </p:txBody>
        </p:sp>
      </p:grpSp>
      <p:grpSp>
        <p:nvGrpSpPr>
          <p:cNvPr id="3" name="Group 2">
            <a:extLst>
              <a:ext uri="{FF2B5EF4-FFF2-40B4-BE49-F238E27FC236}">
                <a16:creationId xmlns:a16="http://schemas.microsoft.com/office/drawing/2014/main" id="{16CDE4E3-2BDE-4BD5-9744-8C59EA01CF2C}"/>
              </a:ext>
            </a:extLst>
          </p:cNvPr>
          <p:cNvGrpSpPr/>
          <p:nvPr/>
        </p:nvGrpSpPr>
        <p:grpSpPr>
          <a:xfrm>
            <a:off x="1148879" y="2943533"/>
            <a:ext cx="849471" cy="851618"/>
            <a:chOff x="1675871" y="3581841"/>
            <a:chExt cx="451126" cy="452266"/>
          </a:xfrm>
          <a:gradFill>
            <a:gsLst>
              <a:gs pos="0">
                <a:schemeClr val="accent1">
                  <a:lumMod val="5000"/>
                  <a:lumOff val="95000"/>
                </a:schemeClr>
              </a:gs>
              <a:gs pos="74000">
                <a:srgbClr val="FFC000"/>
              </a:gs>
              <a:gs pos="84000">
                <a:srgbClr val="EC9004"/>
              </a:gs>
              <a:gs pos="100000">
                <a:srgbClr val="F26D1F"/>
              </a:gs>
            </a:gsLst>
            <a:lin ang="5400000" scaled="1"/>
          </a:gradFill>
        </p:grpSpPr>
        <p:sp>
          <p:nvSpPr>
            <p:cNvPr id="37" name="Google Shape;159;p17">
              <a:extLst>
                <a:ext uri="{FF2B5EF4-FFF2-40B4-BE49-F238E27FC236}">
                  <a16:creationId xmlns:a16="http://schemas.microsoft.com/office/drawing/2014/main" id="{2AE6AFCE-BB6E-4BCC-9675-29070C4F4925}"/>
                </a:ext>
              </a:extLst>
            </p:cNvPr>
            <p:cNvSpPr/>
            <p:nvPr/>
          </p:nvSpPr>
          <p:spPr>
            <a:xfrm>
              <a:off x="1675871" y="3581841"/>
              <a:ext cx="451126" cy="452266"/>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160;p17">
              <a:extLst>
                <a:ext uri="{FF2B5EF4-FFF2-40B4-BE49-F238E27FC236}">
                  <a16:creationId xmlns:a16="http://schemas.microsoft.com/office/drawing/2014/main" id="{75B9A72B-D886-438B-9469-FD20B958B72B}"/>
                </a:ext>
              </a:extLst>
            </p:cNvPr>
            <p:cNvSpPr/>
            <p:nvPr/>
          </p:nvSpPr>
          <p:spPr>
            <a:xfrm>
              <a:off x="1738735" y="3709778"/>
              <a:ext cx="388262" cy="213240"/>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40" name="TextBox 39">
            <a:extLst>
              <a:ext uri="{FF2B5EF4-FFF2-40B4-BE49-F238E27FC236}">
                <a16:creationId xmlns:a16="http://schemas.microsoft.com/office/drawing/2014/main" id="{0B664DE8-A660-416A-98BE-FCEBE12CD9B4}"/>
              </a:ext>
            </a:extLst>
          </p:cNvPr>
          <p:cNvSpPr txBox="1"/>
          <p:nvPr/>
        </p:nvSpPr>
        <p:spPr>
          <a:xfrm>
            <a:off x="2830976" y="2178784"/>
            <a:ext cx="6160623" cy="43165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Include </a:t>
            </a:r>
            <a:r>
              <a:rPr kumimoji="0" lang="en-US" sz="1800" b="1" i="0" u="none" strike="noStrike" kern="1200" cap="none" spc="0" normalizeH="0" baseline="0" noProof="0" dirty="0">
                <a:ln>
                  <a:noFill/>
                </a:ln>
                <a:solidFill>
                  <a:srgbClr val="000000"/>
                </a:solidFill>
                <a:effectLst/>
                <a:uLnTx/>
                <a:uFillTx/>
                <a:latin typeface="Arial"/>
                <a:ea typeface="+mn-ea"/>
                <a:cs typeface="+mn-cs"/>
              </a:rPr>
              <a:t>documents/materials </a:t>
            </a:r>
            <a:r>
              <a:rPr kumimoji="0" lang="en-US" sz="1800" b="0" i="0" u="none" strike="noStrike" kern="1200" cap="none" spc="0" normalizeH="0" baseline="0" noProof="0" dirty="0">
                <a:ln>
                  <a:noFill/>
                </a:ln>
                <a:solidFill>
                  <a:srgbClr val="000000"/>
                </a:solidFill>
                <a:effectLst/>
                <a:uLnTx/>
                <a:uFillTx/>
                <a:latin typeface="Arial"/>
                <a:ea typeface="+mn-ea"/>
                <a:cs typeface="+mn-cs"/>
              </a:rPr>
              <a:t>that show:</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Summaries of data collected and aggregated evaluation results for the cycle, illustrating current attainment of each SO and trends in attainment over time (tabular or graphical presentation is recommended.)</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Documentation of how the results of assessment and evaluation of the attainment of SOs are systematically used as input for the program’s continuous improvement actions.</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Evidence of deliberations, decisions, and actions which have been implemented because of the evaluation of student attainment of the SOs.</a:t>
            </a:r>
          </a:p>
          <a:p>
            <a:pPr marL="282575"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1" u="none" strike="noStrike" kern="1200" cap="none" spc="0" normalizeH="0" baseline="0" noProof="0" dirty="0">
                <a:ln>
                  <a:noFill/>
                </a:ln>
                <a:solidFill>
                  <a:srgbClr val="80CED7">
                    <a:lumMod val="50000"/>
                  </a:srgbClr>
                </a:solidFill>
                <a:effectLst/>
                <a:uLnTx/>
                <a:uFillTx/>
                <a:latin typeface="Arial"/>
                <a:ea typeface="+mn-ea"/>
                <a:cs typeface="+mn-cs"/>
              </a:rPr>
              <a:t>Evidence might include evaluation reports, agendas, faculty meeting minutes, or memos. </a:t>
            </a:r>
          </a:p>
        </p:txBody>
      </p:sp>
      <p:sp>
        <p:nvSpPr>
          <p:cNvPr id="2" name="Title 1"/>
          <p:cNvSpPr>
            <a:spLocks noGrp="1"/>
          </p:cNvSpPr>
          <p:nvPr>
            <p:ph type="title"/>
          </p:nvPr>
        </p:nvSpPr>
        <p:spPr/>
        <p:txBody>
          <a:bodyPr/>
          <a:lstStyle/>
          <a:p>
            <a:endParaRPr lang="en-US"/>
          </a:p>
        </p:txBody>
      </p:sp>
      <p:sp>
        <p:nvSpPr>
          <p:cNvPr id="14" name="Google Shape;130;p17"/>
          <p:cNvSpPr txBox="1">
            <a:spLocks/>
          </p:cNvSpPr>
          <p:nvPr/>
        </p:nvSpPr>
        <p:spPr>
          <a:xfrm>
            <a:off x="147319" y="242062"/>
            <a:ext cx="8839200" cy="749473"/>
          </a:xfrm>
          <a:prstGeom prst="rect">
            <a:avLst/>
          </a:prstGeom>
          <a:solidFill>
            <a:srgbClr val="1C89C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1" i="0" u="none" strike="noStrike" cap="none">
                <a:solidFill>
                  <a:schemeClr val="accent2"/>
                </a:solidFill>
                <a:latin typeface="Fira Sans Condensed"/>
                <a:ea typeface="Fira Sans Condensed"/>
                <a:cs typeface="Fira Sans Condensed"/>
                <a:sym typeface="Fira Sans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0">
                <a:solidFill>
                  <a:schemeClr val="accent5"/>
                </a:solidFill>
              </a:rPr>
              <a:t>Assessment &amp; Evaluation Process Documentation</a:t>
            </a:r>
            <a:endParaRPr lang="en-US" kern="0" dirty="0">
              <a:solidFill>
                <a:schemeClr val="accent5"/>
              </a:solidFill>
            </a:endParaRPr>
          </a:p>
        </p:txBody>
      </p:sp>
      <p:sp>
        <p:nvSpPr>
          <p:cNvPr id="15" name="TextBox 14"/>
          <p:cNvSpPr txBox="1"/>
          <p:nvPr/>
        </p:nvSpPr>
        <p:spPr>
          <a:xfrm>
            <a:off x="6324600" y="6553078"/>
            <a:ext cx="2560445" cy="300082"/>
          </a:xfrm>
          <a:prstGeom prst="rect">
            <a:avLst/>
          </a:prstGeom>
          <a:noFill/>
        </p:spPr>
        <p:txBody>
          <a:bodyPr wrap="none" rtlCol="0">
            <a:spAutoFit/>
          </a:bodyPr>
          <a:lstStyle/>
          <a:p>
            <a:r>
              <a:rPr lang="en-US" sz="1350" dirty="0">
                <a:solidFill>
                  <a:schemeClr val="accent1"/>
                </a:solidFill>
              </a:rPr>
              <a:t>©  Scott </a:t>
            </a:r>
            <a:r>
              <a:rPr lang="en-US" sz="1350" dirty="0" smtClean="0">
                <a:solidFill>
                  <a:schemeClr val="accent1"/>
                </a:solidFill>
              </a:rPr>
              <a:t>Danielson &amp; Thai Tran</a:t>
            </a:r>
            <a:endParaRPr lang="en-US" sz="1350" dirty="0">
              <a:solidFill>
                <a:schemeClr val="accent1"/>
              </a:solidFill>
            </a:endParaRPr>
          </a:p>
        </p:txBody>
      </p:sp>
    </p:spTree>
    <p:extLst>
      <p:ext uri="{BB962C8B-B14F-4D97-AF65-F5344CB8AC3E}">
        <p14:creationId xmlns:p14="http://schemas.microsoft.com/office/powerpoint/2010/main" val="425945665"/>
      </p:ext>
    </p:extLst>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152400" y="586855"/>
            <a:ext cx="2837783" cy="3387497"/>
          </a:xfrm>
          <a:noFill/>
          <a:ln>
            <a:noFill/>
          </a:ln>
        </p:spPr>
        <p:txBody>
          <a:bodyPr vert="horz" lIns="91440" tIns="45720" rIns="91440" bIns="45720" rtlCol="0" anchor="b">
            <a:normAutofit/>
          </a:bodyPr>
          <a:lstStyle/>
          <a:p>
            <a:pPr algn="r"/>
            <a:r>
              <a:rPr lang="en-US" sz="4000" kern="1200" dirty="0">
                <a:ln w="0"/>
                <a:solidFill>
                  <a:schemeClr val="bg1"/>
                </a:solidFill>
                <a:effectLst>
                  <a:outerShdw blurRad="38100" dist="19050" dir="2700000" algn="tl" rotWithShape="0">
                    <a:schemeClr val="dk1">
                      <a:alpha val="40000"/>
                    </a:schemeClr>
                  </a:outerShdw>
                </a:effectLst>
                <a:latin typeface="+mj-lt"/>
                <a:ea typeface="+mj-ea"/>
                <a:cs typeface="+mj-cs"/>
              </a:rPr>
              <a:t>Key Takeaways</a:t>
            </a:r>
          </a:p>
        </p:txBody>
      </p:sp>
      <p:sp>
        <p:nvSpPr>
          <p:cNvPr id="38" name="Text Placeholder 2">
            <a:extLst>
              <a:ext uri="{FF2B5EF4-FFF2-40B4-BE49-F238E27FC236}">
                <a16:creationId xmlns:a16="http://schemas.microsoft.com/office/drawing/2014/main" id="{02ABA171-EDCC-49B7-971C-B4A515D681B5}"/>
              </a:ext>
            </a:extLst>
          </p:cNvPr>
          <p:cNvSpPr>
            <a:spLocks noGrp="1"/>
          </p:cNvSpPr>
          <p:nvPr>
            <p:ph type="body" sz="quarter" idx="10"/>
          </p:nvPr>
        </p:nvSpPr>
        <p:spPr>
          <a:xfrm>
            <a:off x="3070384" y="649480"/>
            <a:ext cx="5921216" cy="5546047"/>
          </a:xfrm>
        </p:spPr>
        <p:txBody>
          <a:bodyPr vert="horz" lIns="91440" tIns="45720" rIns="91440" bIns="45720" rtlCol="0" anchor="ctr">
            <a:normAutofit/>
          </a:bodyPr>
          <a:lstStyle/>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Average of averages of grades are not appropriate assessment data.</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Not all assessment data are equal – our emphasis is on direct evidence related to specific PIs.</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Assessment results may use percentages but the numbers of students involved in those calculations should be evident.</a:t>
            </a:r>
          </a:p>
          <a:p>
            <a:pPr marL="57150" indent="-285750">
              <a:lnSpc>
                <a:spcPct val="90000"/>
              </a:lnSpc>
              <a:spcBef>
                <a:spcPts val="1200"/>
              </a:spcBef>
              <a:buClr>
                <a:srgbClr val="F26D1F"/>
              </a:buClr>
              <a:buFont typeface="Wingdings 3" panose="05040102010807070707" pitchFamily="18" charset="2"/>
              <a:buChar char=""/>
            </a:pPr>
            <a:r>
              <a:rPr lang="en-US" sz="1900" b="0" dirty="0">
                <a:solidFill>
                  <a:schemeClr val="tx1"/>
                </a:solidFill>
                <a:latin typeface="+mn-lt"/>
                <a:ea typeface="+mn-ea"/>
                <a:cs typeface="+mn-cs"/>
              </a:rPr>
              <a:t>Assessment data need to be directly connected to program </a:t>
            </a:r>
            <a:r>
              <a:rPr lang="en-US" sz="1900" b="0" dirty="0" smtClean="0">
                <a:solidFill>
                  <a:schemeClr val="tx1"/>
                </a:solidFill>
                <a:latin typeface="+mn-lt"/>
                <a:ea typeface="+mn-ea"/>
                <a:cs typeface="+mn-cs"/>
              </a:rPr>
              <a:t>SOs via or through use of CLOs</a:t>
            </a:r>
            <a:r>
              <a:rPr lang="en-US" sz="1900" b="0" dirty="0">
                <a:solidFill>
                  <a:schemeClr val="tx1"/>
                </a:solidFill>
                <a:latin typeface="+mn-lt"/>
                <a:ea typeface="+mn-ea"/>
                <a:cs typeface="+mn-cs"/>
              </a:rPr>
              <a:t>.</a:t>
            </a:r>
          </a:p>
          <a:p>
            <a:pPr marL="57150" indent="-285750">
              <a:lnSpc>
                <a:spcPct val="90000"/>
              </a:lnSpc>
              <a:spcBef>
                <a:spcPts val="1200"/>
              </a:spcBef>
              <a:buClr>
                <a:srgbClr val="F26D1F"/>
              </a:buClr>
              <a:buFont typeface="Wingdings 3" panose="05040102010807070707" pitchFamily="18" charset="2"/>
              <a:buChar char=""/>
            </a:pPr>
            <a:r>
              <a:rPr lang="en-US" sz="1900" b="0" dirty="0" smtClean="0">
                <a:solidFill>
                  <a:schemeClr val="tx1"/>
                </a:solidFill>
                <a:latin typeface="+mn-lt"/>
                <a:ea typeface="+mn-ea"/>
                <a:cs typeface="+mn-cs"/>
              </a:rPr>
              <a:t>Use </a:t>
            </a:r>
            <a:r>
              <a:rPr lang="en-US" sz="1900" b="0" dirty="0">
                <a:solidFill>
                  <a:schemeClr val="tx1"/>
                </a:solidFill>
                <a:latin typeface="+mn-lt"/>
                <a:ea typeface="+mn-ea"/>
                <a:cs typeface="+mn-cs"/>
              </a:rPr>
              <a:t>of PIs and development of related assessment data related to course work already being graded can reduce assessment workload for a program’s faculty.</a:t>
            </a:r>
          </a:p>
        </p:txBody>
      </p:sp>
      <p:sp>
        <p:nvSpPr>
          <p:cNvPr id="11" name="TextBox 10"/>
          <p:cNvSpPr txBox="1"/>
          <p:nvPr/>
        </p:nvSpPr>
        <p:spPr>
          <a:xfrm>
            <a:off x="7332543" y="653527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427394616"/>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8F843D-1C1B-C740-AC27-E3238D0F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27"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63983" cy="6858001"/>
          </a:xfrm>
          <a:prstGeom prst="rect">
            <a:avLst/>
          </a:prstGeom>
          <a:solidFill>
            <a:schemeClr val="bg1">
              <a:alpha val="85000"/>
            </a:schemeClr>
          </a:solidFill>
          <a:ln w="12700">
            <a:miter lim="400000"/>
          </a:ln>
        </p:spPr>
        <p:txBody>
          <a:bodyPr lIns="50800" tIns="50800" rIns="50800" bIns="50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2600" b="0" i="0" u="none" strike="noStrike" kern="1200" cap="all" spc="0" normalizeH="0" baseline="0" noProof="0" dirty="0">
              <a:ln>
                <a:noFill/>
              </a:ln>
              <a:solidFill>
                <a:srgbClr val="FFFFFF"/>
              </a:solidFill>
              <a:effectLst/>
              <a:uLnTx/>
              <a:uFillTx/>
              <a:latin typeface="Neue Haas Grotesk Text Pro"/>
              <a:ea typeface="+mn-ea"/>
              <a:cs typeface="+mn-cs"/>
              <a:sym typeface="Avenir Next"/>
            </a:endParaRPr>
          </a:p>
        </p:txBody>
      </p:sp>
      <p:sp>
        <p:nvSpPr>
          <p:cNvPr id="29" name="Rectangle 28">
            <a:extLst>
              <a:ext uri="{FF2B5EF4-FFF2-40B4-BE49-F238E27FC236}">
                <a16:creationId xmlns:a16="http://schemas.microsoft.com/office/drawing/2014/main" id="{A21C8291-E3D5-4240-8FF4-E5213CBCC4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060" y="1375495"/>
            <a:ext cx="2078023"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31" name="Rectangle 30">
            <a:extLst>
              <a:ext uri="{FF2B5EF4-FFF2-40B4-BE49-F238E27FC236}">
                <a16:creationId xmlns:a16="http://schemas.microsoft.com/office/drawing/2014/main" id="{08B44AFE-C181-7047-8CC9-CA00BD385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059" y="0"/>
            <a:ext cx="1030175"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Neue Haas Grotesk Text Pro"/>
              <a:ea typeface="+mn-ea"/>
              <a:cs typeface="+mn-cs"/>
            </a:endParaRPr>
          </a:p>
        </p:txBody>
      </p:sp>
      <p:sp>
        <p:nvSpPr>
          <p:cNvPr id="5" name="Title 1">
            <a:extLst>
              <a:ext uri="{FF2B5EF4-FFF2-40B4-BE49-F238E27FC236}">
                <a16:creationId xmlns:a16="http://schemas.microsoft.com/office/drawing/2014/main" id="{2D78A676-D57B-DC80-7B6F-DFE52C561F30}"/>
              </a:ext>
            </a:extLst>
          </p:cNvPr>
          <p:cNvSpPr>
            <a:spLocks noGrp="1"/>
          </p:cNvSpPr>
          <p:nvPr>
            <p:ph type="ctrTitle"/>
          </p:nvPr>
        </p:nvSpPr>
        <p:spPr>
          <a:xfrm>
            <a:off x="645978" y="1104900"/>
            <a:ext cx="4916622" cy="976631"/>
          </a:xfrm>
        </p:spPr>
        <p:txBody>
          <a:bodyPr anchor="ctr">
            <a:normAutofit/>
          </a:bodyPr>
          <a:lstStyle/>
          <a:p>
            <a:pPr>
              <a:lnSpc>
                <a:spcPct val="90000"/>
              </a:lnSpc>
            </a:pPr>
            <a:r>
              <a:rPr lang="vi-VN" sz="5000" dirty="0">
                <a:latin typeface="Arial Nova Cond" panose="020B0506020202020204" pitchFamily="34" charset="0"/>
              </a:rPr>
              <a:t>Cảm ơn </a:t>
            </a:r>
          </a:p>
        </p:txBody>
      </p:sp>
      <p:sp>
        <p:nvSpPr>
          <p:cNvPr id="6" name="TextBox 5">
            <a:extLst>
              <a:ext uri="{FF2B5EF4-FFF2-40B4-BE49-F238E27FC236}">
                <a16:creationId xmlns:a16="http://schemas.microsoft.com/office/drawing/2014/main" id="{C5260A75-C4A1-E50E-5E3A-93A9D4A48D44}"/>
              </a:ext>
            </a:extLst>
          </p:cNvPr>
          <p:cNvSpPr txBox="1"/>
          <p:nvPr/>
        </p:nvSpPr>
        <p:spPr>
          <a:xfrm>
            <a:off x="509811" y="2438400"/>
            <a:ext cx="51412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C000"/>
                </a:solidFill>
                <a:effectLst/>
                <a:uLnTx/>
                <a:uFillTx/>
                <a:latin typeface="Arial" panose="020B0604020202020204" pitchFamily="34" charset="0"/>
                <a:ea typeface="+mn-ea"/>
                <a:cs typeface="Arial" panose="020B0604020202020204" pitchFamily="34" charset="0"/>
              </a:rPr>
              <a:t>Questions?</a:t>
            </a:r>
            <a:endParaRPr kumimoji="0" lang="en-US" sz="4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6023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 name="Group 1">
            <a:extLst>
              <a:ext uri="{FF2B5EF4-FFF2-40B4-BE49-F238E27FC236}">
                <a16:creationId xmlns:a16="http://schemas.microsoft.com/office/drawing/2014/main" id="{CA3F0163-88C3-40C9-ADE8-9FCC3D288BBA}"/>
              </a:ext>
            </a:extLst>
          </p:cNvPr>
          <p:cNvGrpSpPr/>
          <p:nvPr/>
        </p:nvGrpSpPr>
        <p:grpSpPr>
          <a:xfrm>
            <a:off x="377626" y="0"/>
            <a:ext cx="1599248" cy="6857999"/>
            <a:chOff x="377626" y="857975"/>
            <a:chExt cx="1599248" cy="5142057"/>
          </a:xfrm>
        </p:grpSpPr>
        <p:sp>
          <p:nvSpPr>
            <p:cNvPr id="218" name="Google Shape;218;p21"/>
            <p:cNvSpPr/>
            <p:nvPr/>
          </p:nvSpPr>
          <p:spPr>
            <a:xfrm>
              <a:off x="377626" y="857975"/>
              <a:ext cx="1599248" cy="5142057"/>
            </a:xfrm>
            <a:custGeom>
              <a:avLst/>
              <a:gdLst/>
              <a:ahLst/>
              <a:cxnLst/>
              <a:rect l="l" t="t" r="r" b="b"/>
              <a:pathLst>
                <a:path w="2040" h="11008" extrusionOk="0">
                  <a:moveTo>
                    <a:pt x="0" y="11007"/>
                  </a:moveTo>
                  <a:lnTo>
                    <a:pt x="2039" y="11007"/>
                  </a:lnTo>
                  <a:lnTo>
                    <a:pt x="2039" y="0"/>
                  </a:lnTo>
                  <a:lnTo>
                    <a:pt x="0" y="0"/>
                  </a:lnTo>
                  <a:lnTo>
                    <a:pt x="0" y="11007"/>
                  </a:lnTo>
                </a:path>
              </a:pathLst>
            </a:custGeom>
            <a:solidFill>
              <a:srgbClr val="D9D9D9"/>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19" name="Google Shape;219;p21"/>
            <p:cNvSpPr/>
            <p:nvPr/>
          </p:nvSpPr>
          <p:spPr>
            <a:xfrm>
              <a:off x="1161708" y="862096"/>
              <a:ext cx="41449" cy="5133813"/>
            </a:xfrm>
            <a:custGeom>
              <a:avLst/>
              <a:gdLst/>
              <a:ahLst/>
              <a:cxnLst/>
              <a:rect l="l" t="t" r="r" b="b"/>
              <a:pathLst>
                <a:path w="51" h="10988" extrusionOk="0">
                  <a:moveTo>
                    <a:pt x="50" y="408"/>
                  </a:moveTo>
                  <a:lnTo>
                    <a:pt x="0" y="408"/>
                  </a:lnTo>
                  <a:lnTo>
                    <a:pt x="0" y="0"/>
                  </a:lnTo>
                  <a:lnTo>
                    <a:pt x="50" y="0"/>
                  </a:lnTo>
                  <a:lnTo>
                    <a:pt x="50" y="408"/>
                  </a:lnTo>
                  <a:close/>
                  <a:moveTo>
                    <a:pt x="50" y="1223"/>
                  </a:moveTo>
                  <a:lnTo>
                    <a:pt x="0" y="1223"/>
                  </a:lnTo>
                  <a:lnTo>
                    <a:pt x="0" y="816"/>
                  </a:lnTo>
                  <a:lnTo>
                    <a:pt x="50" y="816"/>
                  </a:lnTo>
                  <a:lnTo>
                    <a:pt x="50" y="1223"/>
                  </a:lnTo>
                  <a:close/>
                  <a:moveTo>
                    <a:pt x="50" y="2039"/>
                  </a:moveTo>
                  <a:lnTo>
                    <a:pt x="0" y="2039"/>
                  </a:lnTo>
                  <a:lnTo>
                    <a:pt x="0" y="1631"/>
                  </a:lnTo>
                  <a:lnTo>
                    <a:pt x="50" y="1631"/>
                  </a:lnTo>
                  <a:lnTo>
                    <a:pt x="50" y="2039"/>
                  </a:lnTo>
                  <a:close/>
                  <a:moveTo>
                    <a:pt x="50" y="2854"/>
                  </a:moveTo>
                  <a:lnTo>
                    <a:pt x="0" y="2854"/>
                  </a:lnTo>
                  <a:lnTo>
                    <a:pt x="0" y="2447"/>
                  </a:lnTo>
                  <a:lnTo>
                    <a:pt x="50" y="2447"/>
                  </a:lnTo>
                  <a:lnTo>
                    <a:pt x="50" y="2854"/>
                  </a:lnTo>
                  <a:close/>
                  <a:moveTo>
                    <a:pt x="50" y="3670"/>
                  </a:moveTo>
                  <a:lnTo>
                    <a:pt x="0" y="3670"/>
                  </a:lnTo>
                  <a:lnTo>
                    <a:pt x="0" y="3262"/>
                  </a:lnTo>
                  <a:lnTo>
                    <a:pt x="50" y="3262"/>
                  </a:lnTo>
                  <a:lnTo>
                    <a:pt x="50" y="3670"/>
                  </a:lnTo>
                  <a:close/>
                  <a:moveTo>
                    <a:pt x="50" y="4485"/>
                  </a:moveTo>
                  <a:lnTo>
                    <a:pt x="0" y="4485"/>
                  </a:lnTo>
                  <a:lnTo>
                    <a:pt x="0" y="4077"/>
                  </a:lnTo>
                  <a:lnTo>
                    <a:pt x="50" y="4077"/>
                  </a:lnTo>
                  <a:lnTo>
                    <a:pt x="50" y="4485"/>
                  </a:lnTo>
                  <a:close/>
                  <a:moveTo>
                    <a:pt x="50" y="5300"/>
                  </a:moveTo>
                  <a:lnTo>
                    <a:pt x="0" y="5300"/>
                  </a:lnTo>
                  <a:lnTo>
                    <a:pt x="0" y="4893"/>
                  </a:lnTo>
                  <a:lnTo>
                    <a:pt x="50" y="4893"/>
                  </a:lnTo>
                  <a:lnTo>
                    <a:pt x="50" y="5300"/>
                  </a:lnTo>
                  <a:close/>
                  <a:moveTo>
                    <a:pt x="50" y="6115"/>
                  </a:moveTo>
                  <a:lnTo>
                    <a:pt x="0" y="6115"/>
                  </a:lnTo>
                  <a:lnTo>
                    <a:pt x="0" y="5707"/>
                  </a:lnTo>
                  <a:lnTo>
                    <a:pt x="50" y="5707"/>
                  </a:lnTo>
                  <a:lnTo>
                    <a:pt x="50" y="6115"/>
                  </a:lnTo>
                  <a:close/>
                  <a:moveTo>
                    <a:pt x="50" y="6930"/>
                  </a:moveTo>
                  <a:lnTo>
                    <a:pt x="0" y="6930"/>
                  </a:lnTo>
                  <a:lnTo>
                    <a:pt x="0" y="6522"/>
                  </a:lnTo>
                  <a:lnTo>
                    <a:pt x="50" y="6522"/>
                  </a:lnTo>
                  <a:lnTo>
                    <a:pt x="50" y="6930"/>
                  </a:lnTo>
                  <a:close/>
                  <a:moveTo>
                    <a:pt x="50" y="7745"/>
                  </a:moveTo>
                  <a:lnTo>
                    <a:pt x="0" y="7745"/>
                  </a:lnTo>
                  <a:lnTo>
                    <a:pt x="0" y="7338"/>
                  </a:lnTo>
                  <a:lnTo>
                    <a:pt x="50" y="7338"/>
                  </a:lnTo>
                  <a:lnTo>
                    <a:pt x="50" y="7745"/>
                  </a:lnTo>
                  <a:close/>
                  <a:moveTo>
                    <a:pt x="50" y="8561"/>
                  </a:moveTo>
                  <a:lnTo>
                    <a:pt x="0" y="8561"/>
                  </a:lnTo>
                  <a:lnTo>
                    <a:pt x="0" y="8153"/>
                  </a:lnTo>
                  <a:lnTo>
                    <a:pt x="50" y="8153"/>
                  </a:lnTo>
                  <a:lnTo>
                    <a:pt x="50" y="8561"/>
                  </a:lnTo>
                  <a:close/>
                  <a:moveTo>
                    <a:pt x="50" y="9376"/>
                  </a:moveTo>
                  <a:lnTo>
                    <a:pt x="0" y="9376"/>
                  </a:lnTo>
                  <a:lnTo>
                    <a:pt x="0" y="8968"/>
                  </a:lnTo>
                  <a:lnTo>
                    <a:pt x="50" y="8968"/>
                  </a:lnTo>
                  <a:lnTo>
                    <a:pt x="50" y="9376"/>
                  </a:lnTo>
                  <a:close/>
                  <a:moveTo>
                    <a:pt x="50" y="10192"/>
                  </a:moveTo>
                  <a:lnTo>
                    <a:pt x="0" y="10192"/>
                  </a:lnTo>
                  <a:lnTo>
                    <a:pt x="0" y="9784"/>
                  </a:lnTo>
                  <a:lnTo>
                    <a:pt x="50" y="9784"/>
                  </a:lnTo>
                  <a:lnTo>
                    <a:pt x="50" y="10192"/>
                  </a:lnTo>
                  <a:close/>
                  <a:moveTo>
                    <a:pt x="50" y="10987"/>
                  </a:moveTo>
                  <a:lnTo>
                    <a:pt x="0" y="10987"/>
                  </a:lnTo>
                  <a:lnTo>
                    <a:pt x="0" y="10599"/>
                  </a:lnTo>
                  <a:lnTo>
                    <a:pt x="50" y="10599"/>
                  </a:lnTo>
                  <a:lnTo>
                    <a:pt x="50" y="10987"/>
                  </a:lnTo>
                  <a:close/>
                </a:path>
              </a:pathLst>
            </a:custGeom>
            <a:solidFill>
              <a:schemeClr val="lt1"/>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20" name="Google Shape;220;p21"/>
            <p:cNvSpPr/>
            <p:nvPr/>
          </p:nvSpPr>
          <p:spPr>
            <a:xfrm>
              <a:off x="1793810" y="862096"/>
              <a:ext cx="41449" cy="5133813"/>
            </a:xfrm>
            <a:custGeom>
              <a:avLst/>
              <a:gdLst/>
              <a:ahLst/>
              <a:cxnLst/>
              <a:rect l="l" t="t" r="r" b="b"/>
              <a:pathLst>
                <a:path w="52" h="10988" extrusionOk="0">
                  <a:moveTo>
                    <a:pt x="51" y="10987"/>
                  </a:moveTo>
                  <a:lnTo>
                    <a:pt x="0" y="10987"/>
                  </a:lnTo>
                  <a:lnTo>
                    <a:pt x="0" y="0"/>
                  </a:lnTo>
                  <a:lnTo>
                    <a:pt x="51" y="0"/>
                  </a:lnTo>
                  <a:lnTo>
                    <a:pt x="51" y="10987"/>
                  </a:lnTo>
                </a:path>
              </a:pathLst>
            </a:custGeom>
            <a:solidFill>
              <a:schemeClr val="lt1"/>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21" name="Google Shape;221;p21"/>
            <p:cNvSpPr/>
            <p:nvPr/>
          </p:nvSpPr>
          <p:spPr>
            <a:xfrm>
              <a:off x="515790" y="862096"/>
              <a:ext cx="41449" cy="5133813"/>
            </a:xfrm>
            <a:custGeom>
              <a:avLst/>
              <a:gdLst/>
              <a:ahLst/>
              <a:cxnLst/>
              <a:rect l="l" t="t" r="r" b="b"/>
              <a:pathLst>
                <a:path w="52" h="10988" extrusionOk="0">
                  <a:moveTo>
                    <a:pt x="51" y="10987"/>
                  </a:moveTo>
                  <a:lnTo>
                    <a:pt x="0" y="10987"/>
                  </a:lnTo>
                  <a:lnTo>
                    <a:pt x="0" y="0"/>
                  </a:lnTo>
                  <a:lnTo>
                    <a:pt x="51" y="0"/>
                  </a:lnTo>
                  <a:lnTo>
                    <a:pt x="51" y="10987"/>
                  </a:lnTo>
                </a:path>
              </a:pathLst>
            </a:custGeom>
            <a:solidFill>
              <a:schemeClr val="lt1"/>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grpSp>
      <p:sp>
        <p:nvSpPr>
          <p:cNvPr id="222" name="Google Shape;222;p21"/>
          <p:cNvSpPr/>
          <p:nvPr/>
        </p:nvSpPr>
        <p:spPr>
          <a:xfrm rot="10800000">
            <a:off x="2297973" y="3486689"/>
            <a:ext cx="895950" cy="782725"/>
          </a:xfrm>
          <a:custGeom>
            <a:avLst/>
            <a:gdLst/>
            <a:ahLst/>
            <a:cxnLst/>
            <a:rect l="l" t="t" r="r" b="b"/>
            <a:pathLst>
              <a:path w="1921" h="1679" extrusionOk="0">
                <a:moveTo>
                  <a:pt x="298" y="1380"/>
                </a:moveTo>
                <a:lnTo>
                  <a:pt x="298" y="1380"/>
                </a:lnTo>
                <a:cubicBezTo>
                  <a:pt x="0" y="1082"/>
                  <a:pt x="0" y="597"/>
                  <a:pt x="298" y="299"/>
                </a:cubicBezTo>
                <a:lnTo>
                  <a:pt x="298" y="299"/>
                </a:lnTo>
                <a:cubicBezTo>
                  <a:pt x="596" y="0"/>
                  <a:pt x="1081" y="0"/>
                  <a:pt x="1379" y="299"/>
                </a:cubicBezTo>
                <a:lnTo>
                  <a:pt x="1920" y="839"/>
                </a:lnTo>
                <a:lnTo>
                  <a:pt x="1379" y="1380"/>
                </a:lnTo>
                <a:lnTo>
                  <a:pt x="1379" y="1380"/>
                </a:lnTo>
                <a:cubicBezTo>
                  <a:pt x="1081" y="1678"/>
                  <a:pt x="596" y="1678"/>
                  <a:pt x="298" y="1380"/>
                </a:cubicBezTo>
              </a:path>
            </a:pathLst>
          </a:custGeom>
          <a:solidFill>
            <a:schemeClr val="accent1"/>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23" name="Google Shape;223;p21"/>
          <p:cNvSpPr/>
          <p:nvPr/>
        </p:nvSpPr>
        <p:spPr>
          <a:xfrm rot="10800000">
            <a:off x="2297973" y="4927122"/>
            <a:ext cx="895950" cy="782725"/>
          </a:xfrm>
          <a:custGeom>
            <a:avLst/>
            <a:gdLst/>
            <a:ahLst/>
            <a:cxnLst/>
            <a:rect l="l" t="t" r="r" b="b"/>
            <a:pathLst>
              <a:path w="1921" h="1679" extrusionOk="0">
                <a:moveTo>
                  <a:pt x="298" y="1380"/>
                </a:moveTo>
                <a:lnTo>
                  <a:pt x="298" y="1380"/>
                </a:lnTo>
                <a:cubicBezTo>
                  <a:pt x="0" y="1082"/>
                  <a:pt x="0" y="598"/>
                  <a:pt x="298" y="299"/>
                </a:cubicBezTo>
                <a:lnTo>
                  <a:pt x="298" y="299"/>
                </a:lnTo>
                <a:cubicBezTo>
                  <a:pt x="596" y="0"/>
                  <a:pt x="1081" y="0"/>
                  <a:pt x="1379" y="299"/>
                </a:cubicBezTo>
                <a:lnTo>
                  <a:pt x="1920" y="839"/>
                </a:lnTo>
                <a:lnTo>
                  <a:pt x="1379" y="1380"/>
                </a:lnTo>
                <a:lnTo>
                  <a:pt x="1379" y="1380"/>
                </a:lnTo>
                <a:cubicBezTo>
                  <a:pt x="1081" y="1678"/>
                  <a:pt x="596" y="1678"/>
                  <a:pt x="298" y="1380"/>
                </a:cubicBezTo>
              </a:path>
            </a:pathLst>
          </a:custGeom>
          <a:solidFill>
            <a:schemeClr val="accent2"/>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25" name="Google Shape;225;p21"/>
          <p:cNvSpPr/>
          <p:nvPr/>
        </p:nvSpPr>
        <p:spPr>
          <a:xfrm rot="10800000">
            <a:off x="2297976" y="2279150"/>
            <a:ext cx="895950" cy="782729"/>
          </a:xfrm>
          <a:custGeom>
            <a:avLst/>
            <a:gdLst/>
            <a:ahLst/>
            <a:cxnLst/>
            <a:rect l="l" t="t" r="r" b="b"/>
            <a:pathLst>
              <a:path w="1921" h="1679" extrusionOk="0">
                <a:moveTo>
                  <a:pt x="298" y="1379"/>
                </a:moveTo>
                <a:lnTo>
                  <a:pt x="298" y="1379"/>
                </a:lnTo>
                <a:cubicBezTo>
                  <a:pt x="0" y="1081"/>
                  <a:pt x="0" y="596"/>
                  <a:pt x="298" y="298"/>
                </a:cubicBezTo>
                <a:lnTo>
                  <a:pt x="298" y="298"/>
                </a:lnTo>
                <a:cubicBezTo>
                  <a:pt x="596" y="0"/>
                  <a:pt x="1081" y="0"/>
                  <a:pt x="1379" y="298"/>
                </a:cubicBezTo>
                <a:lnTo>
                  <a:pt x="1920" y="839"/>
                </a:lnTo>
                <a:lnTo>
                  <a:pt x="1379" y="1379"/>
                </a:lnTo>
                <a:lnTo>
                  <a:pt x="1379" y="1379"/>
                </a:lnTo>
                <a:cubicBezTo>
                  <a:pt x="1081" y="1678"/>
                  <a:pt x="596" y="1678"/>
                  <a:pt x="298" y="1379"/>
                </a:cubicBezTo>
              </a:path>
            </a:pathLst>
          </a:custGeom>
          <a:solidFill>
            <a:schemeClr val="accent4"/>
          </a:solidFill>
          <a:ln>
            <a:noFill/>
          </a:ln>
        </p:spPr>
        <p:txBody>
          <a:bodyPr spcFirstLastPara="1" wrap="square" lIns="34300" tIns="17150" rIns="34300" bIns="17150"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Lato Light"/>
              <a:ea typeface="Lato Light"/>
              <a:cs typeface="Lato Light"/>
              <a:sym typeface="Lato Light"/>
            </a:endParaRPr>
          </a:p>
        </p:txBody>
      </p:sp>
      <p:sp>
        <p:nvSpPr>
          <p:cNvPr id="226" name="Google Shape;226;p21"/>
          <p:cNvSpPr txBox="1"/>
          <p:nvPr/>
        </p:nvSpPr>
        <p:spPr>
          <a:xfrm>
            <a:off x="3273901" y="4968196"/>
            <a:ext cx="5143500" cy="288899"/>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5CADBD"/>
                </a:solidFill>
                <a:effectLst/>
                <a:uLnTx/>
                <a:uFillTx/>
                <a:latin typeface="Candara" panose="020E0502030303020204" pitchFamily="34" charset="0"/>
                <a:ea typeface="Fira Sans Extra Condensed Medium"/>
                <a:cs typeface="Fira Sans Extra Condensed Medium"/>
                <a:sym typeface="Fira Sans Extra Condensed Medium"/>
              </a:rPr>
              <a:t>Data</a:t>
            </a:r>
            <a:endParaRPr kumimoji="0" sz="2400" b="1" i="0" u="none" strike="noStrike" kern="0" cap="none" spc="0" normalizeH="0" baseline="0" noProof="0" dirty="0">
              <a:ln>
                <a:noFill/>
              </a:ln>
              <a:solidFill>
                <a:srgbClr val="5CADBD"/>
              </a:solidFill>
              <a:effectLst/>
              <a:uLnTx/>
              <a:uFillTx/>
              <a:latin typeface="Candara" panose="020E0502030303020204" pitchFamily="34" charset="0"/>
              <a:ea typeface="Fira Sans Extra Condensed Medium"/>
              <a:cs typeface="Fira Sans Extra Condensed Medium"/>
              <a:sym typeface="Fira Sans Extra Condensed Medium"/>
            </a:endParaRPr>
          </a:p>
        </p:txBody>
      </p:sp>
      <p:sp>
        <p:nvSpPr>
          <p:cNvPr id="227" name="Google Shape;227;p21"/>
          <p:cNvSpPr txBox="1"/>
          <p:nvPr/>
        </p:nvSpPr>
        <p:spPr>
          <a:xfrm>
            <a:off x="3273903" y="5197876"/>
            <a:ext cx="5649861" cy="821924"/>
          </a:xfrm>
          <a:prstGeom prst="rect">
            <a:avLst/>
          </a:prstGeom>
          <a:noFill/>
          <a:ln>
            <a:noFill/>
          </a:ln>
        </p:spPr>
        <p:txBody>
          <a:bodyPr spcFirstLastPara="1" wrap="square" lIns="91425" tIns="91425" rIns="91425" bIns="91425" anchor="t"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mn-cs"/>
              </a:rPr>
              <a:t>should be </a:t>
            </a:r>
            <a:r>
              <a:rPr kumimoji="0" lang="en-US" sz="1600" b="1" i="0" u="none" strike="noStrike" kern="0" cap="none" spc="0" normalizeH="0" baseline="0" noProof="0" dirty="0">
                <a:ln>
                  <a:noFill/>
                </a:ln>
                <a:solidFill>
                  <a:srgbClr val="4F93AE"/>
                </a:solidFill>
                <a:effectLst/>
                <a:uLnTx/>
                <a:uFillTx/>
                <a:latin typeface="Roboto" panose="02000000000000000000" pitchFamily="2" charset="0"/>
                <a:ea typeface="Roboto" panose="02000000000000000000" pitchFamily="2" charset="0"/>
                <a:cs typeface="+mn-cs"/>
              </a:rPr>
              <a:t>efficiently and systematically </a:t>
            </a:r>
            <a:r>
              <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mn-cs"/>
              </a:rPr>
              <a:t>collected to see if the performance indicators linked to the outcomes are being met.</a:t>
            </a:r>
            <a:endPar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mn-cs"/>
              <a:sym typeface="Roboto"/>
            </a:endParaRPr>
          </a:p>
        </p:txBody>
      </p:sp>
      <p:sp>
        <p:nvSpPr>
          <p:cNvPr id="228" name="Google Shape;228;p21"/>
          <p:cNvSpPr txBox="1"/>
          <p:nvPr/>
        </p:nvSpPr>
        <p:spPr>
          <a:xfrm>
            <a:off x="3273901" y="3527774"/>
            <a:ext cx="5143500" cy="288899"/>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pt-BR" sz="2400" b="1" i="0" u="none" strike="noStrike" kern="0" cap="none" spc="0" normalizeH="0" baseline="0" noProof="0" dirty="0">
                <a:ln>
                  <a:noFill/>
                </a:ln>
                <a:solidFill>
                  <a:srgbClr val="8ACAD4"/>
                </a:solidFill>
                <a:effectLst/>
                <a:uLnTx/>
                <a:uFillTx/>
                <a:latin typeface="Candara" panose="020E0502030303020204" pitchFamily="34" charset="0"/>
                <a:ea typeface="Roboto" panose="02000000000000000000" pitchFamily="2" charset="0"/>
                <a:cs typeface="Fira Sans Extra Condensed Medium"/>
                <a:sym typeface="Fira Sans Extra Condensed Medium"/>
              </a:rPr>
              <a:t>Processes</a:t>
            </a:r>
            <a:endParaRPr kumimoji="0" lang="en-US" sz="2400" b="1" i="0" u="none" strike="noStrike" kern="0" cap="none" spc="0" normalizeH="0" baseline="0" noProof="0" dirty="0">
              <a:ln>
                <a:noFill/>
              </a:ln>
              <a:solidFill>
                <a:srgbClr val="8ACAD4"/>
              </a:solidFill>
              <a:effectLst/>
              <a:uLnTx/>
              <a:uFillTx/>
              <a:latin typeface="Candara" panose="020E0502030303020204" pitchFamily="34" charset="0"/>
              <a:ea typeface="Roboto" panose="02000000000000000000" pitchFamily="2" charset="0"/>
              <a:cs typeface="Fira Sans Extra Condensed Medium"/>
              <a:sym typeface="Fira Sans Extra Condensed Medium"/>
            </a:endParaRPr>
          </a:p>
        </p:txBody>
      </p:sp>
      <p:sp>
        <p:nvSpPr>
          <p:cNvPr id="229" name="Google Shape;229;p21"/>
          <p:cNvSpPr txBox="1"/>
          <p:nvPr/>
        </p:nvSpPr>
        <p:spPr>
          <a:xfrm>
            <a:off x="3273903" y="3757452"/>
            <a:ext cx="5649861" cy="753803"/>
          </a:xfrm>
          <a:prstGeom prst="rect">
            <a:avLst/>
          </a:prstGeom>
          <a:noFill/>
          <a:ln>
            <a:noFill/>
          </a:ln>
        </p:spPr>
        <p:txBody>
          <a:bodyPr spcFirstLastPara="1" wrap="square" lIns="91425" tIns="91425" rIns="91425" bIns="91425" anchor="t"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mn-cs"/>
                <a:sym typeface="Roboto"/>
              </a:rPr>
              <a:t>(e.g., curriculum, co-curriculum) need to be examined and aligned to understand how they contribute to the desired outcomes.</a:t>
            </a:r>
          </a:p>
        </p:txBody>
      </p:sp>
      <p:sp>
        <p:nvSpPr>
          <p:cNvPr id="232" name="Google Shape;232;p21"/>
          <p:cNvSpPr txBox="1"/>
          <p:nvPr/>
        </p:nvSpPr>
        <p:spPr>
          <a:xfrm>
            <a:off x="3273903" y="2320229"/>
            <a:ext cx="5143500" cy="288899"/>
          </a:xfrm>
          <a:prstGeom prst="rect">
            <a:avLst/>
          </a:prstGeom>
          <a:no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7CAA3D"/>
                </a:solidFill>
                <a:effectLst/>
                <a:uLnTx/>
                <a:uFillTx/>
                <a:latin typeface="Candara" panose="020E0502030303020204" pitchFamily="34" charset="0"/>
                <a:ea typeface="Fira Sans Extra Condensed Medium"/>
                <a:cs typeface="Fira Sans Extra Condensed Medium"/>
                <a:sym typeface="Fira Sans Extra Condensed Medium"/>
              </a:rPr>
              <a:t>STUDENT OUTCOMES</a:t>
            </a:r>
            <a:endParaRPr kumimoji="0" sz="2400" b="1" i="0" u="none" strike="noStrike" kern="0" cap="none" spc="0" normalizeH="0" baseline="0" noProof="0" dirty="0">
              <a:ln>
                <a:noFill/>
              </a:ln>
              <a:solidFill>
                <a:srgbClr val="7CAA3D"/>
              </a:solidFill>
              <a:effectLst/>
              <a:uLnTx/>
              <a:uFillTx/>
              <a:latin typeface="Candara" panose="020E0502030303020204" pitchFamily="34" charset="0"/>
              <a:ea typeface="Fira Sans Extra Condensed Medium"/>
              <a:cs typeface="Fira Sans Extra Condensed Medium"/>
              <a:sym typeface="Fira Sans Extra Condensed Medium"/>
            </a:endParaRPr>
          </a:p>
        </p:txBody>
      </p:sp>
      <p:sp>
        <p:nvSpPr>
          <p:cNvPr id="233" name="Google Shape;233;p21"/>
          <p:cNvSpPr txBox="1"/>
          <p:nvPr/>
        </p:nvSpPr>
        <p:spPr>
          <a:xfrm>
            <a:off x="3273906" y="2541015"/>
            <a:ext cx="5649861" cy="983493"/>
          </a:xfrm>
          <a:prstGeom prst="rect">
            <a:avLst/>
          </a:prstGeom>
          <a:noFill/>
          <a:ln>
            <a:noFill/>
          </a:ln>
        </p:spPr>
        <p:txBody>
          <a:bodyPr spcFirstLastPara="1" wrap="square" lIns="91425" tIns="91425" rIns="91425" bIns="91425" anchor="t"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Roboto"/>
                <a:sym typeface="Roboto"/>
              </a:rPr>
              <a:t>must be defined in </a:t>
            </a:r>
            <a:r>
              <a:rPr kumimoji="0" lang="en-US" sz="1600" b="1" i="0" u="none" strike="noStrike" kern="0" cap="none" spc="0" normalizeH="0" baseline="0" noProof="0" dirty="0">
                <a:ln>
                  <a:noFill/>
                </a:ln>
                <a:solidFill>
                  <a:srgbClr val="4F93AE"/>
                </a:solidFill>
                <a:effectLst/>
                <a:uLnTx/>
                <a:uFillTx/>
                <a:latin typeface="Roboto" panose="02000000000000000000" pitchFamily="2" charset="0"/>
                <a:ea typeface="Roboto" panose="02000000000000000000" pitchFamily="2" charset="0"/>
                <a:cs typeface="Roboto"/>
                <a:sym typeface="Roboto"/>
              </a:rPr>
              <a:t>measurable</a:t>
            </a:r>
            <a:r>
              <a:rPr kumimoji="0" lang="en-US" sz="1600" b="0" i="0" u="none" strike="noStrike" kern="0" cap="none" spc="0" normalizeH="0" baseline="0" noProof="0" dirty="0">
                <a:ln>
                  <a:noFill/>
                </a:ln>
                <a:solidFill>
                  <a:srgbClr val="EBEBEB">
                    <a:lumMod val="25000"/>
                  </a:srgbClr>
                </a:solidFill>
                <a:effectLst/>
                <a:uLnTx/>
                <a:uFillTx/>
                <a:latin typeface="Roboto" panose="02000000000000000000" pitchFamily="2" charset="0"/>
                <a:ea typeface="Roboto" panose="02000000000000000000" pitchFamily="2" charset="0"/>
                <a:cs typeface="Roboto"/>
                <a:sym typeface="Roboto"/>
              </a:rPr>
              <a:t> terms (performance indicators).</a:t>
            </a:r>
          </a:p>
        </p:txBody>
      </p:sp>
      <p:cxnSp>
        <p:nvCxnSpPr>
          <p:cNvPr id="234" name="Google Shape;234;p21"/>
          <p:cNvCxnSpPr>
            <a:cxnSpLocks/>
          </p:cNvCxnSpPr>
          <p:nvPr/>
        </p:nvCxnSpPr>
        <p:spPr>
          <a:xfrm flipH="1">
            <a:off x="1868241" y="3878052"/>
            <a:ext cx="864108" cy="0"/>
          </a:xfrm>
          <a:prstGeom prst="straightConnector1">
            <a:avLst/>
          </a:prstGeom>
          <a:noFill/>
          <a:ln w="19050" cap="flat" cmpd="sng">
            <a:solidFill>
              <a:schemeClr val="accent1"/>
            </a:solidFill>
            <a:prstDash val="solid"/>
            <a:round/>
            <a:headEnd type="none" w="med" len="med"/>
            <a:tailEnd type="diamond" w="med" len="med"/>
          </a:ln>
        </p:spPr>
      </p:cxnSp>
      <p:cxnSp>
        <p:nvCxnSpPr>
          <p:cNvPr id="235" name="Google Shape;235;p21"/>
          <p:cNvCxnSpPr>
            <a:cxnSpLocks/>
          </p:cNvCxnSpPr>
          <p:nvPr/>
        </p:nvCxnSpPr>
        <p:spPr>
          <a:xfrm flipH="1">
            <a:off x="1868241" y="5318484"/>
            <a:ext cx="864108" cy="0"/>
          </a:xfrm>
          <a:prstGeom prst="straightConnector1">
            <a:avLst/>
          </a:prstGeom>
          <a:noFill/>
          <a:ln w="19050" cap="flat" cmpd="sng">
            <a:solidFill>
              <a:schemeClr val="accent2"/>
            </a:solidFill>
            <a:prstDash val="solid"/>
            <a:round/>
            <a:headEnd type="none" w="med" len="med"/>
            <a:tailEnd type="diamond" w="med" len="med"/>
          </a:ln>
        </p:spPr>
      </p:cxnSp>
      <p:cxnSp>
        <p:nvCxnSpPr>
          <p:cNvPr id="237" name="Google Shape;237;p21"/>
          <p:cNvCxnSpPr>
            <a:cxnSpLocks/>
          </p:cNvCxnSpPr>
          <p:nvPr/>
        </p:nvCxnSpPr>
        <p:spPr>
          <a:xfrm flipH="1">
            <a:off x="1868244" y="2670515"/>
            <a:ext cx="864108" cy="0"/>
          </a:xfrm>
          <a:prstGeom prst="straightConnector1">
            <a:avLst/>
          </a:prstGeom>
          <a:noFill/>
          <a:ln w="19050" cap="flat" cmpd="sng">
            <a:solidFill>
              <a:schemeClr val="accent4"/>
            </a:solidFill>
            <a:prstDash val="solid"/>
            <a:round/>
            <a:headEnd type="none" w="med" len="med"/>
            <a:tailEnd type="diamond" w="med" len="med"/>
          </a:ln>
        </p:spPr>
      </p:cxnSp>
      <p:grpSp>
        <p:nvGrpSpPr>
          <p:cNvPr id="242" name="Google Shape;242;p21"/>
          <p:cNvGrpSpPr/>
          <p:nvPr/>
        </p:nvGrpSpPr>
        <p:grpSpPr>
          <a:xfrm>
            <a:off x="2617900" y="5173601"/>
            <a:ext cx="365344" cy="289753"/>
            <a:chOff x="-62882850" y="1999375"/>
            <a:chExt cx="315850" cy="250500"/>
          </a:xfrm>
        </p:grpSpPr>
        <p:sp>
          <p:nvSpPr>
            <p:cNvPr id="243" name="Google Shape;243;p21"/>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4" name="Google Shape;244;p21"/>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5" name="Google Shape;152;p19">
            <a:extLst>
              <a:ext uri="{FF2B5EF4-FFF2-40B4-BE49-F238E27FC236}">
                <a16:creationId xmlns:a16="http://schemas.microsoft.com/office/drawing/2014/main" id="{C614F195-35CC-4D9C-AF76-7F2F5717D8A3}"/>
              </a:ext>
            </a:extLst>
          </p:cNvPr>
          <p:cNvSpPr txBox="1">
            <a:spLocks/>
          </p:cNvSpPr>
          <p:nvPr/>
        </p:nvSpPr>
        <p:spPr>
          <a:xfrm>
            <a:off x="2405660" y="608228"/>
            <a:ext cx="6879982" cy="9834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3467"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marR="0" lvl="0" indent="0" algn="l" defTabSz="6858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n-US" sz="2200" b="1" i="0" u="none" strike="noStrike" kern="0" cap="none" spc="0" normalizeH="0" baseline="0" noProof="0" dirty="0">
                <a:ln>
                  <a:noFill/>
                </a:ln>
                <a:solidFill>
                  <a:srgbClr val="000000"/>
                </a:solidFill>
                <a:effectLst/>
                <a:uLnTx/>
                <a:uFillTx/>
                <a:latin typeface="Arial"/>
                <a:sym typeface="Fira Sans Extra Condensed Medium"/>
              </a:rPr>
              <a:t>In a Continuous Quality Improvement (CQI) process, there are </a:t>
            </a:r>
            <a:r>
              <a:rPr kumimoji="0" lang="en-US" sz="2200" b="1" i="0" u="none" strike="noStrike" kern="0" cap="none" spc="0" normalizeH="0" baseline="0" noProof="0" dirty="0" smtClean="0">
                <a:ln>
                  <a:noFill/>
                </a:ln>
                <a:solidFill>
                  <a:srgbClr val="000000"/>
                </a:solidFill>
                <a:effectLst/>
                <a:uLnTx/>
                <a:uFillTx/>
                <a:latin typeface="Arial"/>
                <a:sym typeface="Fira Sans Extra Condensed Medium"/>
              </a:rPr>
              <a:t>requirements </a:t>
            </a:r>
            <a:r>
              <a:rPr kumimoji="0" lang="en-US" sz="2200" b="1" i="0" u="none" strike="noStrike" kern="0" cap="none" spc="0" normalizeH="0" baseline="0" noProof="0" dirty="0">
                <a:ln>
                  <a:noFill/>
                </a:ln>
                <a:solidFill>
                  <a:srgbClr val="000000"/>
                </a:solidFill>
                <a:effectLst/>
                <a:uLnTx/>
                <a:uFillTx/>
                <a:latin typeface="Arial"/>
                <a:sym typeface="Fira Sans Extra Condensed Medium"/>
              </a:rPr>
              <a:t>for a robust CQI system that assures quality.</a:t>
            </a:r>
          </a:p>
        </p:txBody>
      </p:sp>
      <p:pic>
        <p:nvPicPr>
          <p:cNvPr id="18" name="Graphic 17" descr="Rollercoaster Down with solid fill">
            <a:extLst>
              <a:ext uri="{FF2B5EF4-FFF2-40B4-BE49-F238E27FC236}">
                <a16:creationId xmlns:a16="http://schemas.microsoft.com/office/drawing/2014/main" id="{BFD0DFBD-30B7-43CB-A359-67ECCADD24A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586839" y="3664875"/>
            <a:ext cx="433535" cy="433535"/>
          </a:xfrm>
          <a:prstGeom prst="rect">
            <a:avLst/>
          </a:prstGeom>
        </p:spPr>
      </p:pic>
      <p:pic>
        <p:nvPicPr>
          <p:cNvPr id="20" name="Graphic 19" descr="Social network outline">
            <a:extLst>
              <a:ext uri="{FF2B5EF4-FFF2-40B4-BE49-F238E27FC236}">
                <a16:creationId xmlns:a16="http://schemas.microsoft.com/office/drawing/2014/main" id="{8B2869DF-8063-4CBC-8952-482845A3E94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509065" y="2377990"/>
            <a:ext cx="563847" cy="563847"/>
          </a:xfrm>
          <a:prstGeom prst="rect">
            <a:avLst/>
          </a:prstGeom>
        </p:spPr>
      </p:pic>
      <p:sp>
        <p:nvSpPr>
          <p:cNvPr id="25" name="TextBox 24"/>
          <p:cNvSpPr txBox="1"/>
          <p:nvPr/>
        </p:nvSpPr>
        <p:spPr>
          <a:xfrm>
            <a:off x="6400800" y="6552418"/>
            <a:ext cx="2560445" cy="300082"/>
          </a:xfrm>
          <a:prstGeom prst="rect">
            <a:avLst/>
          </a:prstGeom>
          <a:noFill/>
        </p:spPr>
        <p:txBody>
          <a:bodyPr wrap="none" rtlCol="0">
            <a:spAutoFit/>
          </a:bodyPr>
          <a:lstStyle/>
          <a:p>
            <a:r>
              <a:rPr lang="en-US" sz="1350" dirty="0"/>
              <a:t>©  Scott </a:t>
            </a:r>
            <a:r>
              <a:rPr lang="en-US" sz="1350" dirty="0" smtClean="0"/>
              <a:t>Danielson &amp; Thai Tran</a:t>
            </a:r>
            <a:endParaRPr lang="en-US" sz="1350" dirty="0"/>
          </a:p>
        </p:txBody>
      </p:sp>
    </p:spTree>
    <p:extLst>
      <p:ext uri="{BB962C8B-B14F-4D97-AF65-F5344CB8AC3E}">
        <p14:creationId xmlns:p14="http://schemas.microsoft.com/office/powerpoint/2010/main" val="351966139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descr="A closeup of a key and a keyhole">
            <a:extLst>
              <a:ext uri="{FF2B5EF4-FFF2-40B4-BE49-F238E27FC236}">
                <a16:creationId xmlns:a16="http://schemas.microsoft.com/office/drawing/2014/main" id="{2108DD47-8113-4647-9E24-65D90E19D477}"/>
              </a:ext>
            </a:extLst>
          </p:cNvPr>
          <p:cNvPicPr>
            <a:picLocks noChangeAspect="1"/>
          </p:cNvPicPr>
          <p:nvPr/>
        </p:nvPicPr>
        <p:blipFill rotWithShape="1">
          <a:blip r:embed="rId3"/>
          <a:srcRect l="36816" t="9091" r="5873"/>
          <a:stretch/>
        </p:blipFill>
        <p:spPr>
          <a:xfrm>
            <a:off x="2642617" y="9708"/>
            <a:ext cx="6501384"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BACE610C-941E-4315-B757-4A7959B0B38E}"/>
              </a:ext>
            </a:extLst>
          </p:cNvPr>
          <p:cNvSpPr txBox="1"/>
          <p:nvPr/>
        </p:nvSpPr>
        <p:spPr>
          <a:xfrm>
            <a:off x="360772" y="1606813"/>
            <a:ext cx="3451515" cy="611949"/>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a:ea typeface="+mn-ea"/>
                <a:cs typeface="+mn-cs"/>
              </a:rPr>
              <a:t>Key Principle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Placeholder 1">
            <a:extLst>
              <a:ext uri="{FF2B5EF4-FFF2-40B4-BE49-F238E27FC236}">
                <a16:creationId xmlns:a16="http://schemas.microsoft.com/office/drawing/2014/main" id="{574E49D1-34AE-4204-BA83-44B425F24848}"/>
              </a:ext>
            </a:extLst>
          </p:cNvPr>
          <p:cNvSpPr>
            <a:spLocks noGrp="1"/>
          </p:cNvSpPr>
          <p:nvPr>
            <p:ph type="body" sz="quarter" idx="10"/>
          </p:nvPr>
        </p:nvSpPr>
        <p:spPr>
          <a:xfrm>
            <a:off x="360770" y="2971800"/>
            <a:ext cx="3982628" cy="1944624"/>
          </a:xfrm>
        </p:spPr>
        <p:txBody>
          <a:bodyPr>
            <a:noAutofit/>
          </a:bodyPr>
          <a:lstStyle/>
          <a:p>
            <a:r>
              <a:rPr lang="en-US" sz="3600" b="0" dirty="0">
                <a:solidFill>
                  <a:schemeClr val="accent6">
                    <a:lumMod val="75000"/>
                  </a:schemeClr>
                </a:solidFill>
              </a:rPr>
              <a:t>Keep the process </a:t>
            </a:r>
            <a:r>
              <a:rPr lang="en-US" sz="3600" dirty="0"/>
              <a:t>simple</a:t>
            </a:r>
            <a:r>
              <a:rPr lang="en-US" sz="3600" b="0" dirty="0"/>
              <a:t> </a:t>
            </a:r>
            <a:r>
              <a:rPr lang="en-US" sz="3600" b="0" dirty="0">
                <a:solidFill>
                  <a:schemeClr val="accent6">
                    <a:lumMod val="75000"/>
                  </a:schemeClr>
                </a:solidFill>
              </a:rPr>
              <a:t>and </a:t>
            </a:r>
            <a:r>
              <a:rPr lang="en-US" sz="3600" dirty="0"/>
              <a:t>manageable</a:t>
            </a:r>
            <a:r>
              <a:rPr lang="en-US" sz="3600" b="0" dirty="0">
                <a:solidFill>
                  <a:schemeClr val="accent6">
                    <a:lumMod val="75000"/>
                  </a:schemeClr>
                </a:solidFill>
              </a:rPr>
              <a:t>!</a:t>
            </a:r>
          </a:p>
        </p:txBody>
      </p:sp>
      <p:sp>
        <p:nvSpPr>
          <p:cNvPr id="9" name="TextBox 8"/>
          <p:cNvSpPr txBox="1"/>
          <p:nvPr/>
        </p:nvSpPr>
        <p:spPr>
          <a:xfrm>
            <a:off x="6400800" y="6552418"/>
            <a:ext cx="1620957" cy="300082"/>
          </a:xfrm>
          <a:prstGeom prst="rect">
            <a:avLst/>
          </a:prstGeom>
          <a:noFill/>
        </p:spPr>
        <p:txBody>
          <a:bodyPr wrap="none" rtlCol="0">
            <a:spAutoFit/>
          </a:bodyPr>
          <a:lstStyle/>
          <a:p>
            <a:r>
              <a:rPr lang="en-US" sz="1350" dirty="0"/>
              <a:t>©  Scott </a:t>
            </a:r>
            <a:r>
              <a:rPr lang="en-US" sz="1350" dirty="0" smtClean="0"/>
              <a:t>Danielson</a:t>
            </a:r>
            <a:endParaRPr lang="en-US" sz="1350" dirty="0"/>
          </a:p>
        </p:txBody>
      </p:sp>
    </p:spTree>
    <p:extLst>
      <p:ext uri="{BB962C8B-B14F-4D97-AF65-F5344CB8AC3E}">
        <p14:creationId xmlns:p14="http://schemas.microsoft.com/office/powerpoint/2010/main" val="232796144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1_BUILD-IT Theme">
  <a:themeElements>
    <a:clrScheme name="Custom 1">
      <a:dk1>
        <a:sysClr val="windowText" lastClr="000000"/>
      </a:dk1>
      <a:lt1>
        <a:sysClr val="window" lastClr="FFFFFF"/>
      </a:lt1>
      <a:dk2>
        <a:srgbClr val="3D3D3D"/>
      </a:dk2>
      <a:lt2>
        <a:srgbClr val="EBEBEB"/>
      </a:lt2>
      <a:accent1>
        <a:srgbClr val="465359"/>
      </a:accent1>
      <a:accent2>
        <a:srgbClr val="0070C0"/>
      </a:accent2>
      <a:accent3>
        <a:srgbClr val="00B0F0"/>
      </a:accent3>
      <a:accent4>
        <a:srgbClr val="969FA7"/>
      </a:accent4>
      <a:accent5>
        <a:srgbClr val="484F56"/>
      </a:accent5>
      <a:accent6>
        <a:srgbClr val="484F56"/>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E3423"/>
      </a:dk2>
      <a:lt2>
        <a:srgbClr val="E2E7E8"/>
      </a:lt2>
      <a:accent1>
        <a:srgbClr val="C49791"/>
      </a:accent1>
      <a:accent2>
        <a:srgbClr val="BA9E7F"/>
      </a:accent2>
      <a:accent3>
        <a:srgbClr val="A7A57F"/>
      </a:accent3>
      <a:accent4>
        <a:srgbClr val="97AB75"/>
      </a:accent4>
      <a:accent5>
        <a:srgbClr val="8CAD83"/>
      </a:accent5>
      <a:accent6>
        <a:srgbClr val="78AF82"/>
      </a:accent6>
      <a:hlink>
        <a:srgbClr val="598C92"/>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Magnifying Glasses Infographics by Slidesgo">
  <a:themeElements>
    <a:clrScheme name="Simple Light">
      <a:dk1>
        <a:srgbClr val="AFD7DA"/>
      </a:dk1>
      <a:lt1>
        <a:srgbClr val="94E5E9"/>
      </a:lt1>
      <a:dk2>
        <a:srgbClr val="80CED7"/>
      </a:dk2>
      <a:lt2>
        <a:srgbClr val="007EA7"/>
      </a:lt2>
      <a:accent1>
        <a:srgbClr val="003249"/>
      </a:accent1>
      <a:accent2>
        <a:srgbClr val="000000"/>
      </a:accent2>
      <a:accent3>
        <a:srgbClr val="F8F8F8"/>
      </a:accent3>
      <a:accent4>
        <a:srgbClr val="EFEFEF"/>
      </a:accent4>
      <a:accent5>
        <a:srgbClr val="FFFFFF"/>
      </a:accent5>
      <a:accent6>
        <a:srgbClr val="CAEAE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UILD-IT Theme">
  <a:themeElements>
    <a:clrScheme name="Custom 1">
      <a:dk1>
        <a:sysClr val="windowText" lastClr="000000"/>
      </a:dk1>
      <a:lt1>
        <a:sysClr val="window" lastClr="FFFFFF"/>
      </a:lt1>
      <a:dk2>
        <a:srgbClr val="3D3D3D"/>
      </a:dk2>
      <a:lt2>
        <a:srgbClr val="EBEBEB"/>
      </a:lt2>
      <a:accent1>
        <a:srgbClr val="465359"/>
      </a:accent1>
      <a:accent2>
        <a:srgbClr val="0070C0"/>
      </a:accent2>
      <a:accent3>
        <a:srgbClr val="00B0F0"/>
      </a:accent3>
      <a:accent4>
        <a:srgbClr val="969FA7"/>
      </a:accent4>
      <a:accent5>
        <a:srgbClr val="484F56"/>
      </a:accent5>
      <a:accent6>
        <a:srgbClr val="484F56"/>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6.xml><?xml version="1.0" encoding="utf-8"?>
<a:theme xmlns:a="http://schemas.openxmlformats.org/drawingml/2006/main" name="Product Lifecycle Infographics by Slidesgo">
  <a:themeElements>
    <a:clrScheme name="Simple Light">
      <a:dk1>
        <a:srgbClr val="000000"/>
      </a:dk1>
      <a:lt1>
        <a:srgbClr val="FFFFFF"/>
      </a:lt1>
      <a:dk2>
        <a:srgbClr val="999999"/>
      </a:dk2>
      <a:lt2>
        <a:srgbClr val="EBEBEB"/>
      </a:lt2>
      <a:accent1>
        <a:srgbClr val="8ACAD4"/>
      </a:accent1>
      <a:accent2>
        <a:srgbClr val="5CADBD"/>
      </a:accent2>
      <a:accent3>
        <a:srgbClr val="B3D349"/>
      </a:accent3>
      <a:accent4>
        <a:srgbClr val="7CAA3D"/>
      </a:accent4>
      <a:accent5>
        <a:srgbClr val="538A21"/>
      </a:accent5>
      <a:accent6>
        <a:srgbClr val="4EA5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rategic Planning infographics by Slidesgo">
  <a:themeElements>
    <a:clrScheme name="Simple Light">
      <a:dk1>
        <a:srgbClr val="000000"/>
      </a:dk1>
      <a:lt1>
        <a:srgbClr val="FFFFFF"/>
      </a:lt1>
      <a:dk2>
        <a:srgbClr val="595959"/>
      </a:dk2>
      <a:lt2>
        <a:srgbClr val="EFEFEF"/>
      </a:lt2>
      <a:accent1>
        <a:srgbClr val="A4EBFC"/>
      </a:accent1>
      <a:accent2>
        <a:srgbClr val="52DEFF"/>
      </a:accent2>
      <a:accent3>
        <a:srgbClr val="3DC6EF"/>
      </a:accent3>
      <a:accent4>
        <a:srgbClr val="2FA6D6"/>
      </a:accent4>
      <a:accent5>
        <a:srgbClr val="00719E"/>
      </a:accent5>
      <a:accent6>
        <a:srgbClr val="024668"/>
      </a:accent6>
      <a:hlink>
        <a:srgbClr val="0035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terweaveVTI">
  <a:themeElements>
    <a:clrScheme name="AnalogousFromLightSeedRightStep">
      <a:dk1>
        <a:srgbClr val="000000"/>
      </a:dk1>
      <a:lt1>
        <a:srgbClr val="FFFFFF"/>
      </a:lt1>
      <a:dk2>
        <a:srgbClr val="412A24"/>
      </a:dk2>
      <a:lt2>
        <a:srgbClr val="E2E7E8"/>
      </a:lt2>
      <a:accent1>
        <a:srgbClr val="C1988D"/>
      </a:accent1>
      <a:accent2>
        <a:srgbClr val="B6A17C"/>
      </a:accent2>
      <a:accent3>
        <a:srgbClr val="A4A67E"/>
      </a:accent3>
      <a:accent4>
        <a:srgbClr val="91A974"/>
      </a:accent4>
      <a:accent5>
        <a:srgbClr val="86AB81"/>
      </a:accent5>
      <a:accent6>
        <a:srgbClr val="77AF88"/>
      </a:accent6>
      <a:hlink>
        <a:srgbClr val="5B8B97"/>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5.xml><?xml version="1.0" encoding="utf-8"?>
<a:themeOverride xmlns:a="http://schemas.openxmlformats.org/drawingml/2006/main">
  <a:clrScheme name="Custom 3">
    <a:dk1>
      <a:srgbClr val="000000"/>
    </a:dk1>
    <a:lt1>
      <a:sysClr val="window" lastClr="FFFFFF"/>
    </a:lt1>
    <a:dk2>
      <a:srgbClr val="5E5E5E"/>
    </a:dk2>
    <a:lt2>
      <a:srgbClr val="DDDDDD"/>
    </a:lt2>
    <a:accent1>
      <a:srgbClr val="FEE9CA"/>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6.xml><?xml version="1.0" encoding="utf-8"?>
<a:themeOverride xmlns:a="http://schemas.openxmlformats.org/drawingml/2006/main">
  <a:clrScheme name="Custom 3">
    <a:dk1>
      <a:srgbClr val="000000"/>
    </a:dk1>
    <a:lt1>
      <a:sysClr val="window" lastClr="FFFFFF"/>
    </a:lt1>
    <a:dk2>
      <a:srgbClr val="5E5E5E"/>
    </a:dk2>
    <a:lt2>
      <a:srgbClr val="DDDDDD"/>
    </a:lt2>
    <a:accent1>
      <a:srgbClr val="FEE9CA"/>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7.xml><?xml version="1.0" encoding="utf-8"?>
<a:themeOverride xmlns:a="http://schemas.openxmlformats.org/drawingml/2006/main">
  <a:clrScheme name="Custom 3">
    <a:dk1>
      <a:srgbClr val="000000"/>
    </a:dk1>
    <a:lt1>
      <a:sysClr val="window" lastClr="FFFFFF"/>
    </a:lt1>
    <a:dk2>
      <a:srgbClr val="5E5E5E"/>
    </a:dk2>
    <a:lt2>
      <a:srgbClr val="DDDDDD"/>
    </a:lt2>
    <a:accent1>
      <a:srgbClr val="FEE9CA"/>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9.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4107</TotalTime>
  <Words>5689</Words>
  <Application>Microsoft Office PowerPoint</Application>
  <PresentationFormat>On-screen Show (4:3)</PresentationFormat>
  <Paragraphs>694</Paragraphs>
  <Slides>72</Slides>
  <Notes>56</Notes>
  <HiddenSlides>1</HiddenSlides>
  <MMClips>0</MMClips>
  <ScaleCrop>false</ScaleCrop>
  <HeadingPairs>
    <vt:vector size="8" baseType="variant">
      <vt:variant>
        <vt:lpstr>Fonts Used</vt:lpstr>
      </vt:variant>
      <vt:variant>
        <vt:i4>25</vt:i4>
      </vt:variant>
      <vt:variant>
        <vt:lpstr>Theme</vt:lpstr>
      </vt:variant>
      <vt:variant>
        <vt:i4>8</vt:i4>
      </vt:variant>
      <vt:variant>
        <vt:lpstr>Embedded OLE Servers</vt:lpstr>
      </vt:variant>
      <vt:variant>
        <vt:i4>1</vt:i4>
      </vt:variant>
      <vt:variant>
        <vt:lpstr>Slide Titles</vt:lpstr>
      </vt:variant>
      <vt:variant>
        <vt:i4>72</vt:i4>
      </vt:variant>
    </vt:vector>
  </HeadingPairs>
  <TitlesOfParts>
    <vt:vector size="106" baseType="lpstr">
      <vt:lpstr>ＭＳ Ｐゴシック</vt:lpstr>
      <vt:lpstr>Arial</vt:lpstr>
      <vt:lpstr>Arial Black</vt:lpstr>
      <vt:lpstr>Arial Nova Cond</vt:lpstr>
      <vt:lpstr>Avenir Next</vt:lpstr>
      <vt:lpstr>Calibri</vt:lpstr>
      <vt:lpstr>Cambria Math</vt:lpstr>
      <vt:lpstr>Candara</vt:lpstr>
      <vt:lpstr>Century Gothic</vt:lpstr>
      <vt:lpstr>Egyptienne F LT Std</vt:lpstr>
      <vt:lpstr>Fira Sans</vt:lpstr>
      <vt:lpstr>Fira Sans Condensed</vt:lpstr>
      <vt:lpstr>Fira Sans Extra Condensed</vt:lpstr>
      <vt:lpstr>Fira Sans Extra Condensed Medium</vt:lpstr>
      <vt:lpstr>Gill Sans MT</vt:lpstr>
      <vt:lpstr>Grandview</vt:lpstr>
      <vt:lpstr>Lato Light</vt:lpstr>
      <vt:lpstr>Neue Haas Grotesk Text Pro</vt:lpstr>
      <vt:lpstr>Open Sans</vt:lpstr>
      <vt:lpstr>Open Sans Semibold</vt:lpstr>
      <vt:lpstr>Roboto</vt:lpstr>
      <vt:lpstr>Times New Roman</vt:lpstr>
      <vt:lpstr>Wingdings</vt:lpstr>
      <vt:lpstr>Wingdings 2</vt:lpstr>
      <vt:lpstr>Wingdings 3</vt:lpstr>
      <vt:lpstr>1_BUILD-IT Theme</vt:lpstr>
      <vt:lpstr>BrushVTI</vt:lpstr>
      <vt:lpstr>Magnifying Glasses Infographics by Slidesgo</vt:lpstr>
      <vt:lpstr>2_BUILD-IT Theme</vt:lpstr>
      <vt:lpstr>1_Dividend</vt:lpstr>
      <vt:lpstr>Product Lifecycle Infographics by Slidesgo</vt:lpstr>
      <vt:lpstr>Strategic Planning infographics by Slidesgo</vt:lpstr>
      <vt:lpstr>InterweaveVTI</vt:lpstr>
      <vt:lpstr>Worksheet</vt:lpstr>
      <vt:lpstr>ABET’s Approach to Continuous Improvement and Student Outcome Attainment  Scott Danielson, , Ph.D., Professional Engineer, Fellow of ASME, Fellow of ABET</vt:lpstr>
      <vt:lpstr>Presenter</vt:lpstr>
      <vt:lpstr>Scott Danielson</vt:lpstr>
      <vt:lpstr>ABET’s Global Presence**</vt:lpstr>
      <vt:lpstr>ABET in Vietnam</vt:lpstr>
      <vt:lpstr>My Goals Today</vt:lpstr>
      <vt:lpstr>PowerPoint Presentation</vt:lpstr>
      <vt:lpstr>PowerPoint Presentation</vt:lpstr>
      <vt:lpstr>PowerPoint Presentation</vt:lpstr>
      <vt:lpstr>Key Goal</vt:lpstr>
      <vt:lpstr>Terms &amp; Definitions</vt:lpstr>
      <vt:lpstr>Terms &amp; Definitions</vt:lpstr>
      <vt:lpstr>Useful Terms &amp; Definitions</vt:lpstr>
      <vt:lpstr>Sample Methods &amp; Measures?</vt:lpstr>
      <vt:lpstr>PowerPoint Presentation</vt:lpstr>
      <vt:lpstr>ABET Criterion</vt:lpstr>
      <vt:lpstr>AUN-QA Guidelines (Program Level 4.0)</vt:lpstr>
      <vt:lpstr>PowerPoint Presentation</vt:lpstr>
      <vt:lpstr>Program Student Outcome Assessment System Characteristics </vt:lpstr>
      <vt:lpstr>Course Assessment vs. Program Assessment </vt:lpstr>
      <vt:lpstr>Program Student Outcomes</vt:lpstr>
      <vt:lpstr>Student Outcomes</vt:lpstr>
      <vt:lpstr>How Many Program Student Outcomes?</vt:lpstr>
      <vt:lpstr>Sample Student Outcomes  ABET Example for engineering technology programs</vt:lpstr>
      <vt:lpstr>Sample Student Outcomes  ABET Example for computing programs</vt:lpstr>
      <vt:lpstr>Sample Student Outcomes  ABET Example for Applied and Natural Science Programs</vt:lpstr>
      <vt:lpstr>Course Learning Outcomes (CLOs)</vt:lpstr>
      <vt:lpstr>Key Principal</vt:lpstr>
      <vt:lpstr>Use Performance Indicators (PIs)!</vt:lpstr>
      <vt:lpstr>Link the Performance Indicators (PIs) to CLOs</vt:lpstr>
      <vt:lpstr>Program Assessment</vt:lpstr>
      <vt:lpstr>Student  outcome</vt:lpstr>
      <vt:lpstr>Link the PIs to CLOs</vt:lpstr>
      <vt:lpstr>Writing Performance Indicators (PIs)</vt:lpstr>
      <vt:lpstr>Link the PIs to CLOs</vt:lpstr>
      <vt:lpstr>PowerPoint Presentation</vt:lpstr>
      <vt:lpstr>Reminder about Constructing PIs &amp; CLOs</vt:lpstr>
      <vt:lpstr>Example Performance Indicators (PI)</vt:lpstr>
      <vt:lpstr>Link the PIs to CLOs</vt:lpstr>
      <vt:lpstr>Assessment Planning</vt:lpstr>
      <vt:lpstr>Example Planning Worksheet (Partial)</vt:lpstr>
      <vt:lpstr>Example Assessment, Data summary, and Evaluation Worksheet  (Remember ABET Definitions)</vt:lpstr>
      <vt:lpstr>Example Planning Worksheet (Partial)</vt:lpstr>
      <vt:lpstr>Establishing Timelines</vt:lpstr>
      <vt:lpstr>Assessment via Exam Question</vt:lpstr>
      <vt:lpstr>1. Grading Checklist Option</vt:lpstr>
      <vt:lpstr>2. Rubric Option</vt:lpstr>
      <vt:lpstr>Student Scores</vt:lpstr>
      <vt:lpstr>Student Scores</vt:lpstr>
      <vt:lpstr>Student Scores</vt:lpstr>
      <vt:lpstr>Performance Target Summary</vt:lpstr>
      <vt:lpstr>Assessment Methods Wrap-up</vt:lpstr>
      <vt:lpstr>Assessment Methods Wrap-up</vt:lpstr>
      <vt:lpstr>TRIANGULATION</vt:lpstr>
      <vt:lpstr>Assessment Methods Wrap-up</vt:lpstr>
      <vt:lpstr>Evaluation</vt:lpstr>
      <vt:lpstr>What does it mean to “Evaluate”?</vt:lpstr>
      <vt:lpstr>PowerPoint Presentation</vt:lpstr>
      <vt:lpstr>Faculty Evaluation of Assessment Data</vt:lpstr>
      <vt:lpstr>Aggregated Assessment Data</vt:lpstr>
      <vt:lpstr>Overall Attainment of SO1</vt:lpstr>
      <vt:lpstr>Overall Attainment of SO1</vt:lpstr>
      <vt:lpstr>Aggregated Assessment Data</vt:lpstr>
      <vt:lpstr>Evaluation</vt:lpstr>
      <vt:lpstr>Program Score Card All Student Outcomes</vt:lpstr>
      <vt:lpstr>Program Score Card—All Student Outcomes   </vt:lpstr>
      <vt:lpstr>Faculty Evaluation of Assessment Data</vt:lpstr>
      <vt:lpstr>Assessment &amp; Evaluation Process Documentation</vt:lpstr>
      <vt:lpstr>PowerPoint Presentation</vt:lpstr>
      <vt:lpstr>PowerPoint Presentation</vt:lpstr>
      <vt:lpstr>Key Takeaways</vt:lpstr>
      <vt:lpstr>Cảm ơn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SO attainment</dc:title>
  <dc:creator>Scott Danielson;Thai Tran</dc:creator>
  <cp:keywords>Vietnam VQA Presentation</cp:keywords>
  <cp:lastModifiedBy>Scott Danielson</cp:lastModifiedBy>
  <cp:revision>338</cp:revision>
  <dcterms:created xsi:type="dcterms:W3CDTF">2016-06-29T22:27:29Z</dcterms:created>
  <dcterms:modified xsi:type="dcterms:W3CDTF">2024-11-24T00:21:17Z</dcterms:modified>
</cp:coreProperties>
</file>